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57" r:id="rId3"/>
    <p:sldId id="260" r:id="rId4"/>
    <p:sldId id="274" r:id="rId5"/>
    <p:sldId id="259" r:id="rId6"/>
    <p:sldId id="265" r:id="rId7"/>
    <p:sldId id="263" r:id="rId8"/>
    <p:sldId id="267" r:id="rId9"/>
    <p:sldId id="268" r:id="rId10"/>
    <p:sldId id="289" r:id="rId11"/>
    <p:sldId id="275" r:id="rId12"/>
    <p:sldId id="269" r:id="rId13"/>
    <p:sldId id="300" r:id="rId14"/>
    <p:sldId id="299" r:id="rId15"/>
    <p:sldId id="298" r:id="rId16"/>
    <p:sldId id="277" r:id="rId17"/>
    <p:sldId id="278" r:id="rId18"/>
    <p:sldId id="280" r:id="rId19"/>
    <p:sldId id="282" r:id="rId20"/>
    <p:sldId id="283" r:id="rId21"/>
    <p:sldId id="285" r:id="rId22"/>
    <p:sldId id="286" r:id="rId23"/>
    <p:sldId id="287" r:id="rId24"/>
    <p:sldId id="288" r:id="rId25"/>
    <p:sldId id="276" r:id="rId26"/>
    <p:sldId id="290" r:id="rId27"/>
    <p:sldId id="291" r:id="rId28"/>
    <p:sldId id="292" r:id="rId29"/>
    <p:sldId id="293" r:id="rId30"/>
    <p:sldId id="295" r:id="rId31"/>
    <p:sldId id="296" r:id="rId32"/>
    <p:sldId id="301" r:id="rId33"/>
    <p:sldId id="29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510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1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72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8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85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7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9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889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314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4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690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5656" y="643944"/>
            <a:ext cx="4606344" cy="28462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Neutron Dosimetry/ Spectrometry</a:t>
            </a:r>
            <a:br>
              <a:rPr lang="en-US" sz="2400" b="1" dirty="0">
                <a:solidFill>
                  <a:srgbClr val="00B0F0"/>
                </a:solidFill>
              </a:rPr>
            </a:br>
            <a:r>
              <a:rPr lang="en-US" sz="2400" b="1" dirty="0">
                <a:solidFill>
                  <a:srgbClr val="00B0F0"/>
                </a:solidFill>
              </a:rPr>
              <a:t>for the Purpose of Calibration</a:t>
            </a:r>
            <a:br>
              <a:rPr lang="en-US" sz="2400" b="1" dirty="0">
                <a:solidFill>
                  <a:srgbClr val="00B0F0"/>
                </a:solidFill>
              </a:rPr>
            </a:br>
            <a:r>
              <a:rPr lang="en-US" sz="2400" b="1" dirty="0">
                <a:solidFill>
                  <a:srgbClr val="00B0F0"/>
                </a:solidFill>
              </a:rPr>
              <a:t>in Vietnam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5656" y="4639614"/>
            <a:ext cx="4606344" cy="1511437"/>
          </a:xfrm>
        </p:spPr>
        <p:txBody>
          <a:bodyPr>
            <a:normAutofit fontScale="92500"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Le Ngoc </a:t>
            </a:r>
            <a:r>
              <a:rPr lang="en-US" sz="1800" b="1" dirty="0" err="1" smtClean="0">
                <a:solidFill>
                  <a:srgbClr val="00B050"/>
                </a:solidFill>
              </a:rPr>
              <a:t>Thiem</a:t>
            </a:r>
            <a:r>
              <a:rPr lang="en-US" sz="1800" b="1" dirty="0" smtClean="0">
                <a:solidFill>
                  <a:srgbClr val="00B050"/>
                </a:solidFill>
              </a:rPr>
              <a:t>    </a:t>
            </a:r>
            <a:r>
              <a:rPr lang="en-US" sz="1800" b="1" dirty="0" smtClean="0">
                <a:solidFill>
                  <a:srgbClr val="92D050"/>
                </a:solidFill>
              </a:rPr>
              <a:t>Email: </a:t>
            </a:r>
            <a:r>
              <a:rPr lang="en-US" sz="1800" b="1" dirty="0" smtClean="0">
                <a:solidFill>
                  <a:srgbClr val="00B050"/>
                </a:solidFill>
              </a:rPr>
              <a:t>Thiem.LNT@gmail.com</a:t>
            </a:r>
            <a:endParaRPr lang="en-US" sz="1800" b="1" dirty="0">
              <a:solidFill>
                <a:srgbClr val="00B050"/>
              </a:solidFill>
            </a:endParaRPr>
          </a:p>
          <a:p>
            <a:r>
              <a:rPr lang="en-US" sz="1800" dirty="0" smtClean="0"/>
              <a:t>Institute for Nuclear Science and Technology</a:t>
            </a:r>
          </a:p>
          <a:p>
            <a:r>
              <a:rPr lang="en-US" sz="1800" dirty="0" smtClean="0"/>
              <a:t>179 Hoang Quoc Viet, </a:t>
            </a:r>
            <a:r>
              <a:rPr lang="en-US" sz="1800" dirty="0" err="1" smtClean="0"/>
              <a:t>Cau</a:t>
            </a:r>
            <a:r>
              <a:rPr lang="en-US" sz="1800" dirty="0" smtClean="0"/>
              <a:t> </a:t>
            </a:r>
            <a:r>
              <a:rPr lang="en-US" sz="1800" dirty="0" err="1" smtClean="0"/>
              <a:t>Giay</a:t>
            </a:r>
            <a:r>
              <a:rPr lang="en-US" sz="1800" dirty="0" smtClean="0"/>
              <a:t>, Hanoi, Vietnam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508" y="3689496"/>
            <a:ext cx="962997" cy="962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400"/>
            <a:ext cx="7273209" cy="58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15" y="2963009"/>
            <a:ext cx="3652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Readings from the different BSS spheres (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>
                <a:solidFill>
                  <a:srgbClr val="00B050"/>
                </a:solidFill>
              </a:rPr>
              <a:t>=1-6)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0065" y="3806941"/>
            <a:ext cx="5241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Response Functions of BSS spheres – IAEA Pub./Sim.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1475" y="2866677"/>
            <a:ext cx="367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Spectrum (Initial guess needed)</a:t>
            </a:r>
          </a:p>
        </p:txBody>
      </p:sp>
      <p:sp>
        <p:nvSpPr>
          <p:cNvPr id="16" name="Bent Arrow 15"/>
          <p:cNvSpPr/>
          <p:nvPr/>
        </p:nvSpPr>
        <p:spPr>
          <a:xfrm rot="5400000">
            <a:off x="9756544" y="810142"/>
            <a:ext cx="1570212" cy="26653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9330" y="3239170"/>
            <a:ext cx="2486525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Solution Spectrum, </a:t>
            </a:r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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431" y="1048868"/>
            <a:ext cx="5698901" cy="1219765"/>
          </a:xfrm>
          <a:prstGeom prst="rect">
            <a:avLst/>
          </a:prstGeom>
          <a:ln w="44450">
            <a:solidFill>
              <a:srgbClr val="7030A0"/>
            </a:solidFill>
          </a:ln>
        </p:spPr>
      </p:pic>
      <p:cxnSp>
        <p:nvCxnSpPr>
          <p:cNvPr id="18" name="Straight Arrow Connector 17"/>
          <p:cNvCxnSpPr>
            <a:stCxn id="5" idx="0"/>
          </p:cNvCxnSpPr>
          <p:nvPr/>
        </p:nvCxnSpPr>
        <p:spPr>
          <a:xfrm flipV="1">
            <a:off x="1866669" y="2268633"/>
            <a:ext cx="1353009" cy="694376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957746" y="1931769"/>
            <a:ext cx="573729" cy="1950256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173608" y="1833556"/>
            <a:ext cx="14208" cy="1041633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4251" y="100013"/>
            <a:ext cx="1200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B0F0"/>
                </a:solidFill>
              </a:rPr>
              <a:t>5</a:t>
            </a:r>
            <a:r>
              <a:rPr lang="en-US" sz="3500" dirty="0" smtClean="0">
                <a:solidFill>
                  <a:srgbClr val="00B0F0"/>
                </a:solidFill>
              </a:rPr>
              <a:t>. Unfolding codes: MAXED, GRAVEL, FRUIT, MSITER, </a:t>
            </a:r>
            <a:r>
              <a:rPr lang="en-US" sz="3500" dirty="0" err="1" smtClean="0">
                <a:solidFill>
                  <a:srgbClr val="00B0F0"/>
                </a:solidFill>
              </a:rPr>
              <a:t>etc</a:t>
            </a:r>
            <a:endParaRPr lang="en-US" sz="3500" dirty="0">
              <a:solidFill>
                <a:srgbClr val="00B0F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1" y="4485298"/>
            <a:ext cx="2464403" cy="18884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385" y="4288665"/>
            <a:ext cx="2702615" cy="22130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036" y="4606137"/>
            <a:ext cx="2588594" cy="2070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9678" y="4892628"/>
            <a:ext cx="758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B0F0"/>
                </a:solidFill>
              </a:rPr>
              <a:t>+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778839" y="5234045"/>
            <a:ext cx="1396791" cy="5839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044" y="285751"/>
            <a:ext cx="10258424" cy="1843088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5400" b="1" dirty="0" smtClean="0">
                <a:solidFill>
                  <a:srgbClr val="00B050"/>
                </a:solidFill>
              </a:rPr>
              <a:t>Neutron </a:t>
            </a:r>
            <a:r>
              <a:rPr lang="en-US" sz="5400" b="1" dirty="0">
                <a:solidFill>
                  <a:srgbClr val="00B050"/>
                </a:solidFill>
              </a:rPr>
              <a:t>Calibration Fields Established at INST (VN)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2957513"/>
            <a:ext cx="11480005" cy="2800350"/>
          </a:xfrm>
        </p:spPr>
        <p:txBody>
          <a:bodyPr>
            <a:noAutofit/>
          </a:bodyPr>
          <a:lstStyle/>
          <a:p>
            <a:pPr marL="1257300" lvl="3" indent="0" algn="r">
              <a:lnSpc>
                <a:spcPct val="200000"/>
              </a:lnSpc>
              <a:buNone/>
            </a:pPr>
            <a:r>
              <a:rPr lang="en-US" sz="2500" dirty="0" smtClean="0">
                <a:solidFill>
                  <a:srgbClr val="FF0000"/>
                </a:solidFill>
              </a:rPr>
              <a:t>+ 01 Low Neutron Strength Calibration Field of a Bare </a:t>
            </a:r>
            <a:r>
              <a:rPr lang="en-US" sz="2500" baseline="30000" dirty="0" smtClean="0">
                <a:solidFill>
                  <a:srgbClr val="FF0000"/>
                </a:solidFill>
              </a:rPr>
              <a:t>252</a:t>
            </a:r>
            <a:r>
              <a:rPr lang="en-US" sz="2500" dirty="0" smtClean="0">
                <a:solidFill>
                  <a:srgbClr val="FF0000"/>
                </a:solidFill>
              </a:rPr>
              <a:t>Cf Source</a:t>
            </a:r>
          </a:p>
          <a:p>
            <a:pPr marL="1257300" lvl="3" indent="0" algn="r">
              <a:lnSpc>
                <a:spcPct val="200000"/>
              </a:lnSpc>
              <a:buNone/>
            </a:pPr>
            <a:r>
              <a:rPr lang="en-US" sz="2500" dirty="0" smtClean="0">
                <a:solidFill>
                  <a:srgbClr val="FF0000"/>
                </a:solidFill>
              </a:rPr>
              <a:t>+ 01 Medium Neutron Strength Calibration Field of a Bare </a:t>
            </a:r>
            <a:r>
              <a:rPr lang="en-US" sz="2500" baseline="30000" dirty="0" smtClean="0">
                <a:solidFill>
                  <a:srgbClr val="FF0000"/>
                </a:solidFill>
              </a:rPr>
              <a:t>241</a:t>
            </a:r>
            <a:r>
              <a:rPr lang="en-US" sz="2500" dirty="0" smtClean="0">
                <a:solidFill>
                  <a:srgbClr val="FF0000"/>
                </a:solidFill>
              </a:rPr>
              <a:t>Am-Be Source</a:t>
            </a:r>
          </a:p>
          <a:p>
            <a:pPr marL="1257300" lvl="3" indent="0" algn="r">
              <a:lnSpc>
                <a:spcPct val="200000"/>
              </a:lnSpc>
              <a:buNone/>
            </a:pPr>
            <a:r>
              <a:rPr lang="en-US" sz="2500" dirty="0" smtClean="0">
                <a:solidFill>
                  <a:srgbClr val="FF0000"/>
                </a:solidFill>
              </a:rPr>
              <a:t>+ 05 Moderated Neutron Calibration Fields of </a:t>
            </a:r>
            <a:r>
              <a:rPr lang="en-US" sz="2500" baseline="30000" dirty="0">
                <a:solidFill>
                  <a:srgbClr val="FF0000"/>
                </a:solidFill>
              </a:rPr>
              <a:t>241</a:t>
            </a:r>
            <a:r>
              <a:rPr lang="en-US" sz="2500" dirty="0">
                <a:solidFill>
                  <a:srgbClr val="FF0000"/>
                </a:solidFill>
              </a:rPr>
              <a:t>Am-Be </a:t>
            </a:r>
            <a:r>
              <a:rPr lang="en-US" sz="2500" dirty="0" smtClean="0">
                <a:solidFill>
                  <a:srgbClr val="FF0000"/>
                </a:solidFill>
              </a:rPr>
              <a:t>Source</a:t>
            </a:r>
          </a:p>
          <a:p>
            <a:pPr marL="0" indent="0" algn="r">
              <a:buNone/>
            </a:pPr>
            <a:endParaRPr lang="en-US" sz="2500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endParaRPr lang="en-US" sz="2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708338"/>
            <a:ext cx="8629649" cy="588797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rgbClr val="00B0F0"/>
                </a:solidFill>
              </a:rPr>
              <a:t>1. Neutron Calibration Field of </a:t>
            </a:r>
            <a:r>
              <a:rPr lang="en-US" baseline="30000" dirty="0" smtClean="0">
                <a:solidFill>
                  <a:srgbClr val="00B0F0"/>
                </a:solidFill>
              </a:rPr>
              <a:t>252</a:t>
            </a:r>
            <a:r>
              <a:rPr lang="en-US" dirty="0" smtClean="0">
                <a:solidFill>
                  <a:srgbClr val="00B0F0"/>
                </a:solidFill>
              </a:rPr>
              <a:t>Cf Source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47" y="2286000"/>
            <a:ext cx="11992798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953" y="1293446"/>
            <a:ext cx="5752385" cy="55645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00338" y="217310"/>
            <a:ext cx="91440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500" dirty="0" smtClean="0">
                <a:solidFill>
                  <a:srgbClr val="7030A0"/>
                </a:solidFill>
              </a:rPr>
              <a:t>a. Neutron Spectra</a:t>
            </a:r>
          </a:p>
          <a:p>
            <a:pPr algn="r"/>
            <a:endParaRPr lang="en-US" sz="3200" dirty="0" smtClean="0">
              <a:solidFill>
                <a:srgbClr val="7030A0"/>
              </a:solidFill>
            </a:endParaRPr>
          </a:p>
          <a:p>
            <a:pPr algn="r"/>
            <a:r>
              <a:rPr lang="en-US" sz="3200" dirty="0" smtClean="0">
                <a:solidFill>
                  <a:srgbClr val="7030A0"/>
                </a:solidFill>
              </a:rPr>
              <a:t>(Distribution of neutron </a:t>
            </a:r>
            <a:r>
              <a:rPr lang="en-US" sz="3200" dirty="0" err="1" smtClean="0">
                <a:solidFill>
                  <a:srgbClr val="7030A0"/>
                </a:solidFill>
              </a:rPr>
              <a:t>fluence</a:t>
            </a:r>
            <a:r>
              <a:rPr lang="en-US" sz="3200" dirty="0" smtClean="0">
                <a:solidFill>
                  <a:srgbClr val="7030A0"/>
                </a:solidFill>
              </a:rPr>
              <a:t> rate as a function of neutron energy)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72" y="2558897"/>
            <a:ext cx="3669089" cy="323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468" y="194857"/>
            <a:ext cx="9221273" cy="105439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b. </a:t>
            </a:r>
            <a:r>
              <a:rPr lang="en-US" sz="3200" dirty="0" err="1" smtClean="0"/>
              <a:t>Spacial</a:t>
            </a:r>
            <a:r>
              <a:rPr lang="en-US" sz="3200" dirty="0" smtClean="0"/>
              <a:t> distribution of neutron </a:t>
            </a:r>
            <a:r>
              <a:rPr lang="en-US" sz="3200" dirty="0" err="1" smtClean="0"/>
              <a:t>fluence</a:t>
            </a:r>
            <a:r>
              <a:rPr lang="en-US" sz="3200" dirty="0" smtClean="0"/>
              <a:t> rate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0284" y="1249250"/>
            <a:ext cx="4982828" cy="55057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231684" y="2368101"/>
            <a:ext cx="4177384" cy="4153839"/>
            <a:chOff x="180304" y="1596779"/>
            <a:chExt cx="4177384" cy="41538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043" y="2278286"/>
              <a:ext cx="2990850" cy="2790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180304" y="3593206"/>
              <a:ext cx="4046817" cy="80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1709066" y="1930757"/>
              <a:ext cx="32197" cy="381986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729038" y="3214688"/>
              <a:ext cx="62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10839" y="1596779"/>
              <a:ext cx="62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89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4" y="233495"/>
            <a:ext cx="10494260" cy="1560716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c. Shielding efficiency of the Shadow Cone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5447" y="1276358"/>
            <a:ext cx="5318976" cy="5581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50" y="1276358"/>
            <a:ext cx="5400743" cy="47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5AE70E-0AF1-4FB6-9026-2181C27A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447" y="519015"/>
            <a:ext cx="8732471" cy="1560716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>
                <a:solidFill>
                  <a:srgbClr val="00B0F0"/>
                </a:solidFill>
              </a:rPr>
              <a:t>2</a:t>
            </a:r>
            <a:r>
              <a:rPr lang="en-US" sz="4400" dirty="0">
                <a:solidFill>
                  <a:srgbClr val="00B0F0"/>
                </a:solidFill>
              </a:rPr>
              <a:t>. Neutron Calibration Field of </a:t>
            </a:r>
            <a:r>
              <a:rPr lang="en-US" sz="4400" baseline="30000" dirty="0" smtClean="0">
                <a:solidFill>
                  <a:srgbClr val="00B0F0"/>
                </a:solidFill>
              </a:rPr>
              <a:t>241</a:t>
            </a:r>
            <a:r>
              <a:rPr lang="en-US" sz="4400" dirty="0" smtClean="0">
                <a:solidFill>
                  <a:srgbClr val="00B0F0"/>
                </a:solidFill>
              </a:rPr>
              <a:t>Am-Be Source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088" y="2957513"/>
            <a:ext cx="7214830" cy="250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75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108" y="-82034"/>
            <a:ext cx="8089715" cy="57132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Experimental </a:t>
            </a:r>
            <a:r>
              <a:rPr lang="en-US" b="1" dirty="0">
                <a:solidFill>
                  <a:srgbClr val="7030A0"/>
                </a:solidFill>
              </a:rPr>
              <a:t>Flow Chart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7265401" y="758827"/>
            <a:ext cx="1742869" cy="10953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Direct-</a:t>
            </a:r>
            <a:r>
              <a:rPr lang="en-US" b="1" dirty="0" err="1">
                <a:solidFill>
                  <a:srgbClr val="FF0000"/>
                </a:solidFill>
              </a:rPr>
              <a:t>nSpec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2189" y="2472659"/>
            <a:ext cx="1849620" cy="5585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Resp. Function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8796" y="2493810"/>
            <a:ext cx="1698680" cy="5687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Guess Spec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07911" y="3365276"/>
            <a:ext cx="1674001" cy="11514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Scattered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Count Rate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83937" y="851794"/>
            <a:ext cx="1200486" cy="10345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Direct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Count Rate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407459" y="2252390"/>
            <a:ext cx="1372968" cy="762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 ISO 8529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13192" y="2681565"/>
            <a:ext cx="957150" cy="7963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Fitting</a:t>
            </a:r>
          </a:p>
        </p:txBody>
      </p:sp>
      <p:sp>
        <p:nvSpPr>
          <p:cNvPr id="24" name="Bent-Up Arrow 23"/>
          <p:cNvSpPr/>
          <p:nvPr/>
        </p:nvSpPr>
        <p:spPr>
          <a:xfrm rot="5400000">
            <a:off x="90020" y="3720809"/>
            <a:ext cx="3050263" cy="223245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915839" y="5434174"/>
            <a:ext cx="4194361" cy="758825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unfolding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4296271" y="925685"/>
            <a:ext cx="3048000" cy="758825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unfolding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52405" y="5286042"/>
            <a:ext cx="1839692" cy="10953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Total-</a:t>
            </a:r>
            <a:r>
              <a:rPr lang="en-US" b="1" dirty="0" err="1">
                <a:solidFill>
                  <a:srgbClr val="FF0000"/>
                </a:solidFill>
              </a:rPr>
              <a:t>nSpec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>
            <a:off x="2550389" y="1233017"/>
            <a:ext cx="409540" cy="2785873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735" y="1824929"/>
            <a:ext cx="1534729" cy="13097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BSS Total Count Rate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994031" y="2039008"/>
            <a:ext cx="618978" cy="53538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370144" y="2039008"/>
            <a:ext cx="0" cy="51176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121834" y="1684510"/>
            <a:ext cx="318647" cy="16289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6210" y="1732128"/>
            <a:ext cx="1468272" cy="1579775"/>
          </a:xfrm>
          <a:prstGeom prst="ellipse">
            <a:avLst/>
          </a:prstGeom>
          <a:noFill/>
          <a:ln w="1174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110201" y="3204008"/>
            <a:ext cx="1976940" cy="110978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Scatterred-</a:t>
            </a:r>
            <a:r>
              <a:rPr lang="en-US" b="1" dirty="0" err="1">
                <a:solidFill>
                  <a:srgbClr val="FF0000"/>
                </a:solidFill>
              </a:rPr>
              <a:t>nSpec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881" y="6060602"/>
            <a:ext cx="2367757" cy="72854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0774914" y="5422788"/>
            <a:ext cx="1476575" cy="77021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Tot-</a:t>
            </a:r>
            <a:r>
              <a:rPr lang="en-US" sz="2800" b="1" dirty="0" err="1">
                <a:solidFill>
                  <a:srgbClr val="FF0000"/>
                </a:solidFill>
              </a:rPr>
              <a:t>nDE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9000677" y="5521895"/>
            <a:ext cx="1606559" cy="66198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ICRP74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796880" y="826433"/>
            <a:ext cx="1339411" cy="96661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Dir-</a:t>
            </a:r>
            <a:r>
              <a:rPr lang="en-US" sz="2400" b="1" dirty="0" err="1">
                <a:solidFill>
                  <a:srgbClr val="FF0000"/>
                </a:solidFill>
              </a:rPr>
              <a:t>nDE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490" y="1538073"/>
            <a:ext cx="1680141" cy="443371"/>
          </a:xfrm>
          <a:prstGeom prst="rect">
            <a:avLst/>
          </a:prstGeom>
        </p:spPr>
      </p:pic>
      <p:sp>
        <p:nvSpPr>
          <p:cNvPr id="51" name="Right Arrow 50"/>
          <p:cNvSpPr/>
          <p:nvPr/>
        </p:nvSpPr>
        <p:spPr>
          <a:xfrm>
            <a:off x="9141748" y="1001051"/>
            <a:ext cx="1606559" cy="661989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ISO</a:t>
            </a:r>
          </a:p>
        </p:txBody>
      </p:sp>
      <p:sp>
        <p:nvSpPr>
          <p:cNvPr id="53" name="Oval 52"/>
          <p:cNvSpPr/>
          <p:nvPr/>
        </p:nvSpPr>
        <p:spPr>
          <a:xfrm>
            <a:off x="2949173" y="797996"/>
            <a:ext cx="1315009" cy="1131931"/>
          </a:xfrm>
          <a:prstGeom prst="ellipse">
            <a:avLst/>
          </a:prstGeom>
          <a:noFill/>
          <a:ln w="1174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004585" y="3258461"/>
            <a:ext cx="1980651" cy="1408425"/>
          </a:xfrm>
          <a:prstGeom prst="ellipse">
            <a:avLst/>
          </a:prstGeom>
          <a:noFill/>
          <a:ln w="1174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250847" y="643943"/>
            <a:ext cx="1730922" cy="6145199"/>
          </a:xfrm>
          <a:prstGeom prst="rect">
            <a:avLst/>
          </a:prstGeom>
          <a:noFill/>
          <a:ln w="730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134670" y="3558184"/>
            <a:ext cx="524509" cy="4613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=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706708" y="3262764"/>
            <a:ext cx="2390233" cy="93626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Total-Direct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351" y="2571642"/>
            <a:ext cx="753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75982" y="5346228"/>
            <a:ext cx="1370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69169" y="2155886"/>
            <a:ext cx="1370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89939" y="832568"/>
            <a:ext cx="1370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13278" y="855906"/>
            <a:ext cx="1370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802551" y="824164"/>
            <a:ext cx="1370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5’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793820" y="616288"/>
            <a:ext cx="1358606" cy="6145199"/>
          </a:xfrm>
          <a:prstGeom prst="rect">
            <a:avLst/>
          </a:prstGeom>
          <a:noFill/>
          <a:ln w="730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953225" y="5391242"/>
            <a:ext cx="1370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2’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60239" y="3302518"/>
            <a:ext cx="1370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199033" y="3232262"/>
            <a:ext cx="1370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6’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075" y="1538073"/>
            <a:ext cx="2540318" cy="5956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538" y="4862818"/>
            <a:ext cx="3286789" cy="77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80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98" y="55998"/>
            <a:ext cx="9911139" cy="58229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Calculation of </a:t>
            </a:r>
            <a:r>
              <a:rPr lang="en-US" dirty="0" smtClean="0">
                <a:solidFill>
                  <a:srgbClr val="7030A0"/>
                </a:solidFill>
              </a:rPr>
              <a:t>n-H*(10) from n-Spec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28" y="2319572"/>
            <a:ext cx="3498820" cy="2779151"/>
          </a:xfrm>
          <a:prstGeom prst="rect">
            <a:avLst/>
          </a:prstGeom>
        </p:spPr>
      </p:pic>
      <p:sp>
        <p:nvSpPr>
          <p:cNvPr id="10" name="Curved Left Arrow 9"/>
          <p:cNvSpPr/>
          <p:nvPr/>
        </p:nvSpPr>
        <p:spPr>
          <a:xfrm rot="15063304">
            <a:off x="1782075" y="-21998"/>
            <a:ext cx="1460755" cy="331570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21228" y="3541690"/>
            <a:ext cx="1379851" cy="33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80219" y="1635854"/>
            <a:ext cx="3142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Tot-</a:t>
            </a:r>
            <a:r>
              <a:rPr lang="en-US" sz="4400" b="1" dirty="0" err="1">
                <a:solidFill>
                  <a:srgbClr val="00B050"/>
                </a:solidFill>
              </a:rPr>
              <a:t>nDE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8251" y="3374331"/>
            <a:ext cx="3142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Dir-</a:t>
            </a:r>
            <a:r>
              <a:rPr lang="en-US" sz="4400" b="1" dirty="0" err="1">
                <a:solidFill>
                  <a:srgbClr val="00B050"/>
                </a:solidFill>
              </a:rPr>
              <a:t>nDE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8049" y="4446063"/>
            <a:ext cx="7636870" cy="707886"/>
          </a:xfrm>
          <a:prstGeom prst="rect">
            <a:avLst/>
          </a:prstGeom>
          <a:solidFill>
            <a:schemeClr val="bg1"/>
          </a:solidFill>
          <a:ln w="444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92D050"/>
                </a:solidFill>
              </a:rPr>
              <a:t>Tot-</a:t>
            </a:r>
            <a:r>
              <a:rPr lang="en-US" sz="4000" dirty="0" err="1">
                <a:solidFill>
                  <a:srgbClr val="92D050"/>
                </a:solidFill>
              </a:rPr>
              <a:t>nDE</a:t>
            </a:r>
            <a:r>
              <a:rPr lang="en-US" sz="4000" dirty="0"/>
              <a:t> </a:t>
            </a:r>
            <a:r>
              <a:rPr lang="en-US" sz="4000" b="1" dirty="0"/>
              <a:t>– </a:t>
            </a:r>
            <a:r>
              <a:rPr lang="en-US" sz="4000" dirty="0">
                <a:solidFill>
                  <a:srgbClr val="92D050"/>
                </a:solidFill>
              </a:rPr>
              <a:t>Dir-</a:t>
            </a:r>
            <a:r>
              <a:rPr lang="en-US" sz="4000" dirty="0" err="1">
                <a:solidFill>
                  <a:srgbClr val="92D050"/>
                </a:solidFill>
              </a:rPr>
              <a:t>nDE</a:t>
            </a:r>
            <a:r>
              <a:rPr lang="en-US" sz="4000" dirty="0">
                <a:solidFill>
                  <a:srgbClr val="92D050"/>
                </a:solidFill>
              </a:rPr>
              <a:t> = </a:t>
            </a:r>
            <a:r>
              <a:rPr lang="en-US" sz="4000" b="1" dirty="0" err="1">
                <a:solidFill>
                  <a:srgbClr val="00B050"/>
                </a:solidFill>
              </a:rPr>
              <a:t>Sct-nDE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5400000">
            <a:off x="10555885" y="3598645"/>
            <a:ext cx="1918439" cy="1081717"/>
          </a:xfrm>
          <a:prstGeom prst="curved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550438" y="1878920"/>
            <a:ext cx="1171531" cy="440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732241" y="3561602"/>
            <a:ext cx="1057131" cy="39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192473" y="6039260"/>
            <a:ext cx="3142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FF-</a:t>
            </a:r>
            <a:r>
              <a:rPr lang="en-US" sz="4400" b="1" dirty="0" err="1">
                <a:solidFill>
                  <a:srgbClr val="00B050"/>
                </a:solidFill>
              </a:rPr>
              <a:t>nDE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976631" y="2093256"/>
            <a:ext cx="179448" cy="17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834509" y="1350498"/>
            <a:ext cx="2055329" cy="5458203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7732241" y="6264890"/>
            <a:ext cx="1057131" cy="39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41533" y="855003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3709" y="3174276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59003" y="1500808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15732" y="3231827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90104" y="3759051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91544" y="5895020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254" y="1747096"/>
            <a:ext cx="3764436" cy="65819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238" y="3396677"/>
            <a:ext cx="3872805" cy="676204"/>
          </a:xfrm>
          <a:prstGeom prst="rect">
            <a:avLst/>
          </a:prstGeom>
          <a:ln w="44450">
            <a:solidFill>
              <a:srgbClr val="00B05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019" y="5775507"/>
            <a:ext cx="4014438" cy="1011769"/>
          </a:xfrm>
          <a:prstGeom prst="rect">
            <a:avLst/>
          </a:prstGeom>
          <a:ln w="41275">
            <a:solidFill>
              <a:srgbClr val="00B05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4422" y="5864241"/>
            <a:ext cx="962690" cy="5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0" y="1366862"/>
            <a:ext cx="3516559" cy="5821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Total count rate</a:t>
            </a:r>
          </a:p>
        </p:txBody>
      </p:sp>
      <p:sp>
        <p:nvSpPr>
          <p:cNvPr id="5" name="Down Arrow 4"/>
          <p:cNvSpPr/>
          <p:nvPr/>
        </p:nvSpPr>
        <p:spPr>
          <a:xfrm>
            <a:off x="1464971" y="1946207"/>
            <a:ext cx="566671" cy="141896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8625" y="3260809"/>
            <a:ext cx="3181710" cy="1084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(</a:t>
            </a:r>
            <a:r>
              <a:rPr lang="en-US" dirty="0" err="1"/>
              <a:t>DiR</a:t>
            </a:r>
            <a:r>
              <a:rPr lang="en-US" dirty="0"/>
              <a:t>, SCT) Count rate</a:t>
            </a:r>
          </a:p>
          <a:p>
            <a:pPr marL="0" indent="0" algn="ctr">
              <a:buNone/>
            </a:pPr>
            <a:r>
              <a:rPr lang="en-US" dirty="0" err="1"/>
              <a:t>seperation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5594" y="5755720"/>
            <a:ext cx="3181710" cy="1084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Diff. </a:t>
            </a:r>
            <a:r>
              <a:rPr lang="en-US" sz="2400" dirty="0" smtClean="0"/>
              <a:t>Component</a:t>
            </a:r>
          </a:p>
          <a:p>
            <a:pPr marL="0" indent="0" algn="ctr">
              <a:buNone/>
            </a:pPr>
            <a:r>
              <a:rPr lang="en-US" sz="2400" dirty="0" smtClean="0"/>
              <a:t>Count rate</a:t>
            </a:r>
            <a:endParaRPr lang="en-US" sz="2400" dirty="0"/>
          </a:p>
        </p:txBody>
      </p:sp>
      <p:sp>
        <p:nvSpPr>
          <p:cNvPr id="10" name="Down Arrow 9"/>
          <p:cNvSpPr/>
          <p:nvPr/>
        </p:nvSpPr>
        <p:spPr>
          <a:xfrm>
            <a:off x="1464970" y="4300394"/>
            <a:ext cx="566671" cy="141896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49437" y="2221721"/>
            <a:ext cx="1197735" cy="4313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Fitting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5594" y="77492"/>
            <a:ext cx="3957816" cy="5821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>
                <a:solidFill>
                  <a:srgbClr val="7030A0"/>
                </a:solidFill>
              </a:rPr>
              <a:t>Fitting </a:t>
            </a:r>
            <a:r>
              <a:rPr lang="en-US" sz="3400" b="1" dirty="0">
                <a:solidFill>
                  <a:srgbClr val="7030A0"/>
                </a:solidFill>
              </a:rPr>
              <a:t>Reliability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39639" y="4665997"/>
            <a:ext cx="1703827" cy="3825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unfolding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090" y="-1"/>
            <a:ext cx="8200910" cy="68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664" y="689712"/>
            <a:ext cx="4128036" cy="7024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2609133"/>
            <a:ext cx="10648950" cy="2791543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B0F0"/>
                </a:solidFill>
              </a:rPr>
              <a:t>Introduction to INST (</a:t>
            </a:r>
            <a:r>
              <a:rPr lang="en-US" sz="2800" b="1" dirty="0" err="1" smtClean="0">
                <a:solidFill>
                  <a:srgbClr val="00B0F0"/>
                </a:solidFill>
              </a:rPr>
              <a:t>Vinatom</a:t>
            </a:r>
            <a:r>
              <a:rPr lang="en-US" sz="2800" b="1" dirty="0" smtClean="0">
                <a:solidFill>
                  <a:srgbClr val="00B0F0"/>
                </a:solidFill>
              </a:rPr>
              <a:t>)</a:t>
            </a:r>
          </a:p>
          <a:p>
            <a:pPr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B0F0"/>
                </a:solidFill>
              </a:rPr>
              <a:t>Materials investigated at INST </a:t>
            </a:r>
          </a:p>
          <a:p>
            <a:pPr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B0F0"/>
                </a:solidFill>
              </a:rPr>
              <a:t>Establishment of Neutron Calibration Fields at INST (Vietnam)</a:t>
            </a:r>
          </a:p>
          <a:p>
            <a:pPr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B0F0"/>
                </a:solidFill>
              </a:rPr>
              <a:t>Summary</a:t>
            </a:r>
          </a:p>
          <a:p>
            <a:pPr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5758" y="622054"/>
            <a:ext cx="3270609" cy="785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7030A0"/>
                </a:solidFill>
              </a:rPr>
              <a:t>N-Spectra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477224" y="1407335"/>
            <a:ext cx="566671" cy="3211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9705" y="4843737"/>
            <a:ext cx="3181710" cy="1084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N-Dose Equivalent)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7030A0"/>
                </a:solidFill>
              </a:rPr>
              <a:t>Next-slide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12" y="2504268"/>
            <a:ext cx="2803093" cy="741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494" y="-1"/>
            <a:ext cx="9024709" cy="66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96189" y="-2864"/>
            <a:ext cx="3928627" cy="1456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Total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N-Dose Equivalent Rates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86" y="2275738"/>
            <a:ext cx="3717651" cy="2952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137" y="148683"/>
            <a:ext cx="8118535" cy="6632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09644" flipH="1">
            <a:off x="1067016" y="3020538"/>
            <a:ext cx="6362084" cy="3311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100" y="5768524"/>
            <a:ext cx="2565640" cy="7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4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4656" y="0"/>
            <a:ext cx="3181710" cy="1084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DIRECT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N-Dose Equivalent Rates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" y="2320743"/>
            <a:ext cx="3540052" cy="2816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98" y="158890"/>
            <a:ext cx="8468545" cy="6658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3369">
            <a:off x="1248347" y="2306232"/>
            <a:ext cx="6347978" cy="490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98314">
            <a:off x="2000705" y="5905657"/>
            <a:ext cx="2671323" cy="4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2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27" y="172933"/>
            <a:ext cx="8461419" cy="6670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881095" y="2840035"/>
            <a:ext cx="5499278" cy="147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1" y="0"/>
            <a:ext cx="4417454" cy="1176630"/>
          </a:xfrm>
          <a:prstGeom prst="rect">
            <a:avLst/>
          </a:prstGeom>
          <a:ln>
            <a:noFill/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10393251" y="3026535"/>
            <a:ext cx="25757" cy="2730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40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38670" y="159995"/>
            <a:ext cx="6774285" cy="6569217"/>
            <a:chOff x="5228821" y="288783"/>
            <a:chExt cx="5615188" cy="6569217"/>
          </a:xfrm>
        </p:grpSpPr>
        <p:grpSp>
          <p:nvGrpSpPr>
            <p:cNvPr id="7" name="Group 6"/>
            <p:cNvGrpSpPr/>
            <p:nvPr/>
          </p:nvGrpSpPr>
          <p:grpSpPr>
            <a:xfrm rot="5400000">
              <a:off x="4751806" y="765798"/>
              <a:ext cx="6569217" cy="5615188"/>
              <a:chOff x="4326094" y="1224967"/>
              <a:chExt cx="7200498" cy="539373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26094" y="1224967"/>
                <a:ext cx="7200498" cy="5393731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186411" y="4610637"/>
                <a:ext cx="1120462" cy="36060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6200000">
                <a:off x="7511578" y="4133309"/>
                <a:ext cx="521645" cy="3503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60</a:t>
                </a:r>
                <a:endParaRPr lang="en-US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299627" y="3327498"/>
              <a:ext cx="138983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</a:rPr>
                <a:t>1.030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7890581" y="3196357"/>
              <a:ext cx="1613638" cy="858128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22691" y="617981"/>
            <a:ext cx="45159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US" sz="2800" dirty="0" smtClean="0">
                <a:solidFill>
                  <a:srgbClr val="7030A0"/>
                </a:solidFill>
              </a:rPr>
              <a:t>Neutron </a:t>
            </a:r>
            <a:r>
              <a:rPr lang="en-US" sz="2800" dirty="0">
                <a:solidFill>
                  <a:srgbClr val="7030A0"/>
                </a:solidFill>
              </a:rPr>
              <a:t>source anisotropy correction factor - F</a:t>
            </a:r>
            <a:r>
              <a:rPr lang="en-US" sz="2800" baseline="-250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>
                <a:solidFill>
                  <a:srgbClr val="7030A0"/>
                </a:solidFill>
                <a:sym typeface="Symbol" panose="05050102010706020507" pitchFamily="18" charset="2"/>
              </a:rPr>
              <a:t></a:t>
            </a:r>
            <a:r>
              <a:rPr lang="en-US" sz="2800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3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73" y="128588"/>
            <a:ext cx="11028094" cy="1373947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4000" dirty="0" smtClean="0">
                <a:solidFill>
                  <a:srgbClr val="00B0F0"/>
                </a:solidFill>
              </a:rPr>
              <a:t>3. Simulated Workplace Neutron </a:t>
            </a:r>
            <a:r>
              <a:rPr lang="en-US" sz="4000" dirty="0">
                <a:solidFill>
                  <a:srgbClr val="00B0F0"/>
                </a:solidFill>
              </a:rPr>
              <a:t>Calibration Field of </a:t>
            </a:r>
            <a:r>
              <a:rPr lang="en-US" sz="4000" baseline="30000" dirty="0" smtClean="0">
                <a:solidFill>
                  <a:srgbClr val="00B0F0"/>
                </a:solidFill>
              </a:rPr>
              <a:t>241</a:t>
            </a:r>
            <a:r>
              <a:rPr lang="en-US" sz="4000" dirty="0" smtClean="0">
                <a:solidFill>
                  <a:srgbClr val="00B0F0"/>
                </a:solidFill>
              </a:rPr>
              <a:t>Am-Be </a:t>
            </a:r>
            <a:r>
              <a:rPr lang="en-US" sz="4000" dirty="0">
                <a:solidFill>
                  <a:srgbClr val="00B0F0"/>
                </a:solidFill>
              </a:rPr>
              <a:t>Source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481" y="2546193"/>
            <a:ext cx="5990286" cy="41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156" y="26619"/>
            <a:ext cx="5179677" cy="8466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Neutron Spectra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95" y="873317"/>
            <a:ext cx="7782618" cy="57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35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917" y="160470"/>
            <a:ext cx="9461700" cy="80544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n-H*(10) vs Distance from the source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3140" y="771451"/>
            <a:ext cx="7697542" cy="596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02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76381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Total n-</a:t>
            </a:r>
            <a:r>
              <a:rPr lang="en-US" dirty="0" err="1" smtClean="0"/>
              <a:t>Fluence</a:t>
            </a:r>
            <a:r>
              <a:rPr lang="en-US" dirty="0" smtClean="0"/>
              <a:t> Rate vs Distance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4113" y="1168873"/>
            <a:ext cx="7109137" cy="54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57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619" y="142875"/>
            <a:ext cx="8809032" cy="8001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ym typeface="Symbol" panose="05050102010706020507" pitchFamily="18" charset="2"/>
              </a:rPr>
              <a:t> </a:t>
            </a:r>
            <a:r>
              <a:rPr lang="en-US" sz="3600" dirty="0" smtClean="0"/>
              <a:t>to </a:t>
            </a:r>
            <a:r>
              <a:rPr lang="en-US" sz="3600" dirty="0" smtClean="0"/>
              <a:t>H*(10) conversion </a:t>
            </a:r>
            <a:r>
              <a:rPr lang="en-US" sz="3600" dirty="0" smtClean="0"/>
              <a:t>factor, h</a:t>
            </a:r>
            <a:r>
              <a:rPr lang="en-US" sz="3600" baseline="-25000" dirty="0">
                <a:sym typeface="Symbol" panose="05050102010706020507" pitchFamily="18" charset="2"/>
              </a:rPr>
              <a:t></a:t>
            </a:r>
            <a:r>
              <a:rPr lang="en-US" sz="3600" dirty="0"/>
              <a:t>(10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791" y="1264555"/>
            <a:ext cx="6609322" cy="5127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608" y="2320782"/>
            <a:ext cx="3955944" cy="30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8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139" y="125259"/>
            <a:ext cx="10176854" cy="9179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</a:rPr>
              <a:t>Introduction to INST (</a:t>
            </a:r>
            <a:r>
              <a:rPr lang="en-US" sz="4800" b="1" dirty="0" err="1" smtClean="0">
                <a:solidFill>
                  <a:srgbClr val="00B050"/>
                </a:solidFill>
              </a:rPr>
              <a:t>Vinatom</a:t>
            </a:r>
            <a:r>
              <a:rPr lang="en-US" sz="4800" b="1" dirty="0" smtClean="0">
                <a:solidFill>
                  <a:srgbClr val="00B050"/>
                </a:solidFill>
              </a:rPr>
              <a:t>)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35585" y="1151938"/>
            <a:ext cx="7251478" cy="505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Ministry of Science and Technology (MOST)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8663" y="2082847"/>
            <a:ext cx="6958012" cy="505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VINATOM (Technical Supporting Organization)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94749" y="2082847"/>
            <a:ext cx="3663839" cy="505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VARANS (Authority body)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61748" y="3337915"/>
            <a:ext cx="2305321" cy="505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INST (Hanoi)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22292" y="3365960"/>
            <a:ext cx="4858548" cy="6685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OTHERS (</a:t>
            </a:r>
            <a:r>
              <a:rPr lang="en-US" sz="2000" b="1" dirty="0" err="1" smtClean="0">
                <a:solidFill>
                  <a:srgbClr val="FF0000"/>
                </a:solidFill>
              </a:rPr>
              <a:t>Dalat</a:t>
            </a:r>
            <a:r>
              <a:rPr lang="en-US" sz="2000" b="1" dirty="0" smtClean="0">
                <a:solidFill>
                  <a:srgbClr val="FF0000"/>
                </a:solidFill>
              </a:rPr>
              <a:t>, HCM, Hanoi, </a:t>
            </a:r>
            <a:r>
              <a:rPr lang="en-US" sz="2000" b="1" dirty="0" err="1" smtClean="0">
                <a:solidFill>
                  <a:srgbClr val="FF0000"/>
                </a:solidFill>
              </a:rPr>
              <a:t>Danang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4475916"/>
            <a:ext cx="5967743" cy="22392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1800" b="1" dirty="0" smtClean="0">
                <a:solidFill>
                  <a:srgbClr val="00B050"/>
                </a:solidFill>
              </a:rPr>
              <a:t>Domestic Calibrations of Ionizing radiation measuring devices including neutron meters</a:t>
            </a:r>
          </a:p>
          <a:p>
            <a:pPr algn="just"/>
            <a:endParaRPr lang="en-US" sz="1800" b="1" dirty="0" smtClean="0">
              <a:solidFill>
                <a:srgbClr val="00B050"/>
              </a:solidFill>
            </a:endParaRPr>
          </a:p>
          <a:p>
            <a:pPr algn="just"/>
            <a:r>
              <a:rPr lang="en-US" sz="1800" b="1" dirty="0" smtClean="0">
                <a:solidFill>
                  <a:srgbClr val="00B0F0"/>
                </a:solidFill>
              </a:rPr>
              <a:t>Available Calibration Fields: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Gamma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X-ray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Neutron</a:t>
            </a:r>
          </a:p>
          <a:p>
            <a:pPr algn="just"/>
            <a:endParaRPr lang="en-US" sz="1800" b="1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24271" y="1544057"/>
            <a:ext cx="1218660" cy="538790"/>
          </a:xfrm>
          <a:prstGeom prst="straightConnector1">
            <a:avLst/>
          </a:prstGeom>
          <a:ln w="6985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16811" y="1558149"/>
            <a:ext cx="1087861" cy="506853"/>
          </a:xfrm>
          <a:prstGeom prst="straightConnector1">
            <a:avLst/>
          </a:prstGeom>
          <a:ln w="6985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447683" y="2474029"/>
            <a:ext cx="709855" cy="863886"/>
          </a:xfrm>
          <a:prstGeom prst="straightConnector1">
            <a:avLst/>
          </a:prstGeom>
          <a:ln w="6985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44140" y="2435051"/>
            <a:ext cx="1399170" cy="85238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47683" y="3779313"/>
            <a:ext cx="0" cy="813670"/>
          </a:xfrm>
          <a:prstGeom prst="straightConnector1">
            <a:avLst/>
          </a:prstGeom>
          <a:ln w="6985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73284" y="5482198"/>
            <a:ext cx="6862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Neutron Calibration Fields have been established since 2015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07772" y="6488668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baseline="30000" dirty="0" smtClean="0">
                <a:solidFill>
                  <a:schemeClr val="accent6"/>
                </a:solidFill>
              </a:rPr>
              <a:t>252</a:t>
            </a:r>
            <a:r>
              <a:rPr lang="en-US" b="1" dirty="0" smtClean="0">
                <a:solidFill>
                  <a:schemeClr val="accent6"/>
                </a:solidFill>
              </a:rPr>
              <a:t>Cf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2070" y="6485316"/>
            <a:ext cx="121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baseline="30000" dirty="0" smtClean="0">
                <a:solidFill>
                  <a:schemeClr val="accent6"/>
                </a:solidFill>
              </a:rPr>
              <a:t>241</a:t>
            </a:r>
            <a:r>
              <a:rPr lang="en-US" b="1" dirty="0" smtClean="0">
                <a:solidFill>
                  <a:schemeClr val="accent6"/>
                </a:solidFill>
              </a:rPr>
              <a:t>Am-Be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35542" y="6423206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Moderated </a:t>
            </a:r>
            <a:r>
              <a:rPr lang="en-US" b="1" baseline="30000" dirty="0" smtClean="0">
                <a:solidFill>
                  <a:schemeClr val="accent6"/>
                </a:solidFill>
              </a:rPr>
              <a:t>241</a:t>
            </a:r>
            <a:r>
              <a:rPr lang="en-US" b="1" dirty="0" smtClean="0">
                <a:solidFill>
                  <a:schemeClr val="accent6"/>
                </a:solidFill>
              </a:rPr>
              <a:t>Am-Be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951776" y="5922855"/>
            <a:ext cx="738505" cy="558465"/>
          </a:xfrm>
          <a:prstGeom prst="straightConnector1">
            <a:avLst/>
          </a:prstGeom>
          <a:ln w="6985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147364" y="5856608"/>
            <a:ext cx="1" cy="551781"/>
          </a:xfrm>
          <a:prstGeom prst="straightConnector1">
            <a:avLst/>
          </a:prstGeom>
          <a:ln w="6985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604448" y="5856608"/>
            <a:ext cx="966056" cy="556441"/>
          </a:xfrm>
          <a:prstGeom prst="straightConnector1">
            <a:avLst/>
          </a:prstGeom>
          <a:ln w="6985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tb</a:t>
            </a:r>
            <a:r>
              <a:rPr lang="en-US" baseline="-25000" dirty="0" smtClean="0"/>
              <a:t>-DE</a:t>
            </a:r>
            <a:r>
              <a:rPr lang="en-US" dirty="0" smtClean="0"/>
              <a:t> vs Distance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194" y="2216395"/>
            <a:ext cx="5507373" cy="4126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873" y="2871842"/>
            <a:ext cx="3659813" cy="277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21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Summary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839" y="2390775"/>
            <a:ext cx="10190161" cy="36099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</a:rPr>
              <a:t>07 neutron calibration fields have been established at INST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</a:rPr>
              <a:t>Neutron spectrum at the point of interest has been determined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</a:rPr>
              <a:t>Neutron dose equivalent rate </a:t>
            </a:r>
            <a:r>
              <a:rPr lang="en-US" sz="2400" b="1" dirty="0">
                <a:solidFill>
                  <a:srgbClr val="7030A0"/>
                </a:solidFill>
              </a:rPr>
              <a:t>at the point of interest has been </a:t>
            </a:r>
            <a:r>
              <a:rPr lang="en-US" sz="2400" b="1" dirty="0" smtClean="0">
                <a:solidFill>
                  <a:srgbClr val="7030A0"/>
                </a:solidFill>
              </a:rPr>
              <a:t>investigated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</a:rPr>
              <a:t>Conventional true values of the interested quantities have been calculated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</a:rPr>
              <a:t> Calibrations of Neutron measuring devices are ready at INST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92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044863"/>
            <a:ext cx="8961071" cy="82257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References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8" y="2438400"/>
            <a:ext cx="9386074" cy="3651504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Ngoc Le et al.;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a neutron calibration field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Am−Be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using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Bonner sphere spectrometers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Applied Radiation and Isotopes; Vol. 133, 2018, pp. 68–74.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Ngoc Le et al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calibration field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bare 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Vietnam;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Engineering and Technology; Vol. 49(1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),2017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pp. 277–284.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Ngoc Le et al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Neutron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field at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Science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Science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Technology; Vol. 6(4), 2016; pp.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1–7.</a:t>
            </a:r>
          </a:p>
        </p:txBody>
      </p:sp>
    </p:spTree>
    <p:extLst>
      <p:ext uri="{BB962C8B-B14F-4D97-AF65-F5344CB8AC3E}">
        <p14:creationId xmlns:p14="http://schemas.microsoft.com/office/powerpoint/2010/main" val="2685412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507" y="914277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Thank you for your attention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08" y="2464757"/>
            <a:ext cx="6455066" cy="363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6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95" y="445012"/>
            <a:ext cx="11249405" cy="219052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</a:rPr>
              <a:t>Materials investigated at INST</a:t>
            </a:r>
            <a:r>
              <a:rPr lang="en-US" sz="4000" dirty="0" smtClean="0">
                <a:solidFill>
                  <a:srgbClr val="00B050"/>
                </a:solidFill>
              </a:rPr>
              <a:t/>
            </a:r>
            <a:br>
              <a:rPr lang="en-US" sz="4000" dirty="0" smtClean="0">
                <a:solidFill>
                  <a:srgbClr val="00B050"/>
                </a:solidFill>
              </a:rPr>
            </a:br>
            <a:r>
              <a:rPr lang="en-US" sz="4000" dirty="0" smtClean="0">
                <a:solidFill>
                  <a:srgbClr val="00B050"/>
                </a:solidFill>
              </a:rPr>
              <a:t>(related to neutron dosimetry)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927" y="2635540"/>
            <a:ext cx="6186486" cy="417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334" y="253284"/>
            <a:ext cx="9827257" cy="854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</a:rPr>
              <a:t>1. </a:t>
            </a:r>
            <a:r>
              <a:rPr lang="en-US" sz="3600" dirty="0" smtClean="0">
                <a:solidFill>
                  <a:srgbClr val="00B0F0"/>
                </a:solidFill>
              </a:rPr>
              <a:t>Neutron source and calibration room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25" y="1107583"/>
            <a:ext cx="11046166" cy="50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89" y="2403499"/>
            <a:ext cx="4929682" cy="36972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3176" y="706593"/>
            <a:ext cx="8624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Photo of neutron calibration room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6" y="2259199"/>
            <a:ext cx="4929188" cy="45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056" y="437985"/>
            <a:ext cx="9570200" cy="80385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2</a:t>
            </a:r>
            <a:r>
              <a:rPr lang="en-US" sz="4000" dirty="0" smtClean="0">
                <a:solidFill>
                  <a:srgbClr val="00B0F0"/>
                </a:solidFill>
              </a:rPr>
              <a:t>. </a:t>
            </a:r>
            <a:r>
              <a:rPr lang="en-US" sz="4000" dirty="0">
                <a:solidFill>
                  <a:srgbClr val="00B0F0"/>
                </a:solidFill>
              </a:rPr>
              <a:t>Bonner Sphere </a:t>
            </a:r>
            <a:r>
              <a:rPr lang="en-US" sz="4000" dirty="0" smtClean="0">
                <a:solidFill>
                  <a:srgbClr val="00B0F0"/>
                </a:solidFill>
              </a:rPr>
              <a:t>Spectrometer </a:t>
            </a:r>
            <a:r>
              <a:rPr lang="en-US" sz="4000" dirty="0">
                <a:solidFill>
                  <a:srgbClr val="00B0F0"/>
                </a:solidFill>
              </a:rPr>
              <a:t>(BSS)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550" y="1241842"/>
            <a:ext cx="10085450" cy="3509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654" y="4860099"/>
            <a:ext cx="6229871" cy="190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1" y="81765"/>
            <a:ext cx="9598745" cy="89752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3</a:t>
            </a:r>
            <a:r>
              <a:rPr lang="en-US" sz="4400" dirty="0" smtClean="0">
                <a:solidFill>
                  <a:srgbClr val="00B0F0"/>
                </a:solidFill>
              </a:rPr>
              <a:t>. ISO standards: ISO 8529, ISO 12789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420294"/>
            <a:ext cx="4152900" cy="508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3" y="1314450"/>
            <a:ext cx="4618518" cy="805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308" y="2447080"/>
            <a:ext cx="4514618" cy="410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14" y="2297891"/>
            <a:ext cx="5936576" cy="775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212" y="3478694"/>
            <a:ext cx="3712494" cy="3654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7274" y="3400623"/>
            <a:ext cx="1832264" cy="54531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929313" y="1543050"/>
            <a:ext cx="628650" cy="240288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42694" y="1314450"/>
            <a:ext cx="386769" cy="2871788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0256" y="5473506"/>
            <a:ext cx="3777018" cy="7355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0161" y="4752867"/>
            <a:ext cx="3598071" cy="49064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61844" y="5579837"/>
            <a:ext cx="908776" cy="57244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52093" y="5473506"/>
            <a:ext cx="386769" cy="7356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4883" y="3785988"/>
            <a:ext cx="4054597" cy="304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45464" y="558908"/>
            <a:ext cx="11460922" cy="6155375"/>
            <a:chOff x="1581282" y="1462196"/>
            <a:chExt cx="11052300" cy="53378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4155" y="1462196"/>
              <a:ext cx="9489427" cy="53378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81282" y="1462196"/>
              <a:ext cx="6324122" cy="6138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B0F0"/>
                  </a:solidFill>
                </a:rPr>
                <a:t>4</a:t>
              </a:r>
              <a:r>
                <a:rPr lang="en-US" sz="4000" dirty="0" smtClean="0">
                  <a:solidFill>
                    <a:srgbClr val="00B0F0"/>
                  </a:solidFill>
                </a:rPr>
                <a:t>. </a:t>
              </a:r>
              <a:r>
                <a:rPr lang="en-US" sz="4000" dirty="0">
                  <a:solidFill>
                    <a:srgbClr val="00B0F0"/>
                  </a:solidFill>
                </a:rPr>
                <a:t>MCNP SIMULATION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" y="1633538"/>
            <a:ext cx="2982487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388</TotalTime>
  <Words>609</Words>
  <Application>Microsoft Office PowerPoint</Application>
  <PresentationFormat>Widescreen</PresentationFormat>
  <Paragraphs>124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Century Schoolbook</vt:lpstr>
      <vt:lpstr>Corbel</vt:lpstr>
      <vt:lpstr>Symbol</vt:lpstr>
      <vt:lpstr>Times New Roman</vt:lpstr>
      <vt:lpstr>Wingdings</vt:lpstr>
      <vt:lpstr>Feathered</vt:lpstr>
      <vt:lpstr>Neutron Dosimetry/ Spectrometry for the Purpose of Calibration in Vietnam</vt:lpstr>
      <vt:lpstr>CONTENTS</vt:lpstr>
      <vt:lpstr>Introduction to INST (Vinatom)</vt:lpstr>
      <vt:lpstr>Materials investigated at INST (related to neutron dosimetry)</vt:lpstr>
      <vt:lpstr>PowerPoint Presentation</vt:lpstr>
      <vt:lpstr>PowerPoint Presentation</vt:lpstr>
      <vt:lpstr>2. Bonner Sphere Spectrometer (BSS)</vt:lpstr>
      <vt:lpstr>3. ISO standards: ISO 8529, ISO 12789</vt:lpstr>
      <vt:lpstr>PowerPoint Presentation</vt:lpstr>
      <vt:lpstr>PowerPoint Presentation</vt:lpstr>
      <vt:lpstr>Neutron Calibration Fields Established at INST (VN)</vt:lpstr>
      <vt:lpstr>1. Neutron Calibration Field of 252Cf Source</vt:lpstr>
      <vt:lpstr>PowerPoint Presentation</vt:lpstr>
      <vt:lpstr>b. Spacial distribution of neutron fluence rate </vt:lpstr>
      <vt:lpstr>c. Shielding efficiency of the Shadow Cone</vt:lpstr>
      <vt:lpstr>2. Neutron Calibration Field of 241Am-Be Source</vt:lpstr>
      <vt:lpstr>Experimental Flow Chart</vt:lpstr>
      <vt:lpstr>Calculation of n-H*(10) from n-Spec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Simulated Workplace Neutron Calibration Field of 241Am-Be Source</vt:lpstr>
      <vt:lpstr>Neutron Spectra</vt:lpstr>
      <vt:lpstr>n-H*(10) vs Distance from the source</vt:lpstr>
      <vt:lpstr>Total n-Fluence Rate vs Distance</vt:lpstr>
      <vt:lpstr> to H*(10) conversion factor, h(10)</vt:lpstr>
      <vt:lpstr>Etb-DE vs Distance</vt:lpstr>
      <vt:lpstr>Summary</vt:lpstr>
      <vt:lpstr>References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Dosimetry/ Spectrometry for the Purpose of Calibration in Vietnam</dc:title>
  <dc:creator>Admin</dc:creator>
  <cp:lastModifiedBy>Admin</cp:lastModifiedBy>
  <cp:revision>75</cp:revision>
  <dcterms:created xsi:type="dcterms:W3CDTF">2017-03-06T18:37:20Z</dcterms:created>
  <dcterms:modified xsi:type="dcterms:W3CDTF">2018-07-06T09:50:53Z</dcterms:modified>
</cp:coreProperties>
</file>