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86" r:id="rId5"/>
    <p:sldId id="287" r:id="rId6"/>
    <p:sldId id="288" r:id="rId7"/>
    <p:sldId id="289" r:id="rId8"/>
    <p:sldId id="291" r:id="rId9"/>
    <p:sldId id="293" r:id="rId10"/>
    <p:sldId id="294" r:id="rId11"/>
    <p:sldId id="25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F5F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78" autoAdjust="0"/>
    <p:restoredTop sz="94660"/>
  </p:normalViewPr>
  <p:slideViewPr>
    <p:cSldViewPr>
      <p:cViewPr>
        <p:scale>
          <a:sx n="75" d="100"/>
          <a:sy n="75" d="100"/>
        </p:scale>
        <p:origin x="1122" y="-17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CE4E4AE-C393-45D9-ADD6-EA90E156019B}" type="slidenum">
              <a:rPr lang="en-US"/>
              <a:pPr/>
              <a:t>‹#›</a:t>
            </a:fld>
            <a:endParaRPr lang="en-US"/>
          </a:p>
        </p:txBody>
      </p:sp>
    </p:spTree>
    <p:extLst>
      <p:ext uri="{BB962C8B-B14F-4D97-AF65-F5344CB8AC3E}">
        <p14:creationId xmlns:p14="http://schemas.microsoft.com/office/powerpoint/2010/main" val="19936261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219" name="Rectangle 27"/>
          <p:cNvSpPr>
            <a:spLocks noChangeArrowheads="1"/>
          </p:cNvSpPr>
          <p:nvPr/>
        </p:nvSpPr>
        <p:spPr bwMode="gray">
          <a:xfrm rot="-472398">
            <a:off x="381000" y="304800"/>
            <a:ext cx="4267200" cy="4267200"/>
          </a:xfrm>
          <a:prstGeom prst="rect">
            <a:avLst/>
          </a:prstGeom>
          <a:blipFill dpi="0" rotWithShape="1">
            <a:blip r:embed="rId2"/>
            <a:srcRect/>
            <a:stretch>
              <a:fillRect/>
            </a:stretch>
          </a:blipFill>
          <a:ln w="38100">
            <a:solidFill>
              <a:schemeClr val="bg2"/>
            </a:solidFill>
            <a:miter lim="800000"/>
            <a:headEnd/>
            <a:tailEnd/>
          </a:ln>
          <a:effectLst/>
        </p:spPr>
        <p:txBody>
          <a:bodyPr wrap="none" anchor="ctr"/>
          <a:lstStyle/>
          <a:p>
            <a:endParaRPr lang="en-US"/>
          </a:p>
        </p:txBody>
      </p:sp>
      <p:sp>
        <p:nvSpPr>
          <p:cNvPr id="8228" name="Rectangle 36"/>
          <p:cNvSpPr>
            <a:spLocks noChangeArrowheads="1"/>
          </p:cNvSpPr>
          <p:nvPr/>
        </p:nvSpPr>
        <p:spPr bwMode="gray">
          <a:xfrm rot="-1211045">
            <a:off x="762000" y="1219200"/>
            <a:ext cx="4876800" cy="4876800"/>
          </a:xfrm>
          <a:prstGeom prst="rect">
            <a:avLst/>
          </a:prstGeom>
          <a:blipFill dpi="0" rotWithShape="1">
            <a:blip r:embed="rId3"/>
            <a:srcRect/>
            <a:stretch>
              <a:fillRect/>
            </a:stretch>
          </a:blipFill>
          <a:ln w="57150">
            <a:solidFill>
              <a:schemeClr val="bg2"/>
            </a:solidFill>
            <a:miter lim="800000"/>
            <a:headEnd/>
            <a:tailEnd/>
          </a:ln>
          <a:effectLst/>
        </p:spPr>
        <p:txBody>
          <a:bodyPr wrap="none" anchor="ctr"/>
          <a:lstStyle/>
          <a:p>
            <a:endParaRPr lang="en-US"/>
          </a:p>
        </p:txBody>
      </p:sp>
      <p:pic>
        <p:nvPicPr>
          <p:cNvPr id="8204" name="Picture 12" descr="01"/>
          <p:cNvPicPr>
            <a:picLocks noChangeAspect="1" noChangeArrowheads="1"/>
          </p:cNvPicPr>
          <p:nvPr/>
        </p:nvPicPr>
        <p:blipFill>
          <a:blip r:embed="rId4"/>
          <a:srcRect l="15326" b="6250"/>
          <a:stretch>
            <a:fillRect/>
          </a:stretch>
        </p:blipFill>
        <p:spPr bwMode="gray">
          <a:xfrm>
            <a:off x="2466975" y="0"/>
            <a:ext cx="2105025" cy="6858000"/>
          </a:xfrm>
          <a:prstGeom prst="rect">
            <a:avLst/>
          </a:prstGeom>
          <a:noFill/>
        </p:spPr>
      </p:pic>
      <p:sp>
        <p:nvSpPr>
          <p:cNvPr id="8199" name="Freeform 7"/>
          <p:cNvSpPr>
            <a:spLocks/>
          </p:cNvSpPr>
          <p:nvPr/>
        </p:nvSpPr>
        <p:spPr bwMode="gray">
          <a:xfrm>
            <a:off x="2895600" y="0"/>
            <a:ext cx="6248400" cy="6858000"/>
          </a:xfrm>
          <a:custGeom>
            <a:avLst/>
            <a:gdLst/>
            <a:ahLst/>
            <a:cxnLst>
              <a:cxn ang="0">
                <a:pos x="305" y="4317"/>
              </a:cxn>
              <a:cxn ang="0">
                <a:pos x="0" y="0"/>
              </a:cxn>
              <a:cxn ang="0">
                <a:pos x="3936" y="0"/>
              </a:cxn>
              <a:cxn ang="0">
                <a:pos x="3936" y="4320"/>
              </a:cxn>
              <a:cxn ang="0">
                <a:pos x="305" y="4317"/>
              </a:cxn>
            </a:cxnLst>
            <a:rect l="0" t="0" r="r" b="b"/>
            <a:pathLst>
              <a:path w="3936" h="4320">
                <a:moveTo>
                  <a:pt x="305" y="4317"/>
                </a:moveTo>
                <a:lnTo>
                  <a:pt x="0" y="0"/>
                </a:lnTo>
                <a:lnTo>
                  <a:pt x="3936" y="0"/>
                </a:lnTo>
                <a:lnTo>
                  <a:pt x="3936" y="4320"/>
                </a:lnTo>
                <a:lnTo>
                  <a:pt x="305" y="4317"/>
                </a:lnTo>
                <a:close/>
              </a:path>
            </a:pathLst>
          </a:custGeom>
          <a:gradFill rotWithShape="1">
            <a:gsLst>
              <a:gs pos="0">
                <a:schemeClr val="folHlink"/>
              </a:gs>
              <a:gs pos="100000">
                <a:schemeClr val="folHlink">
                  <a:gamma/>
                  <a:tint val="73725"/>
                  <a:invGamma/>
                </a:schemeClr>
              </a:gs>
            </a:gsLst>
            <a:lin ang="0" scaled="1"/>
          </a:gradFill>
          <a:ln w="9525">
            <a:noFill/>
            <a:round/>
            <a:headEnd/>
            <a:tailEnd/>
          </a:ln>
          <a:effectLst/>
        </p:spPr>
        <p:txBody>
          <a:bodyPr/>
          <a:lstStyle/>
          <a:p>
            <a:endParaRPr lang="en-US"/>
          </a:p>
        </p:txBody>
      </p:sp>
      <p:sp>
        <p:nvSpPr>
          <p:cNvPr id="8194" name="Rectangle 2"/>
          <p:cNvSpPr>
            <a:spLocks noGrp="1" noChangeArrowheads="1"/>
          </p:cNvSpPr>
          <p:nvPr>
            <p:ph type="ctrTitle"/>
          </p:nvPr>
        </p:nvSpPr>
        <p:spPr>
          <a:xfrm>
            <a:off x="3048000" y="1295400"/>
            <a:ext cx="5638800" cy="1012825"/>
          </a:xfrm>
        </p:spPr>
        <p:txBody>
          <a:bodyPr/>
          <a:lstStyle>
            <a:lvl1pPr algn="r">
              <a:defRPr sz="5500"/>
            </a:lvl1pPr>
          </a:lstStyle>
          <a:p>
            <a:r>
              <a:rPr lang="en-US" smtClean="0"/>
              <a:t>Click to edit Master title style</a:t>
            </a:r>
            <a:endParaRPr lang="en-US"/>
          </a:p>
        </p:txBody>
      </p:sp>
      <p:sp>
        <p:nvSpPr>
          <p:cNvPr id="8195" name="Rectangle 3"/>
          <p:cNvSpPr>
            <a:spLocks noGrp="1" noChangeArrowheads="1"/>
          </p:cNvSpPr>
          <p:nvPr>
            <p:ph type="subTitle" idx="1"/>
          </p:nvPr>
        </p:nvSpPr>
        <p:spPr>
          <a:xfrm>
            <a:off x="3733800" y="2514600"/>
            <a:ext cx="4953000" cy="533400"/>
          </a:xfrm>
          <a:effectLst>
            <a:outerShdw dist="17961" dir="2700000" algn="ctr" rotWithShape="0">
              <a:schemeClr val="bg2"/>
            </a:outerShdw>
          </a:effectLst>
        </p:spPr>
        <p:txBody>
          <a:bodyPr/>
          <a:lstStyle>
            <a:lvl1pPr marL="0" indent="0" algn="r">
              <a:buFontTx/>
              <a:buNone/>
              <a:defRPr sz="2000"/>
            </a:lvl1pPr>
          </a:lstStyle>
          <a:p>
            <a:r>
              <a:rPr lang="en-US" smtClean="0"/>
              <a:t>Click to edit Master subtitle style</a:t>
            </a:r>
            <a:endParaRPr lang="en-US"/>
          </a:p>
        </p:txBody>
      </p:sp>
      <p:sp>
        <p:nvSpPr>
          <p:cNvPr id="8196" name="Rectangle 4"/>
          <p:cNvSpPr>
            <a:spLocks noGrp="1" noChangeArrowheads="1"/>
          </p:cNvSpPr>
          <p:nvPr>
            <p:ph type="dt" sz="half" idx="2"/>
          </p:nvPr>
        </p:nvSpPr>
        <p:spPr>
          <a:xfrm>
            <a:off x="457200" y="6477000"/>
            <a:ext cx="2133600" cy="244475"/>
          </a:xfrm>
        </p:spPr>
        <p:txBody>
          <a:bodyPr/>
          <a:lstStyle>
            <a:lvl1pPr>
              <a:defRPr/>
            </a:lvl1pPr>
          </a:lstStyle>
          <a:p>
            <a:endParaRPr lang="en-US"/>
          </a:p>
        </p:txBody>
      </p:sp>
      <p:sp>
        <p:nvSpPr>
          <p:cNvPr id="8197" name="Rectangle 5"/>
          <p:cNvSpPr>
            <a:spLocks noGrp="1" noChangeArrowheads="1"/>
          </p:cNvSpPr>
          <p:nvPr>
            <p:ph type="ftr" sz="quarter" idx="3"/>
          </p:nvPr>
        </p:nvSpPr>
        <p:spPr>
          <a:xfrm>
            <a:off x="3124200" y="6477000"/>
            <a:ext cx="2895600" cy="244475"/>
          </a:xfrm>
        </p:spPr>
        <p:txBody>
          <a:bodyPr/>
          <a:lstStyle>
            <a:lvl1pPr>
              <a:defRPr/>
            </a:lvl1pPr>
          </a:lstStyle>
          <a:p>
            <a:endParaRPr lang="en-US"/>
          </a:p>
        </p:txBody>
      </p:sp>
      <p:sp>
        <p:nvSpPr>
          <p:cNvPr id="8198" name="Rectangle 6"/>
          <p:cNvSpPr>
            <a:spLocks noGrp="1" noChangeArrowheads="1"/>
          </p:cNvSpPr>
          <p:nvPr>
            <p:ph type="sldNum" sz="quarter" idx="4"/>
          </p:nvPr>
        </p:nvSpPr>
        <p:spPr>
          <a:xfrm>
            <a:off x="6553200" y="6477000"/>
            <a:ext cx="2133600" cy="244475"/>
          </a:xfrm>
        </p:spPr>
        <p:txBody>
          <a:bodyPr/>
          <a:lstStyle>
            <a:lvl1pPr>
              <a:defRPr/>
            </a:lvl1pPr>
          </a:lstStyle>
          <a:p>
            <a:fld id="{98F26C9C-6823-49FC-9CD2-1FC920537B20}" type="slidenum">
              <a:rPr lang="en-US"/>
              <a:pPr/>
              <a:t>‹#›</a:t>
            </a:fld>
            <a:endParaRPr lang="en-US"/>
          </a:p>
        </p:txBody>
      </p:sp>
      <p:sp>
        <p:nvSpPr>
          <p:cNvPr id="8205" name="Line 13"/>
          <p:cNvSpPr>
            <a:spLocks noChangeShapeType="1"/>
          </p:cNvSpPr>
          <p:nvPr/>
        </p:nvSpPr>
        <p:spPr bwMode="gray">
          <a:xfrm>
            <a:off x="3657600" y="5257800"/>
            <a:ext cx="5029200" cy="0"/>
          </a:xfrm>
          <a:prstGeom prst="line">
            <a:avLst/>
          </a:prstGeom>
          <a:noFill/>
          <a:ln w="9525">
            <a:solidFill>
              <a:schemeClr val="bg1"/>
            </a:solidFill>
            <a:round/>
            <a:headEnd/>
            <a:tailEnd/>
          </a:ln>
          <a:effectLst/>
        </p:spPr>
        <p:txBody>
          <a:bodyPr/>
          <a:lstStyle/>
          <a:p>
            <a:endParaRPr lang="en-US"/>
          </a:p>
        </p:txBody>
      </p:sp>
      <p:sp>
        <p:nvSpPr>
          <p:cNvPr id="8206" name="Line 14"/>
          <p:cNvSpPr>
            <a:spLocks noChangeShapeType="1"/>
          </p:cNvSpPr>
          <p:nvPr/>
        </p:nvSpPr>
        <p:spPr bwMode="gray">
          <a:xfrm>
            <a:off x="3657600" y="5486400"/>
            <a:ext cx="5029200" cy="0"/>
          </a:xfrm>
          <a:prstGeom prst="line">
            <a:avLst/>
          </a:prstGeom>
          <a:noFill/>
          <a:ln w="9525">
            <a:solidFill>
              <a:schemeClr val="bg1"/>
            </a:solidFill>
            <a:round/>
            <a:headEnd/>
            <a:tailEnd/>
          </a:ln>
          <a:effectLst/>
        </p:spPr>
        <p:txBody>
          <a:bodyPr/>
          <a:lstStyle/>
          <a:p>
            <a:endParaRPr lang="en-US"/>
          </a:p>
        </p:txBody>
      </p:sp>
      <p:sp>
        <p:nvSpPr>
          <p:cNvPr id="8207" name="Line 15"/>
          <p:cNvSpPr>
            <a:spLocks noChangeShapeType="1"/>
          </p:cNvSpPr>
          <p:nvPr/>
        </p:nvSpPr>
        <p:spPr bwMode="gray">
          <a:xfrm>
            <a:off x="3657600" y="5715000"/>
            <a:ext cx="5029200" cy="0"/>
          </a:xfrm>
          <a:prstGeom prst="line">
            <a:avLst/>
          </a:prstGeom>
          <a:noFill/>
          <a:ln w="9525">
            <a:solidFill>
              <a:schemeClr val="bg1"/>
            </a:solidFill>
            <a:round/>
            <a:headEnd/>
            <a:tailEnd/>
          </a:ln>
          <a:effectLst/>
        </p:spPr>
        <p:txBody>
          <a:bodyPr/>
          <a:lstStyle/>
          <a:p>
            <a:endParaRPr lang="en-US"/>
          </a:p>
        </p:txBody>
      </p:sp>
      <p:sp>
        <p:nvSpPr>
          <p:cNvPr id="8208" name="Line 16"/>
          <p:cNvSpPr>
            <a:spLocks noChangeShapeType="1"/>
          </p:cNvSpPr>
          <p:nvPr/>
        </p:nvSpPr>
        <p:spPr bwMode="gray">
          <a:xfrm>
            <a:off x="3657600" y="5943600"/>
            <a:ext cx="5029200" cy="0"/>
          </a:xfrm>
          <a:prstGeom prst="line">
            <a:avLst/>
          </a:prstGeom>
          <a:noFill/>
          <a:ln w="9525">
            <a:solidFill>
              <a:schemeClr val="bg1"/>
            </a:solidFill>
            <a:round/>
            <a:headEnd/>
            <a:tailEnd/>
          </a:ln>
          <a:effectLst/>
        </p:spPr>
        <p:txBody>
          <a:bodyPr/>
          <a:lstStyle/>
          <a:p>
            <a:endParaRPr lang="en-US"/>
          </a:p>
        </p:txBody>
      </p:sp>
      <p:sp>
        <p:nvSpPr>
          <p:cNvPr id="8209" name="Line 17"/>
          <p:cNvSpPr>
            <a:spLocks noChangeShapeType="1"/>
          </p:cNvSpPr>
          <p:nvPr/>
        </p:nvSpPr>
        <p:spPr bwMode="gray">
          <a:xfrm>
            <a:off x="3657600" y="6172200"/>
            <a:ext cx="5029200" cy="0"/>
          </a:xfrm>
          <a:prstGeom prst="line">
            <a:avLst/>
          </a:prstGeom>
          <a:noFill/>
          <a:ln w="9525">
            <a:solidFill>
              <a:schemeClr val="bg1"/>
            </a:solidFill>
            <a:round/>
            <a:headEnd/>
            <a:tailEnd/>
          </a:ln>
          <a:effectLst/>
        </p:spPr>
        <p:txBody>
          <a:bodyPr/>
          <a:lstStyle/>
          <a:p>
            <a:endParaRPr lang="en-US"/>
          </a:p>
        </p:txBody>
      </p:sp>
      <p:pic>
        <p:nvPicPr>
          <p:cNvPr id="8221" name="Picture 29" descr="03"/>
          <p:cNvPicPr>
            <a:picLocks noChangeAspect="1" noChangeArrowheads="1"/>
          </p:cNvPicPr>
          <p:nvPr/>
        </p:nvPicPr>
        <p:blipFill>
          <a:blip r:embed="rId5"/>
          <a:srcRect/>
          <a:stretch>
            <a:fillRect/>
          </a:stretch>
        </p:blipFill>
        <p:spPr bwMode="gray">
          <a:xfrm>
            <a:off x="1444625" y="0"/>
            <a:ext cx="384175" cy="614363"/>
          </a:xfrm>
          <a:prstGeom prst="rect">
            <a:avLst/>
          </a:prstGeom>
          <a:noFill/>
        </p:spPr>
      </p:pic>
      <p:pic>
        <p:nvPicPr>
          <p:cNvPr id="8222" name="Picture 30" descr="04"/>
          <p:cNvPicPr>
            <a:picLocks noChangeAspect="1" noChangeArrowheads="1"/>
          </p:cNvPicPr>
          <p:nvPr/>
        </p:nvPicPr>
        <p:blipFill>
          <a:blip r:embed="rId6"/>
          <a:srcRect/>
          <a:stretch>
            <a:fillRect/>
          </a:stretch>
        </p:blipFill>
        <p:spPr bwMode="gray">
          <a:xfrm>
            <a:off x="1676400" y="1193800"/>
            <a:ext cx="396875" cy="635000"/>
          </a:xfrm>
          <a:prstGeom prst="rect">
            <a:avLst/>
          </a:prstGeom>
          <a:noFill/>
        </p:spPr>
      </p:pic>
      <p:pic>
        <p:nvPicPr>
          <p:cNvPr id="8226" name="Picture 34" descr="06"/>
          <p:cNvPicPr>
            <a:picLocks noChangeAspect="1" noChangeArrowheads="1"/>
          </p:cNvPicPr>
          <p:nvPr/>
        </p:nvPicPr>
        <p:blipFill>
          <a:blip r:embed="rId7"/>
          <a:srcRect/>
          <a:stretch>
            <a:fillRect/>
          </a:stretch>
        </p:blipFill>
        <p:spPr bwMode="gray">
          <a:xfrm>
            <a:off x="3657600" y="4884738"/>
            <a:ext cx="2971800" cy="2049462"/>
          </a:xfrm>
          <a:prstGeom prst="rect">
            <a:avLst/>
          </a:prstGeom>
          <a:noFill/>
        </p:spPr>
      </p:pic>
      <p:sp>
        <p:nvSpPr>
          <p:cNvPr id="20" name="TextBox 19"/>
          <p:cNvSpPr txBox="1"/>
          <p:nvPr userDrawn="1"/>
        </p:nvSpPr>
        <p:spPr>
          <a:xfrm>
            <a:off x="8170656" y="6627168"/>
            <a:ext cx="973344" cy="230832"/>
          </a:xfrm>
          <a:prstGeom prst="rect">
            <a:avLst/>
          </a:prstGeom>
          <a:noFill/>
        </p:spPr>
        <p:txBody>
          <a:bodyPr wrap="none" rtlCol="0">
            <a:spAutoFit/>
          </a:bodyPr>
          <a:lstStyle/>
          <a:p>
            <a:pPr algn="r"/>
            <a:r>
              <a:rPr lang="en-US" sz="900" dirty="0" smtClean="0">
                <a:latin typeface="+mn-lt"/>
              </a:rPr>
              <a:t>http://varans.vn</a:t>
            </a:r>
            <a:endParaRPr lang="en-US" sz="900" dirty="0">
              <a:latin typeface="+mn-lt"/>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5BA9EE-1020-4726-A75E-65F8DB2C9F7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ECB3C2-CCB8-4C81-B322-220ECDFF79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2350C4-849C-420A-91F3-5AF9C01A98CB}"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A65A1E-A89B-48E9-BF81-E0243511F4E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03581B-87C4-44F0-80BA-2C5937B9770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89659E-93DF-43E7-BEAA-C04F87187F8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6B7415-8C20-4CA7-8342-02E0CE37C63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AA1683-50A2-4ACC-9A6E-C67AA62F678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27F3E4-766E-4C1B-84FE-578A12B256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C1B5FE-76BF-444D-8E5C-0E9270DB4D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2" name="Picture 28" descr="01"/>
          <p:cNvPicPr>
            <a:picLocks noChangeAspect="1" noChangeArrowheads="1"/>
          </p:cNvPicPr>
          <p:nvPr/>
        </p:nvPicPr>
        <p:blipFill>
          <a:blip r:embed="rId13"/>
          <a:srcRect l="8531" b="6250"/>
          <a:stretch>
            <a:fillRect/>
          </a:stretch>
        </p:blipFill>
        <p:spPr bwMode="gray">
          <a:xfrm>
            <a:off x="0" y="0"/>
            <a:ext cx="1600200" cy="6858000"/>
          </a:xfrm>
          <a:prstGeom prst="rect">
            <a:avLst/>
          </a:prstGeom>
          <a:noFill/>
        </p:spPr>
      </p:pic>
      <p:sp>
        <p:nvSpPr>
          <p:cNvPr id="1053" name="Freeform 29"/>
          <p:cNvSpPr>
            <a:spLocks/>
          </p:cNvSpPr>
          <p:nvPr/>
        </p:nvSpPr>
        <p:spPr bwMode="ltGray">
          <a:xfrm>
            <a:off x="228600" y="0"/>
            <a:ext cx="8915400" cy="6883400"/>
          </a:xfrm>
          <a:custGeom>
            <a:avLst/>
            <a:gdLst/>
            <a:ahLst/>
            <a:cxnLst>
              <a:cxn ang="0">
                <a:pos x="312" y="4336"/>
              </a:cxn>
              <a:cxn ang="0">
                <a:pos x="0" y="0"/>
              </a:cxn>
              <a:cxn ang="0">
                <a:pos x="5480" y="0"/>
              </a:cxn>
              <a:cxn ang="0">
                <a:pos x="5480" y="4320"/>
              </a:cxn>
              <a:cxn ang="0">
                <a:pos x="312" y="4336"/>
              </a:cxn>
            </a:cxnLst>
            <a:rect l="0" t="0" r="r" b="b"/>
            <a:pathLst>
              <a:path w="5480" h="4336">
                <a:moveTo>
                  <a:pt x="312" y="4336"/>
                </a:moveTo>
                <a:lnTo>
                  <a:pt x="0" y="0"/>
                </a:lnTo>
                <a:lnTo>
                  <a:pt x="5480" y="0"/>
                </a:lnTo>
                <a:lnTo>
                  <a:pt x="5480" y="4320"/>
                </a:lnTo>
                <a:lnTo>
                  <a:pt x="312" y="4336"/>
                </a:lnTo>
                <a:close/>
              </a:path>
            </a:pathLst>
          </a:custGeom>
          <a:gradFill rotWithShape="1">
            <a:gsLst>
              <a:gs pos="0">
                <a:schemeClr val="folHlink">
                  <a:gamma/>
                  <a:tint val="33725"/>
                  <a:invGamma/>
                </a:schemeClr>
              </a:gs>
              <a:gs pos="100000">
                <a:schemeClr val="folHlink"/>
              </a:gs>
            </a:gsLst>
            <a:lin ang="0" scaled="1"/>
          </a:gradFill>
          <a:ln w="9525">
            <a:noFill/>
            <a:round/>
            <a:headEnd/>
            <a:tailEnd/>
          </a:ln>
          <a:effectLst/>
        </p:spPr>
        <p:txBody>
          <a:bodyPr/>
          <a:lstStyle/>
          <a:p>
            <a:endParaRPr lang="en-US"/>
          </a:p>
        </p:txBody>
      </p:sp>
      <p:sp>
        <p:nvSpPr>
          <p:cNvPr id="1026" name="Rectangle 2"/>
          <p:cNvSpPr>
            <a:spLocks noGrp="1" noChangeArrowheads="1"/>
          </p:cNvSpPr>
          <p:nvPr>
            <p:ph type="title"/>
          </p:nvPr>
        </p:nvSpPr>
        <p:spPr bwMode="gray">
          <a:xfrm>
            <a:off x="914400" y="76200"/>
            <a:ext cx="6934200" cy="9144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gray">
          <a:xfrm>
            <a:off x="28194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5029200" y="6477000"/>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152400" y="6477000"/>
            <a:ext cx="381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27F442-101D-49AB-AA9B-0EBBAE97EFB9}" type="slidenum">
              <a:rPr lang="en-US"/>
              <a:pPr/>
              <a:t>‹#›</a:t>
            </a:fld>
            <a:endParaRPr lang="en-US"/>
          </a:p>
        </p:txBody>
      </p:sp>
      <p:pic>
        <p:nvPicPr>
          <p:cNvPr id="1044" name="Picture 20" descr="06"/>
          <p:cNvPicPr>
            <a:picLocks noChangeAspect="1" noChangeArrowheads="1"/>
          </p:cNvPicPr>
          <p:nvPr/>
        </p:nvPicPr>
        <p:blipFill>
          <a:blip r:embed="rId14"/>
          <a:srcRect/>
          <a:stretch>
            <a:fillRect/>
          </a:stretch>
        </p:blipFill>
        <p:spPr bwMode="gray">
          <a:xfrm>
            <a:off x="76200" y="5638800"/>
            <a:ext cx="1676400" cy="1155700"/>
          </a:xfrm>
          <a:prstGeom prst="rect">
            <a:avLst/>
          </a:prstGeom>
          <a:noFill/>
        </p:spPr>
      </p:pic>
      <p:grpSp>
        <p:nvGrpSpPr>
          <p:cNvPr id="1046" name="Group 22"/>
          <p:cNvGrpSpPr>
            <a:grpSpLocks/>
          </p:cNvGrpSpPr>
          <p:nvPr/>
        </p:nvGrpSpPr>
        <p:grpSpPr bwMode="auto">
          <a:xfrm>
            <a:off x="762000" y="381000"/>
            <a:ext cx="6781800" cy="609600"/>
            <a:chOff x="480" y="240"/>
            <a:chExt cx="3168" cy="576"/>
          </a:xfrm>
        </p:grpSpPr>
        <p:sp>
          <p:nvSpPr>
            <p:cNvPr id="1047" name="Line 23"/>
            <p:cNvSpPr>
              <a:spLocks noChangeShapeType="1"/>
            </p:cNvSpPr>
            <p:nvPr userDrawn="1"/>
          </p:nvSpPr>
          <p:spPr bwMode="gray">
            <a:xfrm>
              <a:off x="480" y="240"/>
              <a:ext cx="3168" cy="0"/>
            </a:xfrm>
            <a:prstGeom prst="line">
              <a:avLst/>
            </a:prstGeom>
            <a:noFill/>
            <a:ln w="9525">
              <a:solidFill>
                <a:schemeClr val="bg1">
                  <a:alpha val="50000"/>
                </a:schemeClr>
              </a:solidFill>
              <a:round/>
              <a:headEnd/>
              <a:tailEnd/>
            </a:ln>
            <a:effectLst/>
          </p:spPr>
          <p:txBody>
            <a:bodyPr/>
            <a:lstStyle/>
            <a:p>
              <a:endParaRPr lang="en-US"/>
            </a:p>
          </p:txBody>
        </p:sp>
        <p:sp>
          <p:nvSpPr>
            <p:cNvPr id="1048" name="Line 24"/>
            <p:cNvSpPr>
              <a:spLocks noChangeShapeType="1"/>
            </p:cNvSpPr>
            <p:nvPr userDrawn="1"/>
          </p:nvSpPr>
          <p:spPr bwMode="gray">
            <a:xfrm>
              <a:off x="480" y="384"/>
              <a:ext cx="3168" cy="0"/>
            </a:xfrm>
            <a:prstGeom prst="line">
              <a:avLst/>
            </a:prstGeom>
            <a:noFill/>
            <a:ln w="9525">
              <a:solidFill>
                <a:schemeClr val="bg1">
                  <a:alpha val="50000"/>
                </a:schemeClr>
              </a:solidFill>
              <a:round/>
              <a:headEnd/>
              <a:tailEnd/>
            </a:ln>
            <a:effectLst/>
          </p:spPr>
          <p:txBody>
            <a:bodyPr/>
            <a:lstStyle/>
            <a:p>
              <a:endParaRPr lang="en-US"/>
            </a:p>
          </p:txBody>
        </p:sp>
        <p:sp>
          <p:nvSpPr>
            <p:cNvPr id="1049" name="Line 25"/>
            <p:cNvSpPr>
              <a:spLocks noChangeShapeType="1"/>
            </p:cNvSpPr>
            <p:nvPr userDrawn="1"/>
          </p:nvSpPr>
          <p:spPr bwMode="gray">
            <a:xfrm>
              <a:off x="480" y="528"/>
              <a:ext cx="3168" cy="0"/>
            </a:xfrm>
            <a:prstGeom prst="line">
              <a:avLst/>
            </a:prstGeom>
            <a:noFill/>
            <a:ln w="9525">
              <a:solidFill>
                <a:schemeClr val="bg1">
                  <a:alpha val="50000"/>
                </a:schemeClr>
              </a:solidFill>
              <a:round/>
              <a:headEnd/>
              <a:tailEnd/>
            </a:ln>
            <a:effectLst/>
          </p:spPr>
          <p:txBody>
            <a:bodyPr/>
            <a:lstStyle/>
            <a:p>
              <a:endParaRPr lang="en-US"/>
            </a:p>
          </p:txBody>
        </p:sp>
        <p:sp>
          <p:nvSpPr>
            <p:cNvPr id="1050" name="Line 26"/>
            <p:cNvSpPr>
              <a:spLocks noChangeShapeType="1"/>
            </p:cNvSpPr>
            <p:nvPr userDrawn="1"/>
          </p:nvSpPr>
          <p:spPr bwMode="gray">
            <a:xfrm>
              <a:off x="480" y="672"/>
              <a:ext cx="3168" cy="0"/>
            </a:xfrm>
            <a:prstGeom prst="line">
              <a:avLst/>
            </a:prstGeom>
            <a:noFill/>
            <a:ln w="9525">
              <a:solidFill>
                <a:schemeClr val="bg1">
                  <a:alpha val="50000"/>
                </a:schemeClr>
              </a:solidFill>
              <a:round/>
              <a:headEnd/>
              <a:tailEnd/>
            </a:ln>
            <a:effectLst/>
          </p:spPr>
          <p:txBody>
            <a:bodyPr/>
            <a:lstStyle/>
            <a:p>
              <a:endParaRPr lang="en-US"/>
            </a:p>
          </p:txBody>
        </p:sp>
        <p:sp>
          <p:nvSpPr>
            <p:cNvPr id="1051" name="Line 27"/>
            <p:cNvSpPr>
              <a:spLocks noChangeShapeType="1"/>
            </p:cNvSpPr>
            <p:nvPr userDrawn="1"/>
          </p:nvSpPr>
          <p:spPr bwMode="gray">
            <a:xfrm>
              <a:off x="480" y="816"/>
              <a:ext cx="3168" cy="0"/>
            </a:xfrm>
            <a:prstGeom prst="line">
              <a:avLst/>
            </a:prstGeom>
            <a:noFill/>
            <a:ln w="9525">
              <a:solidFill>
                <a:schemeClr val="bg1">
                  <a:alpha val="50000"/>
                </a:schemeClr>
              </a:solidFill>
              <a:round/>
              <a:headEnd/>
              <a:tailEnd/>
            </a:ln>
            <a:effectLst/>
          </p:spPr>
          <p:txBody>
            <a:bodyPr/>
            <a:lstStyle/>
            <a:p>
              <a:endParaRPr lang="en-US"/>
            </a:p>
          </p:txBody>
        </p:sp>
      </p:grpSp>
      <p:sp>
        <p:nvSpPr>
          <p:cNvPr id="1040" name="Rectangle 16" descr="04"/>
          <p:cNvSpPr>
            <a:spLocks noChangeArrowheads="1"/>
          </p:cNvSpPr>
          <p:nvPr/>
        </p:nvSpPr>
        <p:spPr bwMode="gray">
          <a:xfrm rot="1760290">
            <a:off x="8013700" y="263525"/>
            <a:ext cx="901700" cy="901700"/>
          </a:xfrm>
          <a:prstGeom prst="rect">
            <a:avLst/>
          </a:prstGeom>
          <a:blipFill dpi="0" rotWithShape="1">
            <a:blip r:embed="rId15" cstate="print"/>
            <a:srcRect/>
            <a:stretch>
              <a:fillRect/>
            </a:stretch>
          </a:blipFill>
          <a:ln w="38100">
            <a:solidFill>
              <a:schemeClr val="bg2"/>
            </a:solidFill>
            <a:miter lim="800000"/>
            <a:headEnd/>
            <a:tailEnd/>
          </a:ln>
          <a:effectLst/>
        </p:spPr>
        <p:txBody>
          <a:bodyPr wrap="none" anchor="ctr"/>
          <a:lstStyle/>
          <a:p>
            <a:endParaRPr lang="en-US"/>
          </a:p>
        </p:txBody>
      </p:sp>
      <p:sp>
        <p:nvSpPr>
          <p:cNvPr id="1041" name="Rectangle 17" descr="03"/>
          <p:cNvSpPr>
            <a:spLocks noChangeArrowheads="1"/>
          </p:cNvSpPr>
          <p:nvPr/>
        </p:nvSpPr>
        <p:spPr bwMode="gray">
          <a:xfrm rot="682726">
            <a:off x="7283450" y="211138"/>
            <a:ext cx="1022350" cy="1022350"/>
          </a:xfrm>
          <a:prstGeom prst="rect">
            <a:avLst/>
          </a:prstGeom>
          <a:blipFill dpi="0" rotWithShape="1">
            <a:blip r:embed="rId16" cstate="print"/>
            <a:srcRect/>
            <a:stretch>
              <a:fillRect/>
            </a:stretch>
          </a:blipFill>
          <a:ln w="57150">
            <a:solidFill>
              <a:schemeClr val="bg2"/>
            </a:solidFill>
            <a:miter lim="800000"/>
            <a:headEnd/>
            <a:tailEnd/>
          </a:ln>
          <a:effectLst/>
        </p:spPr>
        <p:txBody>
          <a:bodyPr wrap="none" anchor="ctr"/>
          <a:lstStyle/>
          <a:p>
            <a:endParaRPr lang="en-US"/>
          </a:p>
        </p:txBody>
      </p:sp>
      <p:pic>
        <p:nvPicPr>
          <p:cNvPr id="1043" name="Picture 19" descr="04"/>
          <p:cNvPicPr>
            <a:picLocks noChangeAspect="1" noChangeArrowheads="1"/>
          </p:cNvPicPr>
          <p:nvPr/>
        </p:nvPicPr>
        <p:blipFill>
          <a:blip r:embed="rId17" cstate="print"/>
          <a:srcRect/>
          <a:stretch>
            <a:fillRect/>
          </a:stretch>
        </p:blipFill>
        <p:spPr bwMode="gray">
          <a:xfrm>
            <a:off x="7747000" y="0"/>
            <a:ext cx="190500" cy="304800"/>
          </a:xfrm>
          <a:prstGeom prst="rect">
            <a:avLst/>
          </a:prstGeom>
          <a:noFill/>
        </p:spPr>
      </p:pic>
      <p:pic>
        <p:nvPicPr>
          <p:cNvPr id="1042" name="Picture 18" descr="03"/>
          <p:cNvPicPr>
            <a:picLocks noChangeAspect="1" noChangeArrowheads="1"/>
          </p:cNvPicPr>
          <p:nvPr/>
        </p:nvPicPr>
        <p:blipFill>
          <a:blip r:embed="rId18" cstate="print"/>
          <a:srcRect/>
          <a:stretch>
            <a:fillRect/>
          </a:stretch>
        </p:blipFill>
        <p:spPr bwMode="gray">
          <a:xfrm>
            <a:off x="8674100" y="193675"/>
            <a:ext cx="165100" cy="263525"/>
          </a:xfrm>
          <a:prstGeom prst="rect">
            <a:avLst/>
          </a:prstGeom>
          <a:noFill/>
        </p:spPr>
      </p:pic>
      <p:sp>
        <p:nvSpPr>
          <p:cNvPr id="21" name="TextBox 20"/>
          <p:cNvSpPr txBox="1"/>
          <p:nvPr/>
        </p:nvSpPr>
        <p:spPr>
          <a:xfrm>
            <a:off x="8170656" y="6627168"/>
            <a:ext cx="973344" cy="230832"/>
          </a:xfrm>
          <a:prstGeom prst="rect">
            <a:avLst/>
          </a:prstGeom>
          <a:noFill/>
        </p:spPr>
        <p:txBody>
          <a:bodyPr wrap="none" rtlCol="0">
            <a:spAutoFit/>
          </a:bodyPr>
          <a:lstStyle/>
          <a:p>
            <a:pPr algn="r"/>
            <a:r>
              <a:rPr lang="en-US" sz="900" dirty="0" smtClean="0">
                <a:latin typeface="+mn-lt"/>
              </a:rPr>
              <a:t>http://varans.vn</a:t>
            </a:r>
            <a:endParaRPr lang="en-US" sz="900" dirty="0">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4400" b="1">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Arial" charset="0"/>
          <a:cs typeface="Arial" charset="0"/>
        </a:defRPr>
      </a:lvl2pPr>
      <a:lvl3pPr algn="l" rtl="0" eaLnBrk="1" fontAlgn="base" hangingPunct="1">
        <a:spcBef>
          <a:spcPct val="0"/>
        </a:spcBef>
        <a:spcAft>
          <a:spcPct val="0"/>
        </a:spcAft>
        <a:defRPr sz="4400" b="1">
          <a:solidFill>
            <a:schemeClr val="tx1"/>
          </a:solidFill>
          <a:latin typeface="Arial" charset="0"/>
          <a:cs typeface="Arial" charset="0"/>
        </a:defRPr>
      </a:lvl3pPr>
      <a:lvl4pPr algn="l" rtl="0" eaLnBrk="1" fontAlgn="base" hangingPunct="1">
        <a:spcBef>
          <a:spcPct val="0"/>
        </a:spcBef>
        <a:spcAft>
          <a:spcPct val="0"/>
        </a:spcAft>
        <a:defRPr sz="4400" b="1">
          <a:solidFill>
            <a:schemeClr val="tx1"/>
          </a:solidFill>
          <a:latin typeface="Arial" charset="0"/>
          <a:cs typeface="Arial" charset="0"/>
        </a:defRPr>
      </a:lvl4pPr>
      <a:lvl5pPr algn="l" rtl="0" eaLnBrk="1" fontAlgn="base" hangingPunct="1">
        <a:spcBef>
          <a:spcPct val="0"/>
        </a:spcBef>
        <a:spcAft>
          <a:spcPct val="0"/>
        </a:spcAft>
        <a:defRPr sz="4400" b="1">
          <a:solidFill>
            <a:schemeClr val="tx1"/>
          </a:solidFill>
          <a:latin typeface="Arial" charset="0"/>
          <a:cs typeface="Arial" charset="0"/>
        </a:defRPr>
      </a:lvl5pPr>
      <a:lvl6pPr marL="457200" algn="l" rtl="0" eaLnBrk="1" fontAlgn="base" hangingPunct="1">
        <a:spcBef>
          <a:spcPct val="0"/>
        </a:spcBef>
        <a:spcAft>
          <a:spcPct val="0"/>
        </a:spcAft>
        <a:defRPr sz="4400" b="1">
          <a:solidFill>
            <a:schemeClr val="tx1"/>
          </a:solidFill>
          <a:latin typeface="Arial" charset="0"/>
          <a:cs typeface="Arial" charset="0"/>
        </a:defRPr>
      </a:lvl6pPr>
      <a:lvl7pPr marL="914400" algn="l" rtl="0" eaLnBrk="1" fontAlgn="base" hangingPunct="1">
        <a:spcBef>
          <a:spcPct val="0"/>
        </a:spcBef>
        <a:spcAft>
          <a:spcPct val="0"/>
        </a:spcAft>
        <a:defRPr sz="4400" b="1">
          <a:solidFill>
            <a:schemeClr val="tx1"/>
          </a:solidFill>
          <a:latin typeface="Arial" charset="0"/>
          <a:cs typeface="Arial" charset="0"/>
        </a:defRPr>
      </a:lvl7pPr>
      <a:lvl8pPr marL="1371600" algn="l" rtl="0" eaLnBrk="1" fontAlgn="base" hangingPunct="1">
        <a:spcBef>
          <a:spcPct val="0"/>
        </a:spcBef>
        <a:spcAft>
          <a:spcPct val="0"/>
        </a:spcAft>
        <a:defRPr sz="4400" b="1">
          <a:solidFill>
            <a:schemeClr val="tx1"/>
          </a:solidFill>
          <a:latin typeface="Arial" charset="0"/>
          <a:cs typeface="Arial" charset="0"/>
        </a:defRPr>
      </a:lvl8pPr>
      <a:lvl9pPr marL="1828800" algn="l" rtl="0" eaLnBrk="1" fontAlgn="base" hangingPunct="1">
        <a:spcBef>
          <a:spcPct val="0"/>
        </a:spcBef>
        <a:spcAft>
          <a:spcPct val="0"/>
        </a:spcAft>
        <a:defRPr sz="44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0" y="2263775"/>
            <a:ext cx="5638800" cy="1012825"/>
          </a:xfrm>
        </p:spPr>
        <p:txBody>
          <a:bodyPr/>
          <a:lstStyle/>
          <a:p>
            <a:pPr algn="ctr"/>
            <a:r>
              <a:rPr lang="en-US" sz="2800" dirty="0" smtClean="0"/>
              <a:t>BÁO CÁO</a:t>
            </a:r>
            <a:br>
              <a:rPr lang="en-US" sz="2800" dirty="0" smtClean="0"/>
            </a:br>
            <a:r>
              <a:rPr lang="en-US" sz="2800" dirty="0" smtClean="0"/>
              <a:t/>
            </a:r>
            <a:br>
              <a:rPr lang="en-US" sz="2800" dirty="0" smtClean="0"/>
            </a:br>
            <a:r>
              <a:rPr lang="en-US" sz="2800" dirty="0" err="1"/>
              <a:t>Kết</a:t>
            </a:r>
            <a:r>
              <a:rPr lang="en-US" sz="2800" dirty="0"/>
              <a:t> </a:t>
            </a:r>
            <a:r>
              <a:rPr lang="en-US" sz="2800" dirty="0" err="1"/>
              <a:t>quả</a:t>
            </a:r>
            <a:r>
              <a:rPr lang="en-US" sz="2800" dirty="0"/>
              <a:t> </a:t>
            </a:r>
            <a:r>
              <a:rPr lang="en-US" sz="2800" dirty="0" err="1"/>
              <a:t>kiểm</a:t>
            </a:r>
            <a:r>
              <a:rPr lang="en-US" sz="2800" dirty="0"/>
              <a:t> </a:t>
            </a:r>
            <a:r>
              <a:rPr lang="en-US" sz="2800" dirty="0" err="1" smtClean="0"/>
              <a:t>tra</a:t>
            </a:r>
            <a:r>
              <a:rPr lang="en-US" sz="2800" dirty="0" smtClean="0"/>
              <a:t>, </a:t>
            </a:r>
            <a:r>
              <a:rPr lang="en-US" sz="2800" dirty="0" err="1"/>
              <a:t>giám</a:t>
            </a:r>
            <a:r>
              <a:rPr lang="en-US" sz="2800" dirty="0"/>
              <a:t> </a:t>
            </a:r>
            <a:r>
              <a:rPr lang="en-US" sz="2800" dirty="0" err="1"/>
              <a:t>sát</a:t>
            </a:r>
            <a:r>
              <a:rPr lang="en-US" sz="2800" dirty="0"/>
              <a:t> </a:t>
            </a:r>
            <a:r>
              <a:rPr lang="en-US" sz="2800" dirty="0" err="1"/>
              <a:t>hoạt</a:t>
            </a:r>
            <a:r>
              <a:rPr lang="en-US" sz="2800" dirty="0"/>
              <a:t> </a:t>
            </a:r>
            <a:r>
              <a:rPr lang="en-US" sz="2800" dirty="0" err="1"/>
              <a:t>động</a:t>
            </a:r>
            <a:r>
              <a:rPr lang="en-US" sz="2800" dirty="0"/>
              <a:t> </a:t>
            </a:r>
            <a:r>
              <a:rPr lang="en-US" sz="2800" dirty="0" err="1"/>
              <a:t>đào</a:t>
            </a:r>
            <a:r>
              <a:rPr lang="en-US" sz="2800" dirty="0"/>
              <a:t> </a:t>
            </a:r>
            <a:r>
              <a:rPr lang="en-US" sz="2800" dirty="0" err="1"/>
              <a:t>tạo</a:t>
            </a:r>
            <a:r>
              <a:rPr lang="en-US" sz="2800" dirty="0"/>
              <a:t> an </a:t>
            </a:r>
            <a:r>
              <a:rPr lang="en-US" sz="2800" dirty="0" err="1"/>
              <a:t>toàn</a:t>
            </a:r>
            <a:r>
              <a:rPr lang="en-US" sz="2800" dirty="0"/>
              <a:t> </a:t>
            </a:r>
            <a:r>
              <a:rPr lang="en-US" sz="2800" dirty="0" err="1"/>
              <a:t>bức</a:t>
            </a:r>
            <a:r>
              <a:rPr lang="en-US" sz="2800" dirty="0"/>
              <a:t> </a:t>
            </a:r>
            <a:r>
              <a:rPr lang="en-US" sz="2800" dirty="0" err="1"/>
              <a:t>xạ</a:t>
            </a:r>
            <a:r>
              <a:rPr lang="en-US" sz="2800" dirty="0"/>
              <a:t> </a:t>
            </a:r>
            <a:r>
              <a:rPr lang="en-US" sz="2800" dirty="0" err="1"/>
              <a:t>của</a:t>
            </a:r>
            <a:r>
              <a:rPr lang="en-US" sz="2800" dirty="0"/>
              <a:t> </a:t>
            </a:r>
            <a:r>
              <a:rPr lang="en-US" sz="2800" dirty="0" err="1"/>
              <a:t>các</a:t>
            </a:r>
            <a:r>
              <a:rPr lang="en-US" sz="2800" dirty="0"/>
              <a:t> </a:t>
            </a:r>
            <a:r>
              <a:rPr lang="en-US" sz="2800" dirty="0" err="1"/>
              <a:t>đơn</a:t>
            </a:r>
            <a:r>
              <a:rPr lang="en-US" sz="2800" dirty="0"/>
              <a:t> </a:t>
            </a:r>
            <a:r>
              <a:rPr lang="en-US" sz="2800" dirty="0" err="1"/>
              <a:t>vị</a:t>
            </a:r>
            <a:r>
              <a:rPr lang="en-US" sz="2800" dirty="0"/>
              <a:t> </a:t>
            </a:r>
            <a:r>
              <a:rPr lang="en-US" sz="2800" dirty="0" err="1"/>
              <a:t>thực</a:t>
            </a:r>
            <a:r>
              <a:rPr lang="en-US" sz="2800" dirty="0"/>
              <a:t> </a:t>
            </a:r>
            <a:r>
              <a:rPr lang="en-US" sz="2800" dirty="0" err="1"/>
              <a:t>hiện</a:t>
            </a:r>
            <a:r>
              <a:rPr lang="en-US" sz="2800" dirty="0"/>
              <a:t> </a:t>
            </a:r>
            <a:r>
              <a:rPr lang="en-US" sz="2800" dirty="0" err="1"/>
              <a:t>dịch</a:t>
            </a:r>
            <a:r>
              <a:rPr lang="en-US" sz="2800" dirty="0"/>
              <a:t> </a:t>
            </a:r>
            <a:r>
              <a:rPr lang="en-US" sz="2800" dirty="0" err="1"/>
              <a:t>vụ</a:t>
            </a:r>
            <a:r>
              <a:rPr lang="en-US" sz="2800" dirty="0"/>
              <a:t> </a:t>
            </a:r>
            <a:r>
              <a:rPr lang="en-US" sz="2800" dirty="0" err="1"/>
              <a:t>đào</a:t>
            </a:r>
            <a:r>
              <a:rPr lang="en-US" sz="2800" dirty="0"/>
              <a:t> </a:t>
            </a:r>
            <a:r>
              <a:rPr lang="en-US" sz="2800" dirty="0" err="1"/>
              <a:t>tạo</a:t>
            </a:r>
            <a:r>
              <a:rPr lang="en-US" sz="2800" dirty="0"/>
              <a:t> ATBX 2017</a:t>
            </a:r>
            <a:endParaRPr lang="en-US" sz="2800" dirty="0"/>
          </a:p>
        </p:txBody>
      </p:sp>
      <p:sp>
        <p:nvSpPr>
          <p:cNvPr id="2051" name="Rectangle 3"/>
          <p:cNvSpPr>
            <a:spLocks noGrp="1" noChangeArrowheads="1"/>
          </p:cNvSpPr>
          <p:nvPr>
            <p:ph type="subTitle" idx="1"/>
          </p:nvPr>
        </p:nvSpPr>
        <p:spPr>
          <a:xfrm rot="10800000" flipV="1">
            <a:off x="4315022" y="5029200"/>
            <a:ext cx="4828978" cy="685800"/>
          </a:xfrm>
        </p:spPr>
        <p:txBody>
          <a:bodyPr/>
          <a:lstStyle/>
          <a:p>
            <a:r>
              <a:rPr lang="en-US" dirty="0" err="1" smtClean="0"/>
              <a:t>Phạm</a:t>
            </a:r>
            <a:r>
              <a:rPr lang="en-US" dirty="0" smtClean="0"/>
              <a:t> </a:t>
            </a:r>
            <a:r>
              <a:rPr lang="en-US" dirty="0" err="1" smtClean="0"/>
              <a:t>Xuân</a:t>
            </a:r>
            <a:r>
              <a:rPr lang="en-US" dirty="0" smtClean="0"/>
              <a:t> Linh</a:t>
            </a:r>
          </a:p>
          <a:p>
            <a:r>
              <a:rPr lang="en-US" dirty="0" err="1" smtClean="0"/>
              <a:t>Phòng</a:t>
            </a:r>
            <a:r>
              <a:rPr lang="en-US" dirty="0" smtClean="0"/>
              <a:t> </a:t>
            </a:r>
            <a:r>
              <a:rPr lang="en-US" dirty="0" err="1" smtClean="0"/>
              <a:t>Cấp</a:t>
            </a:r>
            <a:r>
              <a:rPr lang="en-US" dirty="0" smtClean="0"/>
              <a:t> </a:t>
            </a:r>
            <a:r>
              <a:rPr lang="en-US" dirty="0" err="1" smtClean="0"/>
              <a:t>phép</a:t>
            </a:r>
            <a:r>
              <a:rPr lang="en-US" dirty="0" smtClean="0"/>
              <a:t> – </a:t>
            </a:r>
            <a:r>
              <a:rPr lang="en-US" dirty="0" err="1" smtClean="0"/>
              <a:t>Cục</a:t>
            </a:r>
            <a:r>
              <a:rPr lang="en-US" dirty="0" smtClean="0"/>
              <a:t> ATBXHN</a:t>
            </a:r>
            <a:endParaRPr lang="en-US" dirty="0"/>
          </a:p>
        </p:txBody>
      </p:sp>
      <p:sp>
        <p:nvSpPr>
          <p:cNvPr id="2052" name="Text Box 4"/>
          <p:cNvSpPr txBox="1">
            <a:spLocks noChangeArrowheads="1"/>
          </p:cNvSpPr>
          <p:nvPr/>
        </p:nvSpPr>
        <p:spPr bwMode="auto">
          <a:xfrm>
            <a:off x="3946722" y="990600"/>
            <a:ext cx="1463478" cy="461665"/>
          </a:xfrm>
          <a:prstGeom prst="rect">
            <a:avLst/>
          </a:prstGeom>
          <a:noFill/>
          <a:ln w="9525">
            <a:noFill/>
            <a:miter lim="800000"/>
            <a:headEnd/>
            <a:tailEnd/>
          </a:ln>
          <a:effectLst/>
        </p:spPr>
        <p:txBody>
          <a:bodyPr wrap="none">
            <a:spAutoFit/>
          </a:bodyPr>
          <a:lstStyle/>
          <a:p>
            <a:r>
              <a:rPr lang="en-US" sz="2400" b="1" dirty="0" smtClean="0">
                <a:solidFill>
                  <a:schemeClr val="bg2"/>
                </a:solidFill>
              </a:rPr>
              <a:t>VARANS</a:t>
            </a:r>
            <a:endParaRPr lang="en-US" sz="2400" b="1" dirty="0">
              <a:solidFill>
                <a:schemeClr val="bg2"/>
              </a:solidFill>
            </a:endParaRPr>
          </a:p>
        </p:txBody>
      </p:sp>
      <p:sp>
        <p:nvSpPr>
          <p:cNvPr id="2054" name="Rectangle 6"/>
          <p:cNvSpPr>
            <a:spLocks noChangeArrowheads="1"/>
          </p:cNvSpPr>
          <p:nvPr/>
        </p:nvSpPr>
        <p:spPr bwMode="gray">
          <a:xfrm>
            <a:off x="5562600" y="1219200"/>
            <a:ext cx="2971800" cy="762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
            <a:ext cx="6934200" cy="914400"/>
          </a:xfrm>
        </p:spPr>
        <p:txBody>
          <a:bodyPr/>
          <a:lstStyle/>
          <a:p>
            <a:r>
              <a:rPr lang="pt-BR" sz="2400" dirty="0"/>
              <a:t>III. Kiến nghị nâng cao chất lượng hoạt động đào tạo ATBX</a:t>
            </a:r>
            <a:endParaRPr lang="en-US" sz="2400" dirty="0"/>
          </a:p>
        </p:txBody>
      </p:sp>
      <p:sp>
        <p:nvSpPr>
          <p:cNvPr id="17411" name="Freeform 3"/>
          <p:cNvSpPr>
            <a:spLocks/>
          </p:cNvSpPr>
          <p:nvPr/>
        </p:nvSpPr>
        <p:spPr bwMode="gray">
          <a:xfrm>
            <a:off x="2973388" y="3332163"/>
            <a:ext cx="1900237" cy="1376362"/>
          </a:xfrm>
          <a:custGeom>
            <a:avLst/>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17412" name="Freeform 4"/>
          <p:cNvSpPr>
            <a:spLocks/>
          </p:cNvSpPr>
          <p:nvPr/>
        </p:nvSpPr>
        <p:spPr bwMode="gray">
          <a:xfrm>
            <a:off x="4892675" y="3267075"/>
            <a:ext cx="366713" cy="1562100"/>
          </a:xfrm>
          <a:custGeom>
            <a:avLst/>
            <a:gdLst/>
            <a:ahLst/>
            <a:cxnLst>
              <a:cxn ang="0">
                <a:pos x="37" y="1"/>
              </a:cxn>
              <a:cxn ang="0">
                <a:pos x="45" y="472"/>
              </a:cxn>
              <a:cxn ang="0">
                <a:pos x="0" y="474"/>
              </a:cxn>
              <a:cxn ang="0">
                <a:pos x="72" y="604"/>
              </a:cxn>
              <a:cxn ang="0">
                <a:pos x="142" y="474"/>
              </a:cxn>
              <a:cxn ang="0">
                <a:pos x="100" y="474"/>
              </a:cxn>
              <a:cxn ang="0">
                <a:pos x="99" y="0"/>
              </a:cxn>
              <a:cxn ang="0">
                <a:pos x="37" y="1"/>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17413" name="Freeform 5"/>
          <p:cNvSpPr>
            <a:spLocks/>
          </p:cNvSpPr>
          <p:nvPr/>
        </p:nvSpPr>
        <p:spPr bwMode="gray">
          <a:xfrm flipH="1">
            <a:off x="5292725" y="3332163"/>
            <a:ext cx="1900238" cy="1376362"/>
          </a:xfrm>
          <a:custGeom>
            <a:avLst/>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grpSp>
        <p:nvGrpSpPr>
          <p:cNvPr id="17414" name="Group 6"/>
          <p:cNvGrpSpPr>
            <a:grpSpLocks/>
          </p:cNvGrpSpPr>
          <p:nvPr/>
        </p:nvGrpSpPr>
        <p:grpSpPr bwMode="auto">
          <a:xfrm>
            <a:off x="2611438" y="2133600"/>
            <a:ext cx="1362075" cy="1322388"/>
            <a:chOff x="4320" y="1152"/>
            <a:chExt cx="414" cy="402"/>
          </a:xfrm>
        </p:grpSpPr>
        <p:sp>
          <p:nvSpPr>
            <p:cNvPr id="17415" name="AutoShape 7"/>
            <p:cNvSpPr>
              <a:spLocks noChangeArrowheads="1"/>
            </p:cNvSpPr>
            <p:nvPr/>
          </p:nvSpPr>
          <p:spPr bwMode="gray">
            <a:xfrm>
              <a:off x="4320" y="1152"/>
              <a:ext cx="414" cy="402"/>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en-US"/>
            </a:p>
          </p:txBody>
        </p:sp>
        <p:sp>
          <p:nvSpPr>
            <p:cNvPr id="17416" name="Freeform 8"/>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w="0">
              <a:noFill/>
              <a:prstDash val="solid"/>
              <a:round/>
              <a:headEnd/>
              <a:tailEnd/>
            </a:ln>
          </p:spPr>
          <p:txBody>
            <a:bodyPr/>
            <a:lstStyle/>
            <a:p>
              <a:endParaRPr lang="en-US"/>
            </a:p>
          </p:txBody>
        </p:sp>
      </p:grpSp>
      <p:sp>
        <p:nvSpPr>
          <p:cNvPr id="17417" name="Rectangle 9"/>
          <p:cNvSpPr>
            <a:spLocks noChangeArrowheads="1"/>
          </p:cNvSpPr>
          <p:nvPr/>
        </p:nvSpPr>
        <p:spPr bwMode="gray">
          <a:xfrm>
            <a:off x="2524927" y="2514600"/>
            <a:ext cx="1608133" cy="646331"/>
          </a:xfrm>
          <a:prstGeom prst="rect">
            <a:avLst/>
          </a:prstGeom>
          <a:noFill/>
          <a:ln w="9525" algn="ctr">
            <a:noFill/>
            <a:miter lim="800000"/>
            <a:headEnd/>
            <a:tailEnd/>
          </a:ln>
          <a:effectLst>
            <a:outerShdw dist="17961" dir="2700000" algn="ctr" rotWithShape="0">
              <a:srgbClr val="C0C0C0"/>
            </a:outerShdw>
          </a:effectLst>
        </p:spPr>
        <p:txBody>
          <a:bodyPr wrap="none">
            <a:spAutoFit/>
            <a:flatTx/>
          </a:bodyPr>
          <a:lstStyle/>
          <a:p>
            <a:pPr algn="ctr"/>
            <a:r>
              <a:rPr lang="en-US" b="1" dirty="0" err="1" smtClean="0">
                <a:solidFill>
                  <a:srgbClr val="FFFFFF"/>
                </a:solidFill>
              </a:rPr>
              <a:t>Bộ</a:t>
            </a:r>
            <a:r>
              <a:rPr lang="en-US" b="1" dirty="0" smtClean="0">
                <a:solidFill>
                  <a:srgbClr val="FFFFFF"/>
                </a:solidFill>
              </a:rPr>
              <a:t> </a:t>
            </a:r>
            <a:r>
              <a:rPr lang="en-US" b="1" dirty="0" err="1" smtClean="0">
                <a:solidFill>
                  <a:srgbClr val="FFFFFF"/>
                </a:solidFill>
              </a:rPr>
              <a:t>giáo</a:t>
            </a:r>
            <a:r>
              <a:rPr lang="en-US" b="1" dirty="0" smtClean="0">
                <a:solidFill>
                  <a:srgbClr val="FFFFFF"/>
                </a:solidFill>
              </a:rPr>
              <a:t> </a:t>
            </a:r>
            <a:r>
              <a:rPr lang="en-US" b="1" dirty="0" err="1" smtClean="0">
                <a:solidFill>
                  <a:srgbClr val="FFFFFF"/>
                </a:solidFill>
              </a:rPr>
              <a:t>trình</a:t>
            </a:r>
            <a:endParaRPr lang="en-US" b="1" dirty="0" smtClean="0">
              <a:solidFill>
                <a:srgbClr val="FFFFFF"/>
              </a:solidFill>
            </a:endParaRPr>
          </a:p>
          <a:p>
            <a:pPr algn="ctr"/>
            <a:r>
              <a:rPr lang="en-US" b="1" dirty="0" smtClean="0">
                <a:solidFill>
                  <a:srgbClr val="FFFFFF"/>
                </a:solidFill>
              </a:rPr>
              <a:t> </a:t>
            </a:r>
            <a:r>
              <a:rPr lang="en-US" b="1" dirty="0" err="1" smtClean="0">
                <a:solidFill>
                  <a:srgbClr val="FFFFFF"/>
                </a:solidFill>
              </a:rPr>
              <a:t>chuẩn</a:t>
            </a:r>
            <a:endParaRPr lang="en-US" b="1" dirty="0">
              <a:solidFill>
                <a:srgbClr val="FFFFFF"/>
              </a:solidFill>
            </a:endParaRPr>
          </a:p>
        </p:txBody>
      </p:sp>
      <p:grpSp>
        <p:nvGrpSpPr>
          <p:cNvPr id="17418" name="Group 10"/>
          <p:cNvGrpSpPr>
            <a:grpSpLocks/>
          </p:cNvGrpSpPr>
          <p:nvPr/>
        </p:nvGrpSpPr>
        <p:grpSpPr bwMode="auto">
          <a:xfrm>
            <a:off x="4391025" y="2133600"/>
            <a:ext cx="1362075" cy="1322388"/>
            <a:chOff x="4320" y="1152"/>
            <a:chExt cx="414" cy="402"/>
          </a:xfrm>
        </p:grpSpPr>
        <p:sp>
          <p:nvSpPr>
            <p:cNvPr id="17419" name="AutoShape 11"/>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en-US"/>
            </a:p>
          </p:txBody>
        </p:sp>
        <p:sp>
          <p:nvSpPr>
            <p:cNvPr id="17420" name="Freeform 12"/>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endParaRPr lang="en-US"/>
            </a:p>
          </p:txBody>
        </p:sp>
      </p:grpSp>
      <p:grpSp>
        <p:nvGrpSpPr>
          <p:cNvPr id="17421" name="Group 13"/>
          <p:cNvGrpSpPr>
            <a:grpSpLocks/>
          </p:cNvGrpSpPr>
          <p:nvPr/>
        </p:nvGrpSpPr>
        <p:grpSpPr bwMode="auto">
          <a:xfrm>
            <a:off x="6178550" y="2143125"/>
            <a:ext cx="1362075" cy="1322388"/>
            <a:chOff x="4320" y="1152"/>
            <a:chExt cx="414" cy="402"/>
          </a:xfrm>
        </p:grpSpPr>
        <p:sp>
          <p:nvSpPr>
            <p:cNvPr id="17422"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en-US"/>
            </a:p>
          </p:txBody>
        </p:sp>
        <p:sp>
          <p:nvSpPr>
            <p:cNvPr id="17423"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endParaRPr lang="en-US"/>
            </a:p>
          </p:txBody>
        </p:sp>
      </p:grpSp>
      <p:sp>
        <p:nvSpPr>
          <p:cNvPr id="17424" name="Rectangle 16"/>
          <p:cNvSpPr>
            <a:spLocks noChangeArrowheads="1"/>
          </p:cNvSpPr>
          <p:nvPr/>
        </p:nvSpPr>
        <p:spPr bwMode="gray">
          <a:xfrm>
            <a:off x="4369071" y="2362200"/>
            <a:ext cx="1390124" cy="923330"/>
          </a:xfrm>
          <a:prstGeom prst="rect">
            <a:avLst/>
          </a:prstGeom>
          <a:noFill/>
          <a:ln w="9525" algn="ctr">
            <a:noFill/>
            <a:miter lim="800000"/>
            <a:headEnd/>
            <a:tailEnd/>
          </a:ln>
          <a:effectLst>
            <a:outerShdw dist="17961" dir="2700000" algn="ctr" rotWithShape="0">
              <a:srgbClr val="C0C0C0"/>
            </a:outerShdw>
          </a:effectLst>
        </p:spPr>
        <p:txBody>
          <a:bodyPr wrap="none">
            <a:spAutoFit/>
            <a:flatTx/>
          </a:bodyPr>
          <a:lstStyle/>
          <a:p>
            <a:pPr algn="ctr"/>
            <a:r>
              <a:rPr lang="en-US" b="1" dirty="0" err="1" smtClean="0">
                <a:solidFill>
                  <a:srgbClr val="FFFFFF"/>
                </a:solidFill>
              </a:rPr>
              <a:t>Hệ</a:t>
            </a:r>
            <a:r>
              <a:rPr lang="en-US" b="1" dirty="0" smtClean="0">
                <a:solidFill>
                  <a:srgbClr val="FFFFFF"/>
                </a:solidFill>
              </a:rPr>
              <a:t> </a:t>
            </a:r>
            <a:r>
              <a:rPr lang="en-US" b="1" dirty="0" err="1" smtClean="0">
                <a:solidFill>
                  <a:srgbClr val="FFFFFF"/>
                </a:solidFill>
              </a:rPr>
              <a:t>thống</a:t>
            </a:r>
            <a:r>
              <a:rPr lang="en-US" b="1" dirty="0" smtClean="0">
                <a:solidFill>
                  <a:srgbClr val="FFFFFF"/>
                </a:solidFill>
              </a:rPr>
              <a:t> </a:t>
            </a:r>
          </a:p>
          <a:p>
            <a:pPr algn="ctr"/>
            <a:r>
              <a:rPr lang="en-US" b="1" dirty="0" err="1" smtClean="0">
                <a:solidFill>
                  <a:srgbClr val="FFFFFF"/>
                </a:solidFill>
              </a:rPr>
              <a:t>nhận</a:t>
            </a:r>
            <a:r>
              <a:rPr lang="en-US" b="1" dirty="0" smtClean="0">
                <a:solidFill>
                  <a:srgbClr val="FFFFFF"/>
                </a:solidFill>
              </a:rPr>
              <a:t> b/c</a:t>
            </a:r>
          </a:p>
          <a:p>
            <a:pPr algn="ctr"/>
            <a:r>
              <a:rPr lang="en-US" b="1" dirty="0" smtClean="0">
                <a:solidFill>
                  <a:srgbClr val="FFFFFF"/>
                </a:solidFill>
              </a:rPr>
              <a:t> </a:t>
            </a:r>
            <a:r>
              <a:rPr lang="en-US" b="1" dirty="0" err="1" smtClean="0">
                <a:solidFill>
                  <a:srgbClr val="FFFFFF"/>
                </a:solidFill>
              </a:rPr>
              <a:t>trực</a:t>
            </a:r>
            <a:r>
              <a:rPr lang="en-US" b="1" dirty="0" smtClean="0">
                <a:solidFill>
                  <a:srgbClr val="FFFFFF"/>
                </a:solidFill>
              </a:rPr>
              <a:t> </a:t>
            </a:r>
            <a:r>
              <a:rPr lang="en-US" b="1" dirty="0" err="1" smtClean="0">
                <a:solidFill>
                  <a:srgbClr val="FFFFFF"/>
                </a:solidFill>
              </a:rPr>
              <a:t>tuyến</a:t>
            </a:r>
            <a:endParaRPr lang="en-US" b="1" dirty="0">
              <a:solidFill>
                <a:srgbClr val="FFFFFF"/>
              </a:solidFill>
            </a:endParaRPr>
          </a:p>
        </p:txBody>
      </p:sp>
      <p:sp>
        <p:nvSpPr>
          <p:cNvPr id="17425" name="Rectangle 17"/>
          <p:cNvSpPr>
            <a:spLocks noChangeArrowheads="1"/>
          </p:cNvSpPr>
          <p:nvPr/>
        </p:nvSpPr>
        <p:spPr bwMode="gray">
          <a:xfrm>
            <a:off x="6096000" y="2362200"/>
            <a:ext cx="1518364" cy="923330"/>
          </a:xfrm>
          <a:prstGeom prst="rect">
            <a:avLst/>
          </a:prstGeom>
          <a:noFill/>
          <a:ln w="9525" algn="ctr">
            <a:noFill/>
            <a:miter lim="800000"/>
            <a:headEnd/>
            <a:tailEnd/>
          </a:ln>
          <a:effectLst>
            <a:outerShdw dist="17961" dir="2700000" algn="ctr" rotWithShape="0">
              <a:srgbClr val="C0C0C0"/>
            </a:outerShdw>
          </a:effectLst>
        </p:spPr>
        <p:txBody>
          <a:bodyPr wrap="none">
            <a:spAutoFit/>
            <a:flatTx/>
          </a:bodyPr>
          <a:lstStyle/>
          <a:p>
            <a:pPr algn="ctr"/>
            <a:r>
              <a:rPr lang="en-US" b="1" dirty="0" err="1" smtClean="0">
                <a:solidFill>
                  <a:srgbClr val="FFFFFF"/>
                </a:solidFill>
              </a:rPr>
              <a:t>Sửa</a:t>
            </a:r>
            <a:r>
              <a:rPr lang="en-US" b="1" dirty="0" smtClean="0">
                <a:solidFill>
                  <a:srgbClr val="FFFFFF"/>
                </a:solidFill>
              </a:rPr>
              <a:t> </a:t>
            </a:r>
            <a:r>
              <a:rPr lang="en-US" b="1" dirty="0" err="1" smtClean="0">
                <a:solidFill>
                  <a:srgbClr val="FFFFFF"/>
                </a:solidFill>
              </a:rPr>
              <a:t>đổi</a:t>
            </a:r>
            <a:r>
              <a:rPr lang="en-US" b="1" dirty="0" smtClean="0">
                <a:solidFill>
                  <a:srgbClr val="FFFFFF"/>
                </a:solidFill>
              </a:rPr>
              <a:t>, </a:t>
            </a:r>
          </a:p>
          <a:p>
            <a:pPr algn="ctr"/>
            <a:r>
              <a:rPr lang="en-US" b="1" dirty="0" err="1" smtClean="0">
                <a:solidFill>
                  <a:srgbClr val="FFFFFF"/>
                </a:solidFill>
              </a:rPr>
              <a:t>bổ</a:t>
            </a:r>
            <a:r>
              <a:rPr lang="en-US" b="1" dirty="0" smtClean="0">
                <a:solidFill>
                  <a:srgbClr val="FFFFFF"/>
                </a:solidFill>
              </a:rPr>
              <a:t> sung</a:t>
            </a:r>
          </a:p>
          <a:p>
            <a:pPr algn="ctr"/>
            <a:r>
              <a:rPr lang="en-US" b="1" dirty="0" err="1" smtClean="0">
                <a:solidFill>
                  <a:srgbClr val="FFFFFF"/>
                </a:solidFill>
              </a:rPr>
              <a:t>Thông</a:t>
            </a:r>
            <a:r>
              <a:rPr lang="en-US" b="1" dirty="0" smtClean="0">
                <a:solidFill>
                  <a:srgbClr val="FFFFFF"/>
                </a:solidFill>
              </a:rPr>
              <a:t> </a:t>
            </a:r>
            <a:r>
              <a:rPr lang="en-US" b="1" dirty="0" err="1" smtClean="0">
                <a:solidFill>
                  <a:srgbClr val="FFFFFF"/>
                </a:solidFill>
              </a:rPr>
              <a:t>tư</a:t>
            </a:r>
            <a:r>
              <a:rPr lang="en-US" b="1" dirty="0" smtClean="0">
                <a:solidFill>
                  <a:srgbClr val="FFFFFF"/>
                </a:solidFill>
              </a:rPr>
              <a:t> 34</a:t>
            </a:r>
            <a:endParaRPr lang="en-US" b="1" dirty="0">
              <a:solidFill>
                <a:srgbClr val="FFFFFF"/>
              </a:solidFill>
            </a:endParaRPr>
          </a:p>
        </p:txBody>
      </p:sp>
      <p:sp>
        <p:nvSpPr>
          <p:cNvPr id="17426" name="Rectangle 18"/>
          <p:cNvSpPr>
            <a:spLocks noChangeArrowheads="1"/>
          </p:cNvSpPr>
          <p:nvPr/>
        </p:nvSpPr>
        <p:spPr bwMode="black">
          <a:xfrm>
            <a:off x="1512888" y="1219200"/>
            <a:ext cx="6477000" cy="373436"/>
          </a:xfrm>
          <a:prstGeom prst="rect">
            <a:avLst/>
          </a:prstGeom>
          <a:noFill/>
          <a:ln w="9525" algn="ctr">
            <a:noFill/>
            <a:miter lim="800000"/>
            <a:headEnd/>
            <a:tailEnd/>
          </a:ln>
          <a:effectLst/>
        </p:spPr>
        <p:txBody>
          <a:bodyPr>
            <a:spAutoFit/>
          </a:bodyPr>
          <a:lstStyle/>
          <a:p>
            <a:pPr eaLnBrk="0" hangingPunct="0">
              <a:lnSpc>
                <a:spcPct val="110000"/>
              </a:lnSpc>
            </a:pPr>
            <a:r>
              <a:rPr lang="en-US" b="1" dirty="0" err="1" smtClean="0"/>
              <a:t>Các</a:t>
            </a:r>
            <a:r>
              <a:rPr lang="en-US" b="1" dirty="0" smtClean="0"/>
              <a:t> </a:t>
            </a:r>
            <a:r>
              <a:rPr lang="en-US" b="1" dirty="0" err="1" smtClean="0"/>
              <a:t>tổ</a:t>
            </a:r>
            <a:r>
              <a:rPr lang="en-US" b="1" dirty="0" smtClean="0"/>
              <a:t> </a:t>
            </a:r>
            <a:r>
              <a:rPr lang="en-US" b="1" dirty="0" err="1" smtClean="0"/>
              <a:t>chức</a:t>
            </a:r>
            <a:r>
              <a:rPr lang="en-US" b="1" dirty="0" smtClean="0"/>
              <a:t> </a:t>
            </a:r>
            <a:r>
              <a:rPr lang="en-US" b="1" dirty="0" err="1" smtClean="0"/>
              <a:t>đào</a:t>
            </a:r>
            <a:r>
              <a:rPr lang="en-US" b="1" dirty="0" smtClean="0"/>
              <a:t> </a:t>
            </a:r>
            <a:r>
              <a:rPr lang="en-US" b="1" dirty="0" err="1" smtClean="0"/>
              <a:t>tạo</a:t>
            </a:r>
            <a:r>
              <a:rPr lang="en-US" b="1" dirty="0" smtClean="0"/>
              <a:t> </a:t>
            </a:r>
            <a:r>
              <a:rPr lang="en-US" b="1" dirty="0" err="1" smtClean="0"/>
              <a:t>kiến</a:t>
            </a:r>
            <a:r>
              <a:rPr lang="en-US" b="1" dirty="0" smtClean="0"/>
              <a:t> </a:t>
            </a:r>
            <a:r>
              <a:rPr lang="en-US" b="1" dirty="0" err="1" smtClean="0"/>
              <a:t>nghị</a:t>
            </a:r>
            <a:endParaRPr lang="en-US" b="1" dirty="0"/>
          </a:p>
        </p:txBody>
      </p:sp>
      <p:grpSp>
        <p:nvGrpSpPr>
          <p:cNvPr id="17427" name="Group 19"/>
          <p:cNvGrpSpPr>
            <a:grpSpLocks/>
          </p:cNvGrpSpPr>
          <p:nvPr/>
        </p:nvGrpSpPr>
        <p:grpSpPr bwMode="auto">
          <a:xfrm>
            <a:off x="1360488" y="4648200"/>
            <a:ext cx="7021512" cy="1936750"/>
            <a:chOff x="528" y="2736"/>
            <a:chExt cx="4423" cy="1220"/>
          </a:xfrm>
        </p:grpSpPr>
        <p:sp>
          <p:nvSpPr>
            <p:cNvPr id="17428" name="AutoShape 20"/>
            <p:cNvSpPr>
              <a:spLocks noChangeArrowheads="1"/>
            </p:cNvSpPr>
            <p:nvPr/>
          </p:nvSpPr>
          <p:spPr bwMode="ltGray">
            <a:xfrm>
              <a:off x="1456" y="2934"/>
              <a:ext cx="3495" cy="782"/>
            </a:xfrm>
            <a:prstGeom prst="roundRect">
              <a:avLst>
                <a:gd name="adj" fmla="val 16667"/>
              </a:avLst>
            </a:prstGeom>
            <a:gradFill rotWithShape="1">
              <a:gsLst>
                <a:gs pos="0">
                  <a:schemeClr val="folHlink"/>
                </a:gs>
                <a:gs pos="50000">
                  <a:schemeClr val="folHlink">
                    <a:gamma/>
                    <a:tint val="42353"/>
                    <a:invGamma/>
                  </a:schemeClr>
                </a:gs>
                <a:gs pos="100000">
                  <a:schemeClr val="folHlink"/>
                </a:gs>
              </a:gsLst>
              <a:lin ang="5400000" scaled="1"/>
            </a:gradFill>
            <a:ln w="19050" algn="ctr">
              <a:solidFill>
                <a:schemeClr val="bg2"/>
              </a:solidFill>
              <a:round/>
              <a:headEnd/>
              <a:tailEnd/>
            </a:ln>
            <a:effectLst/>
          </p:spPr>
          <p:txBody>
            <a:bodyPr wrap="none" anchor="ctr"/>
            <a:lstStyle/>
            <a:p>
              <a:endParaRPr lang="en-US"/>
            </a:p>
          </p:txBody>
        </p:sp>
        <p:sp>
          <p:nvSpPr>
            <p:cNvPr id="17429" name="Rectangle 21"/>
            <p:cNvSpPr>
              <a:spLocks noChangeArrowheads="1"/>
            </p:cNvSpPr>
            <p:nvPr/>
          </p:nvSpPr>
          <p:spPr bwMode="auto">
            <a:xfrm>
              <a:off x="1783" y="3023"/>
              <a:ext cx="2961" cy="582"/>
            </a:xfrm>
            <a:prstGeom prst="rect">
              <a:avLst/>
            </a:prstGeom>
            <a:noFill/>
            <a:ln w="9525" algn="ctr">
              <a:noFill/>
              <a:miter lim="800000"/>
              <a:headEnd/>
              <a:tailEnd/>
            </a:ln>
            <a:effectLst/>
          </p:spPr>
          <p:txBody>
            <a:bodyPr>
              <a:spAutoFit/>
            </a:bodyPr>
            <a:lstStyle/>
            <a:p>
              <a:pPr eaLnBrk="0" hangingPunct="0">
                <a:buClr>
                  <a:srgbClr val="D7181F"/>
                </a:buClr>
                <a:buFont typeface="Wingdings" pitchFamily="2" charset="2"/>
                <a:buNone/>
              </a:pPr>
              <a:r>
                <a:rPr lang="en-US" b="1" dirty="0" err="1" smtClean="0"/>
                <a:t>Nâng</a:t>
              </a:r>
              <a:r>
                <a:rPr lang="en-US" b="1" dirty="0" smtClean="0"/>
                <a:t> </a:t>
              </a:r>
              <a:r>
                <a:rPr lang="en-US" b="1" dirty="0" err="1" smtClean="0"/>
                <a:t>cao</a:t>
              </a:r>
              <a:r>
                <a:rPr lang="en-US" b="1" dirty="0" smtClean="0"/>
                <a:t> </a:t>
              </a:r>
              <a:r>
                <a:rPr lang="en-US" b="1" dirty="0" err="1" smtClean="0"/>
                <a:t>chất</a:t>
              </a:r>
              <a:r>
                <a:rPr lang="en-US" b="1" dirty="0" smtClean="0"/>
                <a:t> </a:t>
              </a:r>
              <a:r>
                <a:rPr lang="en-US" b="1" dirty="0" err="1" smtClean="0"/>
                <a:t>lượng</a:t>
              </a:r>
              <a:r>
                <a:rPr lang="en-US" b="1" dirty="0" smtClean="0"/>
                <a:t> </a:t>
              </a:r>
              <a:r>
                <a:rPr lang="en-US" b="1" dirty="0" err="1" smtClean="0"/>
                <a:t>hoạt</a:t>
              </a:r>
              <a:r>
                <a:rPr lang="en-US" b="1" dirty="0" smtClean="0"/>
                <a:t> </a:t>
              </a:r>
              <a:r>
                <a:rPr lang="en-US" b="1" dirty="0" err="1" smtClean="0"/>
                <a:t>đồng</a:t>
              </a:r>
              <a:r>
                <a:rPr lang="en-US" b="1" dirty="0" smtClean="0"/>
                <a:t> </a:t>
              </a:r>
              <a:r>
                <a:rPr lang="en-US" b="1" dirty="0" err="1" smtClean="0"/>
                <a:t>đào</a:t>
              </a:r>
              <a:r>
                <a:rPr lang="en-US" b="1" dirty="0" smtClean="0"/>
                <a:t> </a:t>
              </a:r>
              <a:r>
                <a:rPr lang="en-US" b="1" dirty="0" err="1" smtClean="0"/>
                <a:t>tạo</a:t>
              </a:r>
              <a:r>
                <a:rPr lang="en-US" b="1" dirty="0" smtClean="0"/>
                <a:t> ATBX</a:t>
              </a:r>
            </a:p>
            <a:p>
              <a:pPr eaLnBrk="0" hangingPunct="0">
                <a:buClr>
                  <a:srgbClr val="D7181F"/>
                </a:buClr>
                <a:buFont typeface="Wingdings" pitchFamily="2" charset="2"/>
                <a:buNone/>
              </a:pPr>
              <a:endParaRPr lang="en-US" b="1" dirty="0"/>
            </a:p>
          </p:txBody>
        </p:sp>
        <p:pic>
          <p:nvPicPr>
            <p:cNvPr id="17430" name="Picture 22" descr="YG_circle001"/>
            <p:cNvPicPr>
              <a:picLocks noChangeAspect="1" noChangeArrowheads="1"/>
            </p:cNvPicPr>
            <p:nvPr/>
          </p:nvPicPr>
          <p:blipFill>
            <a:blip r:embed="rId2"/>
            <a:srcRect/>
            <a:stretch>
              <a:fillRect/>
            </a:stretch>
          </p:blipFill>
          <p:spPr bwMode="auto">
            <a:xfrm>
              <a:off x="528" y="2736"/>
              <a:ext cx="1220" cy="1220"/>
            </a:xfrm>
            <a:prstGeom prst="rect">
              <a:avLst/>
            </a:prstGeom>
            <a:noFill/>
          </p:spPr>
        </p:pic>
        <p:sp>
          <p:nvSpPr>
            <p:cNvPr id="17431" name="Text Box 23"/>
            <p:cNvSpPr txBox="1">
              <a:spLocks noChangeArrowheads="1"/>
            </p:cNvSpPr>
            <p:nvPr/>
          </p:nvSpPr>
          <p:spPr bwMode="gray">
            <a:xfrm>
              <a:off x="722" y="3145"/>
              <a:ext cx="812" cy="446"/>
            </a:xfrm>
            <a:prstGeom prst="rect">
              <a:avLst/>
            </a:prstGeom>
            <a:noFill/>
            <a:ln w="9525" algn="ctr">
              <a:noFill/>
              <a:miter lim="800000"/>
              <a:headEnd/>
              <a:tailEnd/>
            </a:ln>
            <a:effectLst/>
          </p:spPr>
          <p:txBody>
            <a:bodyPr>
              <a:spAutoFit/>
            </a:bodyPr>
            <a:lstStyle/>
            <a:p>
              <a:pPr algn="ctr" eaLnBrk="0" hangingPunct="0"/>
              <a:r>
                <a:rPr lang="en-US" sz="2000" b="1" dirty="0" err="1" smtClean="0"/>
                <a:t>Chất</a:t>
              </a:r>
              <a:r>
                <a:rPr lang="en-US" sz="2000" b="1" dirty="0" smtClean="0"/>
                <a:t> </a:t>
              </a:r>
              <a:r>
                <a:rPr lang="en-US" sz="2000" b="1" dirty="0" err="1" smtClean="0"/>
                <a:t>lượng</a:t>
              </a:r>
              <a:endParaRPr lang="en-US" sz="2000" b="1" dirty="0"/>
            </a:p>
          </p:txBody>
        </p:sp>
      </p:grpSp>
    </p:spTree>
    <p:extLst>
      <p:ext uri="{BB962C8B-B14F-4D97-AF65-F5344CB8AC3E}">
        <p14:creationId xmlns:p14="http://schemas.microsoft.com/office/powerpoint/2010/main" val="2329707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sz="6000"/>
              <a:t>Thank you!</a:t>
            </a:r>
          </a:p>
        </p:txBody>
      </p:sp>
      <p:sp>
        <p:nvSpPr>
          <p:cNvPr id="10243" name="Rectangle 3"/>
          <p:cNvSpPr>
            <a:spLocks noGrp="1" noChangeArrowheads="1"/>
          </p:cNvSpPr>
          <p:nvPr>
            <p:ph type="subTitle" idx="1"/>
          </p:nvPr>
        </p:nvSpPr>
        <p:spPr/>
        <p:txBody>
          <a:bodyPr/>
          <a:lstStyle/>
          <a:p>
            <a:r>
              <a:rPr lang="en-US" dirty="0" err="1" smtClean="0"/>
              <a:t>Trân</a:t>
            </a:r>
            <a:r>
              <a:rPr lang="en-US" dirty="0" smtClean="0"/>
              <a:t> </a:t>
            </a:r>
            <a:r>
              <a:rPr lang="en-US" dirty="0" err="1" smtClean="0"/>
              <a:t>trọng</a:t>
            </a:r>
            <a:r>
              <a:rPr lang="en-US" dirty="0" smtClean="0"/>
              <a:t> </a:t>
            </a:r>
            <a:r>
              <a:rPr lang="en-US" dirty="0" err="1" smtClean="0"/>
              <a:t>cảm</a:t>
            </a:r>
            <a:r>
              <a:rPr lang="en-US" dirty="0" smtClean="0"/>
              <a:t> </a:t>
            </a:r>
            <a:r>
              <a:rPr lang="en-US" dirty="0" err="1" smtClean="0"/>
              <a:t>ơn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dirty="0" err="1" smtClean="0"/>
              <a:t>Nội</a:t>
            </a:r>
            <a:r>
              <a:rPr lang="en-US" dirty="0" smtClean="0"/>
              <a:t> dung</a:t>
            </a:r>
            <a:endParaRPr lang="en-US" dirty="0"/>
          </a:p>
        </p:txBody>
      </p:sp>
      <p:sp>
        <p:nvSpPr>
          <p:cNvPr id="5136" name="Line 16"/>
          <p:cNvSpPr>
            <a:spLocks noChangeShapeType="1"/>
          </p:cNvSpPr>
          <p:nvPr/>
        </p:nvSpPr>
        <p:spPr bwMode="gray">
          <a:xfrm flipV="1">
            <a:off x="1524000" y="2314945"/>
            <a:ext cx="6781800" cy="25030"/>
          </a:xfrm>
          <a:prstGeom prst="line">
            <a:avLst/>
          </a:prstGeom>
          <a:noFill/>
          <a:ln w="25400">
            <a:solidFill>
              <a:schemeClr val="tx2"/>
            </a:solidFill>
            <a:prstDash val="sysDot"/>
            <a:round/>
            <a:headEnd/>
            <a:tailEnd type="oval" w="med" len="med"/>
          </a:ln>
          <a:effectLst/>
        </p:spPr>
        <p:txBody>
          <a:bodyPr wrap="none" anchor="ctr"/>
          <a:lstStyle/>
          <a:p>
            <a:endParaRPr lang="en-US"/>
          </a:p>
        </p:txBody>
      </p:sp>
      <p:sp>
        <p:nvSpPr>
          <p:cNvPr id="5137" name="Rectangle 17"/>
          <p:cNvSpPr>
            <a:spLocks noChangeArrowheads="1"/>
          </p:cNvSpPr>
          <p:nvPr/>
        </p:nvSpPr>
        <p:spPr bwMode="gray">
          <a:xfrm rot="3419336">
            <a:off x="1099804" y="1763713"/>
            <a:ext cx="479425"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5138" name="Text Box 18"/>
          <p:cNvSpPr txBox="1">
            <a:spLocks noChangeArrowheads="1"/>
          </p:cNvSpPr>
          <p:nvPr/>
        </p:nvSpPr>
        <p:spPr bwMode="gray">
          <a:xfrm>
            <a:off x="1752600" y="1871246"/>
            <a:ext cx="7410170" cy="338554"/>
          </a:xfrm>
          <a:prstGeom prst="rect">
            <a:avLst/>
          </a:prstGeom>
          <a:noFill/>
          <a:ln w="9525" algn="ctr">
            <a:noFill/>
            <a:miter lim="800000"/>
            <a:headEnd/>
            <a:tailEnd/>
          </a:ln>
          <a:effectLst/>
        </p:spPr>
        <p:txBody>
          <a:bodyPr wrap="none">
            <a:spAutoFit/>
          </a:bodyPr>
          <a:lstStyle/>
          <a:p>
            <a:pPr eaLnBrk="0" hangingPunct="0"/>
            <a:r>
              <a:rPr lang="en-US" sz="1600" b="1" dirty="0" err="1"/>
              <a:t>Tổng</a:t>
            </a:r>
            <a:r>
              <a:rPr lang="en-US" sz="1600" b="1" dirty="0"/>
              <a:t> </a:t>
            </a:r>
            <a:r>
              <a:rPr lang="en-US" sz="1600" b="1" dirty="0" err="1"/>
              <a:t>quan</a:t>
            </a:r>
            <a:r>
              <a:rPr lang="en-US" sz="1600" b="1" dirty="0"/>
              <a:t> </a:t>
            </a:r>
            <a:r>
              <a:rPr lang="en-US" sz="1600" b="1" dirty="0" err="1"/>
              <a:t>về</a:t>
            </a:r>
            <a:r>
              <a:rPr lang="en-US" sz="1600" b="1" dirty="0"/>
              <a:t> </a:t>
            </a:r>
            <a:r>
              <a:rPr lang="en-US" sz="1600" b="1" dirty="0" err="1"/>
              <a:t>các</a:t>
            </a:r>
            <a:r>
              <a:rPr lang="en-US" sz="1600" b="1" dirty="0"/>
              <a:t> </a:t>
            </a:r>
            <a:r>
              <a:rPr lang="en-US" sz="1600" b="1" dirty="0" err="1"/>
              <a:t>đơn</a:t>
            </a:r>
            <a:r>
              <a:rPr lang="en-US" sz="1600" b="1" dirty="0"/>
              <a:t> </a:t>
            </a:r>
            <a:r>
              <a:rPr lang="en-US" sz="1600" b="1" dirty="0" err="1"/>
              <a:t>vị</a:t>
            </a:r>
            <a:r>
              <a:rPr lang="en-US" sz="1600" b="1" dirty="0"/>
              <a:t> </a:t>
            </a:r>
            <a:r>
              <a:rPr lang="en-US" sz="1600" b="1" dirty="0" err="1"/>
              <a:t>thực</a:t>
            </a:r>
            <a:r>
              <a:rPr lang="en-US" sz="1600" b="1" dirty="0"/>
              <a:t> </a:t>
            </a:r>
            <a:r>
              <a:rPr lang="en-US" sz="1600" b="1" dirty="0" err="1"/>
              <a:t>hiện</a:t>
            </a:r>
            <a:r>
              <a:rPr lang="en-US" sz="1600" b="1" dirty="0"/>
              <a:t> </a:t>
            </a:r>
            <a:r>
              <a:rPr lang="en-US" sz="1600" b="1" dirty="0" err="1"/>
              <a:t>dịch</a:t>
            </a:r>
            <a:r>
              <a:rPr lang="en-US" sz="1600" b="1" dirty="0"/>
              <a:t> </a:t>
            </a:r>
            <a:r>
              <a:rPr lang="en-US" sz="1600" b="1" dirty="0" err="1"/>
              <a:t>vụ</a:t>
            </a:r>
            <a:r>
              <a:rPr lang="en-US" sz="1600" b="1" dirty="0"/>
              <a:t> </a:t>
            </a:r>
            <a:r>
              <a:rPr lang="en-US" sz="1600" b="1" dirty="0" err="1"/>
              <a:t>đào</a:t>
            </a:r>
            <a:r>
              <a:rPr lang="en-US" sz="1600" b="1" dirty="0"/>
              <a:t> </a:t>
            </a:r>
            <a:r>
              <a:rPr lang="en-US" sz="1600" b="1" dirty="0" err="1"/>
              <a:t>tạo</a:t>
            </a:r>
            <a:r>
              <a:rPr lang="en-US" sz="1600" b="1" dirty="0"/>
              <a:t> an </a:t>
            </a:r>
            <a:r>
              <a:rPr lang="en-US" sz="1600" b="1" dirty="0" err="1"/>
              <a:t>toàn</a:t>
            </a:r>
            <a:r>
              <a:rPr lang="en-US" sz="1600" b="1" dirty="0"/>
              <a:t> </a:t>
            </a:r>
            <a:r>
              <a:rPr lang="en-US" sz="1600" b="1" dirty="0" err="1"/>
              <a:t>bức</a:t>
            </a:r>
            <a:r>
              <a:rPr lang="en-US" sz="1600" b="1" dirty="0"/>
              <a:t> </a:t>
            </a:r>
            <a:r>
              <a:rPr lang="en-US" sz="1600" b="1" dirty="0" err="1"/>
              <a:t>xạ</a:t>
            </a:r>
            <a:r>
              <a:rPr lang="en-US" sz="1600" b="1" dirty="0"/>
              <a:t> (ATBX)</a:t>
            </a:r>
            <a:endParaRPr lang="en-US" sz="1600" dirty="0"/>
          </a:p>
        </p:txBody>
      </p:sp>
      <p:sp>
        <p:nvSpPr>
          <p:cNvPr id="5139" name="Text Box 19"/>
          <p:cNvSpPr txBox="1">
            <a:spLocks noChangeArrowheads="1"/>
          </p:cNvSpPr>
          <p:nvPr/>
        </p:nvSpPr>
        <p:spPr bwMode="gray">
          <a:xfrm>
            <a:off x="1246187" y="1752600"/>
            <a:ext cx="354013" cy="457200"/>
          </a:xfrm>
          <a:prstGeom prst="rect">
            <a:avLst/>
          </a:prstGeom>
          <a:noFill/>
          <a:ln w="9525" algn="ctr">
            <a:noFill/>
            <a:miter lim="800000"/>
            <a:headEnd/>
            <a:tailEnd/>
          </a:ln>
          <a:effectLst/>
        </p:spPr>
        <p:txBody>
          <a:bodyPr wrap="none">
            <a:spAutoFit/>
          </a:bodyPr>
          <a:lstStyle/>
          <a:p>
            <a:pPr algn="ctr" eaLnBrk="0" hangingPunct="0"/>
            <a:r>
              <a:rPr lang="en-US" sz="2400" b="1" dirty="0">
                <a:solidFill>
                  <a:srgbClr val="FFFFFF"/>
                </a:solidFill>
              </a:rPr>
              <a:t>1</a:t>
            </a:r>
          </a:p>
        </p:txBody>
      </p:sp>
      <p:sp>
        <p:nvSpPr>
          <p:cNvPr id="5140" name="Line 20"/>
          <p:cNvSpPr>
            <a:spLocks noChangeShapeType="1"/>
          </p:cNvSpPr>
          <p:nvPr/>
        </p:nvSpPr>
        <p:spPr bwMode="gray">
          <a:xfrm>
            <a:off x="1524000" y="3178174"/>
            <a:ext cx="6781800" cy="30117"/>
          </a:xfrm>
          <a:prstGeom prst="line">
            <a:avLst/>
          </a:prstGeom>
          <a:noFill/>
          <a:ln w="25400">
            <a:solidFill>
              <a:schemeClr val="tx2"/>
            </a:solidFill>
            <a:prstDash val="sysDot"/>
            <a:round/>
            <a:headEnd/>
            <a:tailEnd type="oval" w="med" len="med"/>
          </a:ln>
          <a:effectLst/>
        </p:spPr>
        <p:txBody>
          <a:bodyPr wrap="none" anchor="ctr"/>
          <a:lstStyle/>
          <a:p>
            <a:endParaRPr lang="en-US"/>
          </a:p>
        </p:txBody>
      </p:sp>
      <p:sp>
        <p:nvSpPr>
          <p:cNvPr id="5141" name="Rectangle 21"/>
          <p:cNvSpPr>
            <a:spLocks noChangeArrowheads="1"/>
          </p:cNvSpPr>
          <p:nvPr/>
        </p:nvSpPr>
        <p:spPr bwMode="gray">
          <a:xfrm rot="3419336">
            <a:off x="1099804" y="2601913"/>
            <a:ext cx="479425" cy="520700"/>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5142" name="Text Box 22"/>
          <p:cNvSpPr txBox="1">
            <a:spLocks noChangeArrowheads="1"/>
          </p:cNvSpPr>
          <p:nvPr/>
        </p:nvSpPr>
        <p:spPr bwMode="gray">
          <a:xfrm>
            <a:off x="1246187" y="2590800"/>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rPr>
              <a:t>2</a:t>
            </a:r>
          </a:p>
        </p:txBody>
      </p:sp>
      <p:sp>
        <p:nvSpPr>
          <p:cNvPr id="5143" name="Line 23"/>
          <p:cNvSpPr>
            <a:spLocks noChangeShapeType="1"/>
          </p:cNvSpPr>
          <p:nvPr/>
        </p:nvSpPr>
        <p:spPr bwMode="gray">
          <a:xfrm>
            <a:off x="1524000" y="4014788"/>
            <a:ext cx="6781800" cy="4760"/>
          </a:xfrm>
          <a:prstGeom prst="line">
            <a:avLst/>
          </a:prstGeom>
          <a:noFill/>
          <a:ln w="25400">
            <a:solidFill>
              <a:schemeClr val="tx2"/>
            </a:solidFill>
            <a:prstDash val="sysDot"/>
            <a:round/>
            <a:headEnd/>
            <a:tailEnd type="oval" w="med" len="med"/>
          </a:ln>
          <a:effectLst/>
        </p:spPr>
        <p:txBody>
          <a:bodyPr wrap="none" anchor="ctr"/>
          <a:lstStyle/>
          <a:p>
            <a:endParaRPr lang="en-US"/>
          </a:p>
        </p:txBody>
      </p:sp>
      <p:sp>
        <p:nvSpPr>
          <p:cNvPr id="5144" name="Rectangle 24"/>
          <p:cNvSpPr>
            <a:spLocks noChangeArrowheads="1"/>
          </p:cNvSpPr>
          <p:nvPr/>
        </p:nvSpPr>
        <p:spPr bwMode="gray">
          <a:xfrm rot="3419336">
            <a:off x="1099804" y="3440113"/>
            <a:ext cx="479425" cy="5207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5145" name="Text Box 25"/>
          <p:cNvSpPr txBox="1">
            <a:spLocks noChangeArrowheads="1"/>
          </p:cNvSpPr>
          <p:nvPr/>
        </p:nvSpPr>
        <p:spPr bwMode="gray">
          <a:xfrm>
            <a:off x="1246187" y="3429000"/>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rPr>
              <a:t>3</a:t>
            </a:r>
          </a:p>
        </p:txBody>
      </p:sp>
      <p:sp>
        <p:nvSpPr>
          <p:cNvPr id="5149" name="Text Box 29"/>
          <p:cNvSpPr txBox="1">
            <a:spLocks noChangeArrowheads="1"/>
          </p:cNvSpPr>
          <p:nvPr/>
        </p:nvSpPr>
        <p:spPr bwMode="gray">
          <a:xfrm>
            <a:off x="1752600" y="2713038"/>
            <a:ext cx="6150595" cy="338554"/>
          </a:xfrm>
          <a:prstGeom prst="rect">
            <a:avLst/>
          </a:prstGeom>
          <a:noFill/>
          <a:ln w="9525" algn="ctr">
            <a:noFill/>
            <a:miter lim="800000"/>
            <a:headEnd/>
            <a:tailEnd/>
          </a:ln>
          <a:effectLst/>
        </p:spPr>
        <p:txBody>
          <a:bodyPr wrap="none">
            <a:spAutoFit/>
          </a:bodyPr>
          <a:lstStyle/>
          <a:p>
            <a:pPr lvl="0"/>
            <a:r>
              <a:rPr lang="en-US" sz="1600" b="1" dirty="0" err="1"/>
              <a:t>Kết</a:t>
            </a:r>
            <a:r>
              <a:rPr lang="en-US" sz="1600" b="1" dirty="0"/>
              <a:t> </a:t>
            </a:r>
            <a:r>
              <a:rPr lang="en-US" sz="1600" b="1" dirty="0" err="1"/>
              <a:t>quả</a:t>
            </a:r>
            <a:r>
              <a:rPr lang="en-US" sz="1600" b="1" dirty="0"/>
              <a:t> </a:t>
            </a:r>
            <a:r>
              <a:rPr lang="en-US" sz="1600" b="1" dirty="0" err="1"/>
              <a:t>kiểm</a:t>
            </a:r>
            <a:r>
              <a:rPr lang="en-US" sz="1600" b="1" dirty="0"/>
              <a:t> </a:t>
            </a:r>
            <a:r>
              <a:rPr lang="en-US" sz="1600" b="1" dirty="0" err="1"/>
              <a:t>tra</a:t>
            </a:r>
            <a:r>
              <a:rPr lang="en-US" sz="1600" b="1" dirty="0"/>
              <a:t>, </a:t>
            </a:r>
            <a:r>
              <a:rPr lang="en-US" sz="1600" b="1" dirty="0" err="1"/>
              <a:t>giám</a:t>
            </a:r>
            <a:r>
              <a:rPr lang="en-US" sz="1600" b="1" dirty="0"/>
              <a:t> </a:t>
            </a:r>
            <a:r>
              <a:rPr lang="en-US" sz="1600" b="1" dirty="0" err="1"/>
              <a:t>sát</a:t>
            </a:r>
            <a:r>
              <a:rPr lang="en-US" sz="1600" b="1" dirty="0"/>
              <a:t> </a:t>
            </a:r>
            <a:r>
              <a:rPr lang="en-US" sz="1600" b="1" dirty="0" err="1"/>
              <a:t>hoạt</a:t>
            </a:r>
            <a:r>
              <a:rPr lang="en-US" sz="1600" b="1" dirty="0"/>
              <a:t> </a:t>
            </a:r>
            <a:r>
              <a:rPr lang="en-US" sz="1600" b="1" dirty="0" err="1"/>
              <a:t>động</a:t>
            </a:r>
            <a:r>
              <a:rPr lang="en-US" sz="1600" b="1" dirty="0"/>
              <a:t> </a:t>
            </a:r>
            <a:r>
              <a:rPr lang="en-US" sz="1600" b="1" dirty="0" err="1"/>
              <a:t>đào</a:t>
            </a:r>
            <a:r>
              <a:rPr lang="en-US" sz="1600" b="1" dirty="0"/>
              <a:t> </a:t>
            </a:r>
            <a:r>
              <a:rPr lang="en-US" sz="1600" b="1" dirty="0" err="1"/>
              <a:t>tạo</a:t>
            </a:r>
            <a:r>
              <a:rPr lang="en-US" sz="1600" b="1" dirty="0"/>
              <a:t> ATBX </a:t>
            </a:r>
            <a:r>
              <a:rPr lang="en-US" sz="1600" b="1" dirty="0" err="1"/>
              <a:t>năm</a:t>
            </a:r>
            <a:r>
              <a:rPr lang="en-US" sz="1600" b="1" dirty="0"/>
              <a:t> 2017</a:t>
            </a:r>
            <a:endParaRPr lang="en-US" sz="1600" dirty="0"/>
          </a:p>
        </p:txBody>
      </p:sp>
      <p:sp>
        <p:nvSpPr>
          <p:cNvPr id="5150" name="Text Box 30"/>
          <p:cNvSpPr txBox="1">
            <a:spLocks noChangeArrowheads="1"/>
          </p:cNvSpPr>
          <p:nvPr/>
        </p:nvSpPr>
        <p:spPr bwMode="gray">
          <a:xfrm>
            <a:off x="1825158" y="3552825"/>
            <a:ext cx="5938998" cy="338554"/>
          </a:xfrm>
          <a:prstGeom prst="rect">
            <a:avLst/>
          </a:prstGeom>
          <a:noFill/>
          <a:ln w="9525" algn="ctr">
            <a:noFill/>
            <a:miter lim="800000"/>
            <a:headEnd/>
            <a:tailEnd/>
          </a:ln>
          <a:effectLst/>
        </p:spPr>
        <p:txBody>
          <a:bodyPr wrap="none">
            <a:spAutoFit/>
          </a:bodyPr>
          <a:lstStyle/>
          <a:p>
            <a:pPr eaLnBrk="0" hangingPunct="0"/>
            <a:r>
              <a:rPr lang="pt-BR" sz="1600" b="1" dirty="0"/>
              <a:t>Kiến nghị </a:t>
            </a:r>
            <a:r>
              <a:rPr lang="pt-BR" sz="1600" b="1" dirty="0" smtClean="0"/>
              <a:t>để nâng </a:t>
            </a:r>
            <a:r>
              <a:rPr lang="pt-BR" sz="1600" b="1" dirty="0"/>
              <a:t>cao chất lượng hoạt động đào tạo ATBX</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6934200" cy="914400"/>
          </a:xfrm>
        </p:spPr>
        <p:txBody>
          <a:bodyPr/>
          <a:lstStyle/>
          <a:p>
            <a:pPr lvl="0"/>
            <a:r>
              <a:rPr lang="en-US" sz="2400" dirty="0" err="1"/>
              <a:t>Tổng</a:t>
            </a:r>
            <a:r>
              <a:rPr lang="en-US" sz="2400" dirty="0"/>
              <a:t> </a:t>
            </a:r>
            <a:r>
              <a:rPr lang="en-US" sz="2400" dirty="0" err="1"/>
              <a:t>quan</a:t>
            </a:r>
            <a:r>
              <a:rPr lang="en-US" sz="2400" dirty="0"/>
              <a:t> </a:t>
            </a:r>
            <a:r>
              <a:rPr lang="en-US" sz="2400" dirty="0" err="1"/>
              <a:t>về</a:t>
            </a:r>
            <a:r>
              <a:rPr lang="en-US" sz="2400" dirty="0"/>
              <a:t> </a:t>
            </a:r>
            <a:r>
              <a:rPr lang="en-US" sz="2400" dirty="0" err="1"/>
              <a:t>các</a:t>
            </a:r>
            <a:r>
              <a:rPr lang="en-US" sz="2400" dirty="0"/>
              <a:t> </a:t>
            </a:r>
            <a:r>
              <a:rPr lang="en-US" sz="2400" dirty="0" err="1"/>
              <a:t>đơn</a:t>
            </a:r>
            <a:r>
              <a:rPr lang="en-US" sz="2400" dirty="0"/>
              <a:t> </a:t>
            </a:r>
            <a:r>
              <a:rPr lang="en-US" sz="2400" dirty="0" err="1"/>
              <a:t>vị</a:t>
            </a:r>
            <a:r>
              <a:rPr lang="en-US" sz="2400" dirty="0"/>
              <a:t> </a:t>
            </a:r>
            <a:r>
              <a:rPr lang="en-US" sz="2400" dirty="0" err="1"/>
              <a:t>thực</a:t>
            </a:r>
            <a:r>
              <a:rPr lang="en-US" sz="2400" dirty="0"/>
              <a:t> </a:t>
            </a:r>
            <a:r>
              <a:rPr lang="en-US" sz="2400" dirty="0" err="1"/>
              <a:t>hiện</a:t>
            </a:r>
            <a:r>
              <a:rPr lang="en-US" sz="2400" dirty="0"/>
              <a:t> </a:t>
            </a:r>
            <a:r>
              <a:rPr lang="en-US" sz="2400" dirty="0" err="1"/>
              <a:t>dịch</a:t>
            </a:r>
            <a:r>
              <a:rPr lang="en-US" sz="2400" dirty="0"/>
              <a:t> </a:t>
            </a:r>
            <a:r>
              <a:rPr lang="en-US" sz="2400" dirty="0" err="1"/>
              <a:t>vụ</a:t>
            </a:r>
            <a:r>
              <a:rPr lang="en-US" sz="2400" dirty="0"/>
              <a:t> </a:t>
            </a:r>
            <a:r>
              <a:rPr lang="en-US" sz="2400" dirty="0" err="1"/>
              <a:t>đào</a:t>
            </a:r>
            <a:r>
              <a:rPr lang="en-US" sz="2400" dirty="0"/>
              <a:t> </a:t>
            </a:r>
            <a:r>
              <a:rPr lang="en-US" sz="2400" dirty="0" err="1"/>
              <a:t>tạo</a:t>
            </a:r>
            <a:r>
              <a:rPr lang="en-US" sz="2400" dirty="0"/>
              <a:t> an </a:t>
            </a:r>
            <a:r>
              <a:rPr lang="en-US" sz="2400" dirty="0" err="1"/>
              <a:t>toàn</a:t>
            </a:r>
            <a:r>
              <a:rPr lang="en-US" sz="2400" dirty="0"/>
              <a:t> </a:t>
            </a:r>
            <a:r>
              <a:rPr lang="en-US" sz="2400" dirty="0" err="1"/>
              <a:t>bức</a:t>
            </a:r>
            <a:r>
              <a:rPr lang="en-US" sz="2400" dirty="0"/>
              <a:t> </a:t>
            </a:r>
            <a:r>
              <a:rPr lang="en-US" sz="2400" dirty="0" err="1"/>
              <a:t>xạ</a:t>
            </a:r>
            <a:r>
              <a:rPr lang="en-US" sz="2400" dirty="0"/>
              <a:t> (ATBX) </a:t>
            </a:r>
            <a:r>
              <a:rPr lang="en-US" sz="2400" dirty="0" err="1"/>
              <a:t>tại</a:t>
            </a:r>
            <a:r>
              <a:rPr lang="en-US" sz="2400" dirty="0"/>
              <a:t> </a:t>
            </a:r>
            <a:r>
              <a:rPr lang="en-US" sz="2400" dirty="0" err="1"/>
              <a:t>Việt</a:t>
            </a:r>
            <a:r>
              <a:rPr lang="en-US" sz="2400" dirty="0"/>
              <a:t> Nam</a:t>
            </a:r>
          </a:p>
        </p:txBody>
      </p:sp>
      <p:sp>
        <p:nvSpPr>
          <p:cNvPr id="9220" name="Rectangle 4"/>
          <p:cNvSpPr>
            <a:spLocks noGrp="1" noChangeArrowheads="1"/>
          </p:cNvSpPr>
          <p:nvPr>
            <p:ph type="body" idx="1"/>
          </p:nvPr>
        </p:nvSpPr>
        <p:spPr bwMode="black">
          <a:xfrm>
            <a:off x="838201" y="1758950"/>
            <a:ext cx="7543800" cy="3498850"/>
          </a:xfrm>
          <a:noFill/>
          <a:ln/>
        </p:spPr>
        <p:txBody>
          <a:bodyPr/>
          <a:lstStyle/>
          <a:p>
            <a:pPr marL="457200" lvl="2" indent="0" algn="just">
              <a:buNone/>
            </a:pPr>
            <a:r>
              <a:rPr lang="en-US" sz="1800" dirty="0" err="1"/>
              <a:t>Thực</a:t>
            </a:r>
            <a:r>
              <a:rPr lang="en-US" sz="1800" dirty="0"/>
              <a:t> </a:t>
            </a:r>
            <a:r>
              <a:rPr lang="en-US" sz="1800" dirty="0" err="1"/>
              <a:t>hiện</a:t>
            </a:r>
            <a:r>
              <a:rPr lang="en-US" sz="1800" dirty="0"/>
              <a:t> </a:t>
            </a:r>
            <a:r>
              <a:rPr lang="en-US" sz="1800" dirty="0" err="1"/>
              <a:t>các</a:t>
            </a:r>
            <a:r>
              <a:rPr lang="en-US" sz="1800" dirty="0"/>
              <a:t> </a:t>
            </a:r>
            <a:r>
              <a:rPr lang="en-US" sz="1800" dirty="0" err="1"/>
              <a:t>quy</a:t>
            </a:r>
            <a:r>
              <a:rPr lang="en-US" sz="1800" dirty="0"/>
              <a:t> </a:t>
            </a:r>
            <a:r>
              <a:rPr lang="en-US" sz="1800" dirty="0" err="1"/>
              <a:t>định</a:t>
            </a:r>
            <a:r>
              <a:rPr lang="en-US" sz="1800" dirty="0"/>
              <a:t> </a:t>
            </a:r>
            <a:r>
              <a:rPr lang="en-US" sz="1800" dirty="0" err="1"/>
              <a:t>tại</a:t>
            </a:r>
            <a:r>
              <a:rPr lang="en-US" sz="1800" dirty="0"/>
              <a:t> </a:t>
            </a:r>
            <a:r>
              <a:rPr lang="en-US" sz="1800" dirty="0" err="1"/>
              <a:t>Thông</a:t>
            </a:r>
            <a:r>
              <a:rPr lang="en-US" sz="1800" dirty="0"/>
              <a:t> </a:t>
            </a:r>
            <a:r>
              <a:rPr lang="en-US" sz="1800" dirty="0" err="1"/>
              <a:t>tư</a:t>
            </a:r>
            <a:r>
              <a:rPr lang="en-US" sz="1800" dirty="0"/>
              <a:t> </a:t>
            </a:r>
            <a:r>
              <a:rPr lang="en-US" sz="1800" dirty="0" err="1"/>
              <a:t>số</a:t>
            </a:r>
            <a:r>
              <a:rPr lang="en-US" sz="1800" dirty="0"/>
              <a:t> 34/2014/TT-BKHCN </a:t>
            </a:r>
            <a:r>
              <a:rPr lang="en-US" sz="1800" dirty="0" err="1"/>
              <a:t>ngày</a:t>
            </a:r>
            <a:r>
              <a:rPr lang="en-US" sz="1800" dirty="0"/>
              <a:t> 27/11/2014 </a:t>
            </a:r>
            <a:r>
              <a:rPr lang="en-US" sz="1800" dirty="0" err="1"/>
              <a:t>của</a:t>
            </a:r>
            <a:r>
              <a:rPr lang="en-US" sz="1800" dirty="0"/>
              <a:t> </a:t>
            </a:r>
            <a:r>
              <a:rPr lang="en-US" sz="1800" dirty="0" err="1"/>
              <a:t>Bộ</a:t>
            </a:r>
            <a:r>
              <a:rPr lang="en-US" sz="1800" dirty="0"/>
              <a:t> </a:t>
            </a:r>
            <a:r>
              <a:rPr lang="en-US" sz="1800" dirty="0" err="1"/>
              <a:t>trưởng</a:t>
            </a:r>
            <a:r>
              <a:rPr lang="en-US" sz="1800" dirty="0"/>
              <a:t> </a:t>
            </a:r>
            <a:r>
              <a:rPr lang="en-US" sz="1800" dirty="0" err="1"/>
              <a:t>Bộ</a:t>
            </a:r>
            <a:r>
              <a:rPr lang="en-US" sz="1800" dirty="0"/>
              <a:t> </a:t>
            </a:r>
            <a:r>
              <a:rPr lang="en-US" sz="1800" dirty="0" err="1"/>
              <a:t>Khoa</a:t>
            </a:r>
            <a:r>
              <a:rPr lang="en-US" sz="1800" dirty="0"/>
              <a:t> </a:t>
            </a:r>
            <a:r>
              <a:rPr lang="en-US" sz="1800" dirty="0" err="1"/>
              <a:t>học</a:t>
            </a:r>
            <a:r>
              <a:rPr lang="en-US" sz="1800" dirty="0"/>
              <a:t> </a:t>
            </a:r>
            <a:r>
              <a:rPr lang="en-US" sz="1800" dirty="0" err="1"/>
              <a:t>và</a:t>
            </a:r>
            <a:r>
              <a:rPr lang="en-US" sz="1800" dirty="0"/>
              <a:t> </a:t>
            </a:r>
            <a:r>
              <a:rPr lang="en-US" sz="1800" dirty="0" err="1"/>
              <a:t>Công</a:t>
            </a:r>
            <a:r>
              <a:rPr lang="en-US" sz="1800" dirty="0"/>
              <a:t> </a:t>
            </a:r>
            <a:r>
              <a:rPr lang="en-US" sz="1800" dirty="0" err="1"/>
              <a:t>nghệ</a:t>
            </a:r>
            <a:r>
              <a:rPr lang="en-US" sz="1800" dirty="0"/>
              <a:t> (KHCN) </a:t>
            </a:r>
            <a:r>
              <a:rPr lang="en-US" sz="1800" dirty="0" err="1"/>
              <a:t>quy</a:t>
            </a:r>
            <a:r>
              <a:rPr lang="en-US" sz="1800" dirty="0"/>
              <a:t> </a:t>
            </a:r>
            <a:r>
              <a:rPr lang="en-US" sz="1800" dirty="0" err="1"/>
              <a:t>định</a:t>
            </a:r>
            <a:r>
              <a:rPr lang="en-US" sz="1800" dirty="0"/>
              <a:t> </a:t>
            </a:r>
            <a:r>
              <a:rPr lang="en-US" sz="1800" dirty="0" err="1"/>
              <a:t>về</a:t>
            </a:r>
            <a:r>
              <a:rPr lang="en-US" sz="1800" dirty="0"/>
              <a:t> </a:t>
            </a:r>
            <a:r>
              <a:rPr lang="en-US" sz="1800" dirty="0" err="1"/>
              <a:t>đào</a:t>
            </a:r>
            <a:r>
              <a:rPr lang="en-US" sz="1800" dirty="0"/>
              <a:t> </a:t>
            </a:r>
            <a:r>
              <a:rPr lang="en-US" sz="1800" dirty="0" err="1"/>
              <a:t>tạo</a:t>
            </a:r>
            <a:r>
              <a:rPr lang="en-US" sz="1800" dirty="0"/>
              <a:t> ATBX </a:t>
            </a:r>
            <a:r>
              <a:rPr lang="en-US" sz="1800" dirty="0" err="1"/>
              <a:t>đối</a:t>
            </a:r>
            <a:r>
              <a:rPr lang="en-US" sz="1800" dirty="0"/>
              <a:t> </a:t>
            </a:r>
            <a:r>
              <a:rPr lang="en-US" sz="1800" dirty="0" err="1"/>
              <a:t>với</a:t>
            </a:r>
            <a:r>
              <a:rPr lang="en-US" sz="1800" dirty="0"/>
              <a:t> </a:t>
            </a:r>
            <a:r>
              <a:rPr lang="en-US" sz="1800" dirty="0" err="1"/>
              <a:t>nhân</a:t>
            </a:r>
            <a:r>
              <a:rPr lang="en-US" sz="1800" dirty="0"/>
              <a:t> </a:t>
            </a:r>
            <a:r>
              <a:rPr lang="en-US" sz="1800" dirty="0" err="1"/>
              <a:t>viên</a:t>
            </a:r>
            <a:r>
              <a:rPr lang="en-US" sz="1800" dirty="0"/>
              <a:t> </a:t>
            </a:r>
            <a:r>
              <a:rPr lang="en-US" sz="1800" dirty="0" err="1"/>
              <a:t>bức</a:t>
            </a:r>
            <a:r>
              <a:rPr lang="en-US" sz="1800" dirty="0"/>
              <a:t> </a:t>
            </a:r>
            <a:r>
              <a:rPr lang="en-US" sz="1800" dirty="0" err="1"/>
              <a:t>xạ</a:t>
            </a:r>
            <a:r>
              <a:rPr lang="en-US" sz="1800" dirty="0"/>
              <a:t>, </a:t>
            </a:r>
            <a:r>
              <a:rPr lang="en-US" sz="1800" dirty="0" err="1"/>
              <a:t>người</a:t>
            </a:r>
            <a:r>
              <a:rPr lang="en-US" sz="1800" dirty="0"/>
              <a:t> </a:t>
            </a:r>
            <a:r>
              <a:rPr lang="en-US" sz="1800" dirty="0" err="1"/>
              <a:t>phụ</a:t>
            </a:r>
            <a:r>
              <a:rPr lang="en-US" sz="1800" dirty="0"/>
              <a:t> </a:t>
            </a:r>
            <a:r>
              <a:rPr lang="en-US" sz="1800" dirty="0" err="1"/>
              <a:t>trách</a:t>
            </a:r>
            <a:r>
              <a:rPr lang="en-US" sz="1800" dirty="0"/>
              <a:t> an </a:t>
            </a:r>
            <a:r>
              <a:rPr lang="en-US" sz="1800" dirty="0" err="1"/>
              <a:t>toàn</a:t>
            </a:r>
            <a:r>
              <a:rPr lang="en-US" sz="1800" dirty="0"/>
              <a:t> </a:t>
            </a:r>
            <a:r>
              <a:rPr lang="en-US" sz="1800" dirty="0" err="1"/>
              <a:t>và</a:t>
            </a:r>
            <a:r>
              <a:rPr lang="en-US" sz="1800" dirty="0"/>
              <a:t> </a:t>
            </a:r>
            <a:r>
              <a:rPr lang="en-US" sz="1800" dirty="0" err="1"/>
              <a:t>hoạt</a:t>
            </a:r>
            <a:r>
              <a:rPr lang="en-US" sz="1800" dirty="0"/>
              <a:t> </a:t>
            </a:r>
            <a:r>
              <a:rPr lang="en-US" sz="1800" dirty="0" err="1"/>
              <a:t>động</a:t>
            </a:r>
            <a:r>
              <a:rPr lang="en-US" sz="1800" dirty="0"/>
              <a:t> </a:t>
            </a:r>
            <a:r>
              <a:rPr lang="en-US" sz="1800" dirty="0" err="1"/>
              <a:t>dịch</a:t>
            </a:r>
            <a:r>
              <a:rPr lang="en-US" sz="1800" dirty="0"/>
              <a:t> </a:t>
            </a:r>
            <a:r>
              <a:rPr lang="en-US" sz="1800" dirty="0" err="1"/>
              <a:t>vụ</a:t>
            </a:r>
            <a:r>
              <a:rPr lang="en-US" sz="1800" dirty="0"/>
              <a:t> </a:t>
            </a:r>
            <a:r>
              <a:rPr lang="en-US" sz="1800" dirty="0" err="1"/>
              <a:t>đào</a:t>
            </a:r>
            <a:r>
              <a:rPr lang="en-US" sz="1800" dirty="0"/>
              <a:t> </a:t>
            </a:r>
            <a:r>
              <a:rPr lang="en-US" sz="1800" dirty="0" err="1"/>
              <a:t>tạo</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t>
            </a:r>
            <a:r>
              <a:rPr lang="en-US" sz="1800" dirty="0" err="1" smtClean="0"/>
              <a:t>tính</a:t>
            </a:r>
            <a:r>
              <a:rPr lang="en-US" sz="1800" dirty="0" smtClean="0"/>
              <a:t> </a:t>
            </a:r>
            <a:r>
              <a:rPr lang="en-US" sz="1800" dirty="0" err="1"/>
              <a:t>đến</a:t>
            </a:r>
            <a:r>
              <a:rPr lang="en-US" sz="1800" dirty="0"/>
              <a:t> 30/5/2018, </a:t>
            </a:r>
            <a:r>
              <a:rPr lang="en-US" sz="1800" dirty="0" err="1"/>
              <a:t>Cục</a:t>
            </a:r>
            <a:r>
              <a:rPr lang="en-US" sz="1800" dirty="0"/>
              <a:t> ATBXHN </a:t>
            </a:r>
            <a:r>
              <a:rPr lang="en-US" sz="1800" dirty="0" err="1"/>
              <a:t>đã</a:t>
            </a:r>
            <a:r>
              <a:rPr lang="en-US" sz="1800" dirty="0"/>
              <a:t> </a:t>
            </a:r>
            <a:r>
              <a:rPr lang="en-US" sz="1800" dirty="0" err="1"/>
              <a:t>tổ</a:t>
            </a:r>
            <a:r>
              <a:rPr lang="en-US" sz="1800" dirty="0"/>
              <a:t> </a:t>
            </a:r>
            <a:r>
              <a:rPr lang="en-US" sz="1800" dirty="0" err="1"/>
              <a:t>chức</a:t>
            </a:r>
            <a:r>
              <a:rPr lang="en-US" sz="1800" dirty="0"/>
              <a:t> </a:t>
            </a:r>
            <a:r>
              <a:rPr lang="en-US" sz="1800" dirty="0" err="1" smtClean="0"/>
              <a:t>thẩm</a:t>
            </a:r>
            <a:r>
              <a:rPr lang="en-US" sz="1800" dirty="0" smtClean="0"/>
              <a:t> </a:t>
            </a:r>
            <a:r>
              <a:rPr lang="en-US" sz="1800" dirty="0" err="1"/>
              <a:t>định</a:t>
            </a:r>
            <a:r>
              <a:rPr lang="en-US" sz="1800" dirty="0"/>
              <a:t>, </a:t>
            </a:r>
            <a:r>
              <a:rPr lang="en-US" sz="1800" dirty="0" err="1"/>
              <a:t>cấp</a:t>
            </a:r>
            <a:r>
              <a:rPr lang="en-US" sz="1800" dirty="0"/>
              <a:t> </a:t>
            </a:r>
            <a:r>
              <a:rPr lang="en-US" sz="1800" dirty="0" err="1"/>
              <a:t>giấy</a:t>
            </a:r>
            <a:r>
              <a:rPr lang="en-US" sz="1800" dirty="0"/>
              <a:t> </a:t>
            </a:r>
            <a:r>
              <a:rPr lang="en-US" sz="1800" dirty="0" err="1"/>
              <a:t>giấy</a:t>
            </a:r>
            <a:r>
              <a:rPr lang="en-US" sz="1800" dirty="0"/>
              <a:t> </a:t>
            </a:r>
            <a:r>
              <a:rPr lang="en-US" sz="1800" dirty="0" err="1"/>
              <a:t>đăng</a:t>
            </a:r>
            <a:r>
              <a:rPr lang="en-US" sz="1800" dirty="0"/>
              <a:t> </a:t>
            </a:r>
            <a:r>
              <a:rPr lang="en-US" sz="1800" dirty="0" err="1"/>
              <a:t>ký</a:t>
            </a:r>
            <a:r>
              <a:rPr lang="en-US" sz="1800" dirty="0"/>
              <a:t> </a:t>
            </a:r>
            <a:r>
              <a:rPr lang="en-US" sz="1800" dirty="0" err="1"/>
              <a:t>hoạt</a:t>
            </a:r>
            <a:r>
              <a:rPr lang="en-US" sz="1800" dirty="0"/>
              <a:t> </a:t>
            </a:r>
            <a:r>
              <a:rPr lang="en-US" sz="1800" dirty="0" err="1"/>
              <a:t>động</a:t>
            </a:r>
            <a:r>
              <a:rPr lang="en-US" sz="1800" dirty="0"/>
              <a:t> </a:t>
            </a:r>
            <a:r>
              <a:rPr lang="en-US" sz="1800" dirty="0" err="1"/>
              <a:t>đào</a:t>
            </a:r>
            <a:r>
              <a:rPr lang="en-US" sz="1800" dirty="0"/>
              <a:t> </a:t>
            </a:r>
            <a:r>
              <a:rPr lang="en-US" sz="1800" dirty="0" err="1"/>
              <a:t>tạo</a:t>
            </a:r>
            <a:r>
              <a:rPr lang="en-US" sz="1800" dirty="0"/>
              <a:t> </a:t>
            </a:r>
            <a:r>
              <a:rPr lang="en-US" sz="1800" dirty="0" err="1"/>
              <a:t>đối</a:t>
            </a:r>
            <a:r>
              <a:rPr lang="en-US" sz="1800" dirty="0"/>
              <a:t> </a:t>
            </a:r>
            <a:r>
              <a:rPr lang="en-US" sz="1800" dirty="0" err="1"/>
              <a:t>với</a:t>
            </a:r>
            <a:r>
              <a:rPr lang="en-US" sz="1800" dirty="0"/>
              <a:t> 16 </a:t>
            </a:r>
            <a:r>
              <a:rPr lang="en-US" sz="1800" dirty="0" err="1"/>
              <a:t>tổ</a:t>
            </a:r>
            <a:r>
              <a:rPr lang="en-US" sz="1800" dirty="0"/>
              <a:t> </a:t>
            </a:r>
            <a:r>
              <a:rPr lang="en-US" sz="1800" dirty="0" err="1" smtClean="0"/>
              <a:t>chức</a:t>
            </a:r>
            <a:r>
              <a:rPr lang="en-US" sz="1800" dirty="0" smtClean="0"/>
              <a:t>.</a:t>
            </a:r>
            <a:endParaRPr lang="en-US" sz="1800" b="1"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6934200" cy="914400"/>
          </a:xfrm>
        </p:spPr>
        <p:txBody>
          <a:bodyPr/>
          <a:lstStyle/>
          <a:p>
            <a:pPr lvl="0"/>
            <a:r>
              <a:rPr lang="en-US" sz="2400" dirty="0" err="1"/>
              <a:t>Tổng</a:t>
            </a:r>
            <a:r>
              <a:rPr lang="en-US" sz="2400" dirty="0"/>
              <a:t> </a:t>
            </a:r>
            <a:r>
              <a:rPr lang="en-US" sz="2400" dirty="0" err="1"/>
              <a:t>quan</a:t>
            </a:r>
            <a:r>
              <a:rPr lang="en-US" sz="2400" dirty="0"/>
              <a:t> </a:t>
            </a:r>
            <a:r>
              <a:rPr lang="en-US" sz="2400" dirty="0" err="1"/>
              <a:t>về</a:t>
            </a:r>
            <a:r>
              <a:rPr lang="en-US" sz="2400" dirty="0"/>
              <a:t> </a:t>
            </a:r>
            <a:r>
              <a:rPr lang="en-US" sz="2400" dirty="0" err="1"/>
              <a:t>các</a:t>
            </a:r>
            <a:r>
              <a:rPr lang="en-US" sz="2400" dirty="0"/>
              <a:t> </a:t>
            </a:r>
            <a:r>
              <a:rPr lang="en-US" sz="2400" dirty="0" err="1"/>
              <a:t>đơn</a:t>
            </a:r>
            <a:r>
              <a:rPr lang="en-US" sz="2400" dirty="0"/>
              <a:t> </a:t>
            </a:r>
            <a:r>
              <a:rPr lang="en-US" sz="2400" dirty="0" err="1"/>
              <a:t>vị</a:t>
            </a:r>
            <a:r>
              <a:rPr lang="en-US" sz="2400" dirty="0"/>
              <a:t> </a:t>
            </a:r>
            <a:r>
              <a:rPr lang="en-US" sz="2400" dirty="0" err="1"/>
              <a:t>thực</a:t>
            </a:r>
            <a:r>
              <a:rPr lang="en-US" sz="2400" dirty="0"/>
              <a:t> </a:t>
            </a:r>
            <a:r>
              <a:rPr lang="en-US" sz="2400" dirty="0" err="1"/>
              <a:t>hiện</a:t>
            </a:r>
            <a:r>
              <a:rPr lang="en-US" sz="2400" dirty="0"/>
              <a:t> </a:t>
            </a:r>
            <a:r>
              <a:rPr lang="en-US" sz="2400" dirty="0" err="1"/>
              <a:t>dịch</a:t>
            </a:r>
            <a:r>
              <a:rPr lang="en-US" sz="2400" dirty="0"/>
              <a:t> </a:t>
            </a:r>
            <a:r>
              <a:rPr lang="en-US" sz="2400" dirty="0" err="1"/>
              <a:t>vụ</a:t>
            </a:r>
            <a:r>
              <a:rPr lang="en-US" sz="2400" dirty="0"/>
              <a:t> </a:t>
            </a:r>
            <a:r>
              <a:rPr lang="en-US" sz="2400" dirty="0" err="1"/>
              <a:t>đào</a:t>
            </a:r>
            <a:r>
              <a:rPr lang="en-US" sz="2400" dirty="0"/>
              <a:t> </a:t>
            </a:r>
            <a:r>
              <a:rPr lang="en-US" sz="2400" dirty="0" err="1"/>
              <a:t>tạo</a:t>
            </a:r>
            <a:r>
              <a:rPr lang="en-US" sz="2400" dirty="0"/>
              <a:t> an </a:t>
            </a:r>
            <a:r>
              <a:rPr lang="en-US" sz="2400" dirty="0" err="1"/>
              <a:t>toàn</a:t>
            </a:r>
            <a:r>
              <a:rPr lang="en-US" sz="2400" dirty="0"/>
              <a:t> </a:t>
            </a:r>
            <a:r>
              <a:rPr lang="en-US" sz="2400" dirty="0" err="1"/>
              <a:t>bức</a:t>
            </a:r>
            <a:r>
              <a:rPr lang="en-US" sz="2400" dirty="0"/>
              <a:t> </a:t>
            </a:r>
            <a:r>
              <a:rPr lang="en-US" sz="2400" dirty="0" err="1"/>
              <a:t>xạ</a:t>
            </a:r>
            <a:r>
              <a:rPr lang="en-US" sz="2400" dirty="0"/>
              <a:t> (ATBX) </a:t>
            </a:r>
            <a:r>
              <a:rPr lang="en-US" sz="2400" dirty="0" err="1"/>
              <a:t>tại</a:t>
            </a:r>
            <a:r>
              <a:rPr lang="en-US" sz="2400" dirty="0"/>
              <a:t> </a:t>
            </a:r>
            <a:r>
              <a:rPr lang="en-US" sz="2400" dirty="0" err="1"/>
              <a:t>Việt</a:t>
            </a:r>
            <a:r>
              <a:rPr lang="en-US" sz="2400" dirty="0"/>
              <a:t> Nam</a:t>
            </a:r>
          </a:p>
        </p:txBody>
      </p:sp>
      <p:sp>
        <p:nvSpPr>
          <p:cNvPr id="9220" name="Rectangle 4"/>
          <p:cNvSpPr>
            <a:spLocks noGrp="1" noChangeArrowheads="1"/>
          </p:cNvSpPr>
          <p:nvPr>
            <p:ph type="body" idx="1"/>
          </p:nvPr>
        </p:nvSpPr>
        <p:spPr bwMode="black">
          <a:xfrm>
            <a:off x="838201" y="1447800"/>
            <a:ext cx="7543800" cy="3498850"/>
          </a:xfrm>
          <a:noFill/>
          <a:ln/>
        </p:spPr>
        <p:txBody>
          <a:bodyPr/>
          <a:lstStyle/>
          <a:p>
            <a:pPr algn="just">
              <a:spcBef>
                <a:spcPts val="600"/>
              </a:spcBef>
              <a:spcAft>
                <a:spcPts val="600"/>
              </a:spcAft>
            </a:pPr>
            <a:r>
              <a:rPr lang="en-US" sz="1800" dirty="0" err="1"/>
              <a:t>Sự</a:t>
            </a:r>
            <a:r>
              <a:rPr lang="en-US" sz="1800" dirty="0"/>
              <a:t> </a:t>
            </a:r>
            <a:r>
              <a:rPr lang="en-US" sz="1800" dirty="0" err="1"/>
              <a:t>ra</a:t>
            </a:r>
            <a:r>
              <a:rPr lang="en-US" sz="1800" dirty="0"/>
              <a:t> </a:t>
            </a:r>
            <a:r>
              <a:rPr lang="en-US" sz="1800" dirty="0" err="1"/>
              <a:t>đời</a:t>
            </a:r>
            <a:r>
              <a:rPr lang="en-US" sz="1800" dirty="0"/>
              <a:t> </a:t>
            </a:r>
            <a:r>
              <a:rPr lang="en-US" sz="1800" dirty="0" err="1"/>
              <a:t>của</a:t>
            </a:r>
            <a:r>
              <a:rPr lang="en-US" sz="1800" dirty="0"/>
              <a:t> </a:t>
            </a:r>
            <a:r>
              <a:rPr lang="en-US" sz="1800" dirty="0" err="1"/>
              <a:t>các</a:t>
            </a:r>
            <a:r>
              <a:rPr lang="en-US" sz="1800" dirty="0"/>
              <a:t> </a:t>
            </a:r>
            <a:r>
              <a:rPr lang="en-US" sz="1800" dirty="0" err="1"/>
              <a:t>tổ</a:t>
            </a:r>
            <a:r>
              <a:rPr lang="en-US" sz="1800" dirty="0"/>
              <a:t> </a:t>
            </a:r>
            <a:r>
              <a:rPr lang="en-US" sz="1800" dirty="0" err="1"/>
              <a:t>chức</a:t>
            </a:r>
            <a:r>
              <a:rPr lang="en-US" sz="1800" dirty="0"/>
              <a:t> </a:t>
            </a:r>
            <a:r>
              <a:rPr lang="en-US" sz="1800" dirty="0" err="1"/>
              <a:t>đào</a:t>
            </a:r>
            <a:r>
              <a:rPr lang="en-US" sz="1800" dirty="0"/>
              <a:t> </a:t>
            </a:r>
            <a:r>
              <a:rPr lang="en-US" sz="1800" dirty="0" err="1"/>
              <a:t>tạo</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t>
            </a:r>
            <a:r>
              <a:rPr lang="en-US" sz="1800" dirty="0" err="1"/>
              <a:t>đã</a:t>
            </a:r>
            <a:r>
              <a:rPr lang="en-US" sz="1800" dirty="0"/>
              <a:t> </a:t>
            </a:r>
            <a:r>
              <a:rPr lang="en-US" sz="1800" dirty="0" err="1"/>
              <a:t>giúp</a:t>
            </a:r>
            <a:r>
              <a:rPr lang="en-US" sz="1800" dirty="0"/>
              <a:t> </a:t>
            </a:r>
            <a:r>
              <a:rPr lang="en-US" sz="1800" dirty="0" err="1"/>
              <a:t>phát</a:t>
            </a:r>
            <a:r>
              <a:rPr lang="en-US" sz="1800" dirty="0"/>
              <a:t> </a:t>
            </a:r>
            <a:r>
              <a:rPr lang="en-US" sz="1800" dirty="0" err="1"/>
              <a:t>triển</a:t>
            </a:r>
            <a:r>
              <a:rPr lang="en-US" sz="1800" dirty="0"/>
              <a:t> </a:t>
            </a:r>
            <a:r>
              <a:rPr lang="en-US" sz="1800" dirty="0" err="1"/>
              <a:t>hệ</a:t>
            </a:r>
            <a:r>
              <a:rPr lang="en-US" sz="1800" dirty="0"/>
              <a:t> </a:t>
            </a:r>
            <a:r>
              <a:rPr lang="en-US" sz="1800" dirty="0" err="1"/>
              <a:t>thống</a:t>
            </a:r>
            <a:r>
              <a:rPr lang="en-US" sz="1800" dirty="0"/>
              <a:t> </a:t>
            </a:r>
            <a:r>
              <a:rPr lang="en-US" sz="1800" dirty="0" err="1"/>
              <a:t>mạng</a:t>
            </a:r>
            <a:r>
              <a:rPr lang="en-US" sz="1800" dirty="0"/>
              <a:t> </a:t>
            </a:r>
            <a:r>
              <a:rPr lang="en-US" sz="1800" dirty="0" err="1"/>
              <a:t>lưới</a:t>
            </a:r>
            <a:r>
              <a:rPr lang="en-US" sz="1800" dirty="0"/>
              <a:t> </a:t>
            </a:r>
            <a:r>
              <a:rPr lang="en-US" sz="1800" dirty="0" err="1"/>
              <a:t>đào</a:t>
            </a:r>
            <a:r>
              <a:rPr lang="en-US" sz="1800" dirty="0"/>
              <a:t> </a:t>
            </a:r>
            <a:r>
              <a:rPr lang="en-US" sz="1800" dirty="0" err="1"/>
              <a:t>tạo</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t>
            </a:r>
            <a:r>
              <a:rPr lang="en-US" sz="1800" dirty="0" err="1"/>
              <a:t>giúp</a:t>
            </a:r>
            <a:r>
              <a:rPr lang="en-US" sz="1800" dirty="0"/>
              <a:t> </a:t>
            </a:r>
            <a:r>
              <a:rPr lang="en-US" sz="1800" dirty="0" err="1"/>
              <a:t>các</a:t>
            </a:r>
            <a:r>
              <a:rPr lang="en-US" sz="1800" dirty="0"/>
              <a:t> </a:t>
            </a:r>
            <a:r>
              <a:rPr lang="en-US" sz="1800" dirty="0" err="1"/>
              <a:t>tổ</a:t>
            </a:r>
            <a:r>
              <a:rPr lang="en-US" sz="1800" dirty="0"/>
              <a:t> </a:t>
            </a:r>
            <a:r>
              <a:rPr lang="en-US" sz="1800" dirty="0" err="1"/>
              <a:t>chức</a:t>
            </a:r>
            <a:r>
              <a:rPr lang="en-US" sz="1800" dirty="0"/>
              <a:t> </a:t>
            </a:r>
            <a:r>
              <a:rPr lang="en-US" sz="1800" dirty="0" err="1"/>
              <a:t>cá</a:t>
            </a:r>
            <a:r>
              <a:rPr lang="en-US" sz="1800" dirty="0"/>
              <a:t> </a:t>
            </a:r>
            <a:r>
              <a:rPr lang="en-US" sz="1800" dirty="0" err="1"/>
              <a:t>nhân</a:t>
            </a:r>
            <a:r>
              <a:rPr lang="en-US" sz="1800" dirty="0"/>
              <a:t> </a:t>
            </a:r>
            <a:r>
              <a:rPr lang="en-US" sz="1800" dirty="0" err="1"/>
              <a:t>dễ</a:t>
            </a:r>
            <a:r>
              <a:rPr lang="en-US" sz="1800" dirty="0"/>
              <a:t> </a:t>
            </a:r>
            <a:r>
              <a:rPr lang="en-US" sz="1800" dirty="0" err="1"/>
              <a:t>dàng</a:t>
            </a:r>
            <a:r>
              <a:rPr lang="en-US" sz="1800" dirty="0"/>
              <a:t> </a:t>
            </a:r>
            <a:r>
              <a:rPr lang="en-US" sz="1800" dirty="0" err="1"/>
              <a:t>tiếp</a:t>
            </a:r>
            <a:r>
              <a:rPr lang="en-US" sz="1800" dirty="0"/>
              <a:t> </a:t>
            </a:r>
            <a:r>
              <a:rPr lang="en-US" sz="1800" dirty="0" err="1"/>
              <a:t>cận</a:t>
            </a:r>
            <a:r>
              <a:rPr lang="en-US" sz="1800" dirty="0"/>
              <a:t> </a:t>
            </a:r>
            <a:r>
              <a:rPr lang="en-US" sz="1800" dirty="0" err="1"/>
              <a:t>và</a:t>
            </a:r>
            <a:r>
              <a:rPr lang="en-US" sz="1800" dirty="0"/>
              <a:t> </a:t>
            </a:r>
            <a:r>
              <a:rPr lang="en-US" sz="1800" dirty="0" err="1"/>
              <a:t>sử</a:t>
            </a:r>
            <a:r>
              <a:rPr lang="en-US" sz="1800" dirty="0"/>
              <a:t> </a:t>
            </a:r>
            <a:r>
              <a:rPr lang="en-US" sz="1800" dirty="0" err="1"/>
              <a:t>dụng</a:t>
            </a:r>
            <a:r>
              <a:rPr lang="en-US" sz="1800" dirty="0"/>
              <a:t> </a:t>
            </a:r>
            <a:r>
              <a:rPr lang="en-US" sz="1800" dirty="0" err="1"/>
              <a:t>dịch</a:t>
            </a:r>
            <a:r>
              <a:rPr lang="en-US" sz="1800" dirty="0"/>
              <a:t> </a:t>
            </a:r>
            <a:r>
              <a:rPr lang="en-US" sz="1800" dirty="0" err="1"/>
              <a:t>vụ</a:t>
            </a:r>
            <a:r>
              <a:rPr lang="en-US" sz="1800" dirty="0"/>
              <a:t> </a:t>
            </a:r>
            <a:r>
              <a:rPr lang="en-US" sz="1800" dirty="0" err="1"/>
              <a:t>đào</a:t>
            </a:r>
            <a:r>
              <a:rPr lang="en-US" sz="1800" dirty="0"/>
              <a:t> </a:t>
            </a:r>
            <a:r>
              <a:rPr lang="en-US" sz="1800" dirty="0" err="1"/>
              <a:t>tạo</a:t>
            </a:r>
            <a:r>
              <a:rPr lang="en-US" sz="1800" dirty="0"/>
              <a:t> an </a:t>
            </a:r>
            <a:r>
              <a:rPr lang="en-US" sz="1800" dirty="0" err="1"/>
              <a:t>toàn</a:t>
            </a:r>
            <a:r>
              <a:rPr lang="en-US" sz="1800" dirty="0"/>
              <a:t> </a:t>
            </a:r>
            <a:r>
              <a:rPr lang="en-US" sz="1800" dirty="0" err="1"/>
              <a:t>bức</a:t>
            </a:r>
            <a:r>
              <a:rPr lang="en-US" sz="1800" dirty="0"/>
              <a:t> </a:t>
            </a:r>
            <a:r>
              <a:rPr lang="en-US" sz="1800" dirty="0" err="1" smtClean="0"/>
              <a:t>xạ</a:t>
            </a:r>
            <a:endParaRPr lang="en-US" sz="1800" dirty="0"/>
          </a:p>
          <a:p>
            <a:pPr algn="just">
              <a:spcBef>
                <a:spcPts val="600"/>
              </a:spcBef>
              <a:spcAft>
                <a:spcPts val="600"/>
              </a:spcAft>
            </a:pPr>
            <a:r>
              <a:rPr lang="en-US" sz="1800" dirty="0"/>
              <a:t>Theo </a:t>
            </a:r>
            <a:r>
              <a:rPr lang="en-US" sz="1800" dirty="0" err="1"/>
              <a:t>báo</a:t>
            </a:r>
            <a:r>
              <a:rPr lang="en-US" sz="1800" dirty="0"/>
              <a:t> </a:t>
            </a:r>
            <a:r>
              <a:rPr lang="en-US" sz="1800" dirty="0" err="1"/>
              <a:t>cáo</a:t>
            </a:r>
            <a:r>
              <a:rPr lang="en-US" sz="1800" dirty="0"/>
              <a:t> </a:t>
            </a:r>
            <a:r>
              <a:rPr lang="en-US" sz="1800" dirty="0" err="1"/>
              <a:t>của</a:t>
            </a:r>
            <a:r>
              <a:rPr lang="en-US" sz="1800" dirty="0"/>
              <a:t> </a:t>
            </a:r>
            <a:r>
              <a:rPr lang="en-US" sz="1800" dirty="0" err="1"/>
              <a:t>các</a:t>
            </a:r>
            <a:r>
              <a:rPr lang="en-US" sz="1800" dirty="0"/>
              <a:t> </a:t>
            </a:r>
            <a:r>
              <a:rPr lang="en-US" sz="1800" dirty="0" err="1"/>
              <a:t>cơ</a:t>
            </a:r>
            <a:r>
              <a:rPr lang="en-US" sz="1800" dirty="0"/>
              <a:t> </a:t>
            </a:r>
            <a:r>
              <a:rPr lang="en-US" sz="1800" dirty="0" err="1"/>
              <a:t>sở</a:t>
            </a:r>
            <a:r>
              <a:rPr lang="en-US" sz="1800" dirty="0"/>
              <a:t> </a:t>
            </a:r>
            <a:r>
              <a:rPr lang="en-US" sz="1800" dirty="0" err="1"/>
              <a:t>thực</a:t>
            </a:r>
            <a:r>
              <a:rPr lang="en-US" sz="1800" dirty="0"/>
              <a:t> </a:t>
            </a:r>
            <a:r>
              <a:rPr lang="en-US" sz="1800" dirty="0" err="1"/>
              <a:t>hiện</a:t>
            </a:r>
            <a:r>
              <a:rPr lang="en-US" sz="1800" dirty="0"/>
              <a:t> </a:t>
            </a:r>
            <a:r>
              <a:rPr lang="en-US" sz="1800" dirty="0" err="1"/>
              <a:t>dịch</a:t>
            </a:r>
            <a:r>
              <a:rPr lang="en-US" sz="1800" dirty="0"/>
              <a:t> </a:t>
            </a:r>
            <a:r>
              <a:rPr lang="en-US" sz="1800" dirty="0" err="1"/>
              <a:t>vụ</a:t>
            </a:r>
            <a:r>
              <a:rPr lang="en-US" sz="1800" dirty="0"/>
              <a:t>, </a:t>
            </a:r>
            <a:r>
              <a:rPr lang="en-US" sz="1800" dirty="0" err="1"/>
              <a:t>hằng</a:t>
            </a:r>
            <a:r>
              <a:rPr lang="en-US" sz="1800" dirty="0"/>
              <a:t> </a:t>
            </a:r>
            <a:r>
              <a:rPr lang="en-US" sz="1800" dirty="0" err="1"/>
              <a:t>năm</a:t>
            </a:r>
            <a:r>
              <a:rPr lang="en-US" sz="1800" dirty="0"/>
              <a:t> </a:t>
            </a:r>
            <a:r>
              <a:rPr lang="en-US" sz="1800" dirty="0" err="1"/>
              <a:t>các</a:t>
            </a:r>
            <a:r>
              <a:rPr lang="en-US" sz="1800" dirty="0"/>
              <a:t> </a:t>
            </a:r>
            <a:r>
              <a:rPr lang="en-US" sz="1800" dirty="0" err="1"/>
              <a:t>cơ</a:t>
            </a:r>
            <a:r>
              <a:rPr lang="en-US" sz="1800" dirty="0"/>
              <a:t> </a:t>
            </a:r>
            <a:r>
              <a:rPr lang="en-US" sz="1800" dirty="0" err="1"/>
              <a:t>sở</a:t>
            </a:r>
            <a:r>
              <a:rPr lang="en-US" sz="1800" dirty="0"/>
              <a:t> </a:t>
            </a:r>
            <a:r>
              <a:rPr lang="en-US" sz="1800" dirty="0" err="1"/>
              <a:t>đào</a:t>
            </a:r>
            <a:r>
              <a:rPr lang="en-US" sz="1800" dirty="0"/>
              <a:t> </a:t>
            </a:r>
            <a:r>
              <a:rPr lang="en-US" sz="1800" dirty="0" err="1"/>
              <a:t>tạo</a:t>
            </a:r>
            <a:r>
              <a:rPr lang="en-US" sz="1800" dirty="0"/>
              <a:t> </a:t>
            </a:r>
            <a:r>
              <a:rPr lang="en-US" sz="1800" dirty="0" err="1"/>
              <a:t>đã</a:t>
            </a:r>
            <a:r>
              <a:rPr lang="en-US" sz="1800" dirty="0"/>
              <a:t> </a:t>
            </a:r>
            <a:r>
              <a:rPr lang="en-US" sz="1800" dirty="0" err="1"/>
              <a:t>triển</a:t>
            </a:r>
            <a:r>
              <a:rPr lang="en-US" sz="1800" dirty="0"/>
              <a:t> </a:t>
            </a:r>
            <a:r>
              <a:rPr lang="en-US" sz="1800" dirty="0" err="1"/>
              <a:t>khai</a:t>
            </a:r>
            <a:r>
              <a:rPr lang="en-US" sz="1800" dirty="0"/>
              <a:t> </a:t>
            </a:r>
            <a:r>
              <a:rPr lang="en-US" sz="1800" dirty="0" err="1"/>
              <a:t>đào</a:t>
            </a:r>
            <a:r>
              <a:rPr lang="en-US" sz="1800" dirty="0"/>
              <a:t> </a:t>
            </a:r>
            <a:r>
              <a:rPr lang="en-US" sz="1800" dirty="0" err="1"/>
              <a:t>tạo</a:t>
            </a:r>
            <a:r>
              <a:rPr lang="en-US" sz="1800" dirty="0"/>
              <a:t> </a:t>
            </a:r>
            <a:r>
              <a:rPr lang="en-US" sz="1800" dirty="0" err="1"/>
              <a:t>và</a:t>
            </a:r>
            <a:r>
              <a:rPr lang="en-US" sz="1800" dirty="0"/>
              <a:t> </a:t>
            </a:r>
            <a:r>
              <a:rPr lang="en-US" sz="1800" dirty="0" err="1"/>
              <a:t>cấp</a:t>
            </a:r>
            <a:r>
              <a:rPr lang="en-US" sz="1800" dirty="0"/>
              <a:t> </a:t>
            </a:r>
            <a:r>
              <a:rPr lang="en-US" sz="1800" dirty="0" err="1"/>
              <a:t>khoảng</a:t>
            </a:r>
            <a:r>
              <a:rPr lang="en-US" sz="1800" dirty="0"/>
              <a:t> 8000 </a:t>
            </a:r>
            <a:r>
              <a:rPr lang="en-US" sz="1800" dirty="0" err="1"/>
              <a:t>giấy</a:t>
            </a:r>
            <a:r>
              <a:rPr lang="en-US" sz="1800" dirty="0"/>
              <a:t> </a:t>
            </a:r>
            <a:r>
              <a:rPr lang="en-US" sz="1800" dirty="0" err="1"/>
              <a:t>chứng</a:t>
            </a:r>
            <a:r>
              <a:rPr lang="en-US" sz="1800" dirty="0"/>
              <a:t> </a:t>
            </a:r>
            <a:r>
              <a:rPr lang="en-US" sz="1800" dirty="0" err="1"/>
              <a:t>nhận</a:t>
            </a:r>
            <a:r>
              <a:rPr lang="en-US" sz="1800" dirty="0"/>
              <a:t> </a:t>
            </a:r>
            <a:r>
              <a:rPr lang="en-US" sz="1800" dirty="0" err="1"/>
              <a:t>đào</a:t>
            </a:r>
            <a:r>
              <a:rPr lang="en-US" sz="1800" dirty="0"/>
              <a:t> </a:t>
            </a:r>
            <a:r>
              <a:rPr lang="en-US" sz="1800" dirty="0" err="1"/>
              <a:t>tạo</a:t>
            </a:r>
            <a:r>
              <a:rPr lang="en-US" sz="1800" dirty="0"/>
              <a:t> </a:t>
            </a:r>
            <a:r>
              <a:rPr lang="en-US" sz="1800" dirty="0" err="1"/>
              <a:t>cho</a:t>
            </a:r>
            <a:r>
              <a:rPr lang="en-US" sz="1800" dirty="0"/>
              <a:t> </a:t>
            </a:r>
            <a:r>
              <a:rPr lang="en-US" sz="1800" dirty="0" err="1"/>
              <a:t>các</a:t>
            </a:r>
            <a:r>
              <a:rPr lang="en-US" sz="1800" dirty="0"/>
              <a:t> </a:t>
            </a:r>
            <a:r>
              <a:rPr lang="en-US" sz="1800" dirty="0" err="1"/>
              <a:t>nội</a:t>
            </a:r>
            <a:r>
              <a:rPr lang="en-US" sz="1800" dirty="0"/>
              <a:t> dung </a:t>
            </a:r>
            <a:r>
              <a:rPr lang="en-US" sz="1800" dirty="0" err="1"/>
              <a:t>đào</a:t>
            </a:r>
            <a:r>
              <a:rPr lang="en-US" sz="1800" dirty="0"/>
              <a:t> </a:t>
            </a:r>
            <a:r>
              <a:rPr lang="en-US" sz="1800" dirty="0" err="1"/>
              <a:t>tạo</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t>
            </a:r>
            <a:r>
              <a:rPr lang="en-US" sz="1800" dirty="0" err="1"/>
              <a:t>theo</a:t>
            </a:r>
            <a:r>
              <a:rPr lang="en-US" sz="1800" dirty="0"/>
              <a:t> </a:t>
            </a:r>
            <a:r>
              <a:rPr lang="en-US" sz="1800" dirty="0" err="1"/>
              <a:t>quy</a:t>
            </a:r>
            <a:r>
              <a:rPr lang="en-US" sz="1800" dirty="0"/>
              <a:t> </a:t>
            </a:r>
            <a:r>
              <a:rPr lang="en-US" sz="1800" dirty="0" err="1"/>
              <a:t>định</a:t>
            </a:r>
            <a:r>
              <a:rPr lang="en-US" sz="1800" dirty="0"/>
              <a:t> </a:t>
            </a:r>
            <a:r>
              <a:rPr lang="en-US" sz="1800" dirty="0" err="1"/>
              <a:t>của</a:t>
            </a:r>
            <a:r>
              <a:rPr lang="en-US" sz="1800" dirty="0"/>
              <a:t> </a:t>
            </a:r>
            <a:r>
              <a:rPr lang="en-US" sz="1800" dirty="0" err="1"/>
              <a:t>Thông</a:t>
            </a:r>
            <a:r>
              <a:rPr lang="en-US" sz="1800" dirty="0"/>
              <a:t> </a:t>
            </a:r>
            <a:r>
              <a:rPr lang="en-US" sz="1800" dirty="0" err="1"/>
              <a:t>tư</a:t>
            </a:r>
            <a:r>
              <a:rPr lang="en-US" sz="1800" dirty="0"/>
              <a:t> 34/2014/TT-BKHCN, </a:t>
            </a:r>
            <a:r>
              <a:rPr lang="en-US" sz="1800" dirty="0" err="1"/>
              <a:t>góp</a:t>
            </a:r>
            <a:r>
              <a:rPr lang="en-US" sz="1800" dirty="0"/>
              <a:t> </a:t>
            </a:r>
            <a:r>
              <a:rPr lang="en-US" sz="1800" dirty="0" err="1"/>
              <a:t>phần</a:t>
            </a:r>
            <a:r>
              <a:rPr lang="en-US" sz="1800" dirty="0"/>
              <a:t> </a:t>
            </a:r>
            <a:r>
              <a:rPr lang="en-US" sz="1800" dirty="0" err="1"/>
              <a:t>phổ</a:t>
            </a:r>
            <a:r>
              <a:rPr lang="en-US" sz="1800" dirty="0"/>
              <a:t> </a:t>
            </a:r>
            <a:r>
              <a:rPr lang="en-US" sz="1800" dirty="0" err="1"/>
              <a:t>biến</a:t>
            </a:r>
            <a:r>
              <a:rPr lang="en-US" sz="1800" dirty="0"/>
              <a:t> </a:t>
            </a:r>
            <a:r>
              <a:rPr lang="en-US" sz="1800" dirty="0" err="1"/>
              <a:t>các</a:t>
            </a:r>
            <a:r>
              <a:rPr lang="en-US" sz="1800" dirty="0"/>
              <a:t> </a:t>
            </a:r>
            <a:r>
              <a:rPr lang="en-US" sz="1800" dirty="0" err="1"/>
              <a:t>kiến</a:t>
            </a:r>
            <a:r>
              <a:rPr lang="en-US" sz="1800" dirty="0"/>
              <a:t> </a:t>
            </a:r>
            <a:r>
              <a:rPr lang="en-US" sz="1800" dirty="0" err="1"/>
              <a:t>thức</a:t>
            </a:r>
            <a:r>
              <a:rPr lang="en-US" sz="1800" dirty="0"/>
              <a:t> </a:t>
            </a:r>
            <a:r>
              <a:rPr lang="en-US" sz="1800" dirty="0" err="1"/>
              <a:t>về</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t>
            </a:r>
            <a:r>
              <a:rPr lang="en-US" sz="1800" dirty="0" err="1"/>
              <a:t>văn</a:t>
            </a:r>
            <a:r>
              <a:rPr lang="en-US" sz="1800" dirty="0"/>
              <a:t> </a:t>
            </a:r>
            <a:r>
              <a:rPr lang="en-US" sz="1800" dirty="0" err="1"/>
              <a:t>bản</a:t>
            </a:r>
            <a:r>
              <a:rPr lang="en-US" sz="1800" dirty="0"/>
              <a:t> </a:t>
            </a:r>
            <a:r>
              <a:rPr lang="en-US" sz="1800" dirty="0" err="1"/>
              <a:t>quy</a:t>
            </a:r>
            <a:r>
              <a:rPr lang="en-US" sz="1800" dirty="0"/>
              <a:t> </a:t>
            </a:r>
            <a:r>
              <a:rPr lang="en-US" sz="1800" dirty="0" err="1"/>
              <a:t>phạm</a:t>
            </a:r>
            <a:r>
              <a:rPr lang="en-US" sz="1800" dirty="0"/>
              <a:t> </a:t>
            </a:r>
            <a:r>
              <a:rPr lang="en-US" sz="1800" dirty="0" err="1"/>
              <a:t>pháp</a:t>
            </a:r>
            <a:r>
              <a:rPr lang="en-US" sz="1800" dirty="0"/>
              <a:t> </a:t>
            </a:r>
            <a:r>
              <a:rPr lang="en-US" sz="1800" dirty="0" err="1"/>
              <a:t>luật</a:t>
            </a:r>
            <a:r>
              <a:rPr lang="en-US" sz="1800" dirty="0"/>
              <a:t> </a:t>
            </a:r>
            <a:r>
              <a:rPr lang="en-US" sz="1800" dirty="0" err="1"/>
              <a:t>liên</a:t>
            </a:r>
            <a:r>
              <a:rPr lang="en-US" sz="1800" dirty="0"/>
              <a:t> </a:t>
            </a:r>
            <a:r>
              <a:rPr lang="en-US" sz="1800" dirty="0" err="1"/>
              <a:t>quan</a:t>
            </a:r>
            <a:r>
              <a:rPr lang="en-US" sz="1800" dirty="0"/>
              <a:t> </a:t>
            </a:r>
            <a:r>
              <a:rPr lang="en-US" sz="1800" dirty="0" err="1"/>
              <a:t>đến</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an </a:t>
            </a:r>
            <a:r>
              <a:rPr lang="en-US" sz="1800" dirty="0" err="1"/>
              <a:t>ninh</a:t>
            </a:r>
            <a:r>
              <a:rPr lang="en-US" sz="1800" dirty="0"/>
              <a:t> </a:t>
            </a:r>
            <a:r>
              <a:rPr lang="en-US" sz="1800" dirty="0" err="1"/>
              <a:t>nguồn</a:t>
            </a:r>
            <a:r>
              <a:rPr lang="en-US" sz="1800" dirty="0"/>
              <a:t> </a:t>
            </a:r>
            <a:r>
              <a:rPr lang="en-US" sz="1800" dirty="0" err="1"/>
              <a:t>phóng</a:t>
            </a:r>
            <a:r>
              <a:rPr lang="en-US" sz="1800" dirty="0"/>
              <a:t> </a:t>
            </a:r>
            <a:r>
              <a:rPr lang="en-US" sz="1800" dirty="0" err="1"/>
              <a:t>xạ</a:t>
            </a:r>
            <a:r>
              <a:rPr lang="en-US" sz="1800" dirty="0"/>
              <a:t>. </a:t>
            </a:r>
            <a:endParaRPr lang="en-US" sz="1800" dirty="0" smtClean="0"/>
          </a:p>
          <a:p>
            <a:pPr algn="just">
              <a:spcBef>
                <a:spcPts val="600"/>
              </a:spcBef>
              <a:spcAft>
                <a:spcPts val="600"/>
              </a:spcAft>
            </a:pPr>
            <a:r>
              <a:rPr lang="en-US" sz="1800" dirty="0" err="1" smtClean="0"/>
              <a:t>Hoạt</a:t>
            </a:r>
            <a:r>
              <a:rPr lang="en-US" sz="1800" dirty="0" smtClean="0"/>
              <a:t> </a:t>
            </a:r>
            <a:r>
              <a:rPr lang="en-US" sz="1800" dirty="0" err="1"/>
              <a:t>động</a:t>
            </a:r>
            <a:r>
              <a:rPr lang="en-US" sz="1800" dirty="0"/>
              <a:t> </a:t>
            </a:r>
            <a:r>
              <a:rPr lang="en-US" sz="1800" dirty="0" err="1"/>
              <a:t>đào</a:t>
            </a:r>
            <a:r>
              <a:rPr lang="en-US" sz="1800" dirty="0"/>
              <a:t> </a:t>
            </a:r>
            <a:r>
              <a:rPr lang="en-US" sz="1800" dirty="0" err="1"/>
              <a:t>tạo</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t>
            </a:r>
            <a:r>
              <a:rPr lang="en-US" sz="1800" dirty="0" err="1"/>
              <a:t>đã</a:t>
            </a:r>
            <a:r>
              <a:rPr lang="en-US" sz="1800" dirty="0"/>
              <a:t> </a:t>
            </a:r>
            <a:r>
              <a:rPr lang="en-US" sz="1800" dirty="0" err="1"/>
              <a:t>đóng</a:t>
            </a:r>
            <a:r>
              <a:rPr lang="en-US" sz="1800" dirty="0"/>
              <a:t> </a:t>
            </a:r>
            <a:r>
              <a:rPr lang="en-US" sz="1800" dirty="0" err="1"/>
              <a:t>góp</a:t>
            </a:r>
            <a:r>
              <a:rPr lang="en-US" sz="1800" dirty="0"/>
              <a:t> </a:t>
            </a:r>
            <a:r>
              <a:rPr lang="en-US" sz="1800" dirty="0" err="1"/>
              <a:t>tích</a:t>
            </a:r>
            <a:r>
              <a:rPr lang="en-US" sz="1800" dirty="0"/>
              <a:t> </a:t>
            </a:r>
            <a:r>
              <a:rPr lang="en-US" sz="1800" dirty="0" err="1"/>
              <a:t>cực</a:t>
            </a:r>
            <a:r>
              <a:rPr lang="en-US" sz="1800" dirty="0"/>
              <a:t> </a:t>
            </a:r>
            <a:r>
              <a:rPr lang="en-US" sz="1800" dirty="0" err="1"/>
              <a:t>trong</a:t>
            </a:r>
            <a:r>
              <a:rPr lang="en-US" sz="1800" dirty="0"/>
              <a:t> </a:t>
            </a:r>
            <a:r>
              <a:rPr lang="en-US" sz="1800" dirty="0" err="1"/>
              <a:t>việc</a:t>
            </a:r>
            <a:r>
              <a:rPr lang="en-US" sz="1800" dirty="0"/>
              <a:t> </a:t>
            </a:r>
            <a:r>
              <a:rPr lang="en-US" sz="1800" dirty="0" err="1"/>
              <a:t>xây</a:t>
            </a:r>
            <a:r>
              <a:rPr lang="en-US" sz="1800" dirty="0"/>
              <a:t> </a:t>
            </a:r>
            <a:r>
              <a:rPr lang="en-US" sz="1800" dirty="0" err="1"/>
              <a:t>dựng</a:t>
            </a:r>
            <a:r>
              <a:rPr lang="en-US" sz="1800" dirty="0"/>
              <a:t> </a:t>
            </a:r>
            <a:r>
              <a:rPr lang="en-US" sz="1800" dirty="0" err="1"/>
              <a:t>và</a:t>
            </a:r>
            <a:r>
              <a:rPr lang="en-US" sz="1800" dirty="0"/>
              <a:t> </a:t>
            </a:r>
            <a:r>
              <a:rPr lang="en-US" sz="1800" dirty="0" err="1"/>
              <a:t>phát</a:t>
            </a:r>
            <a:r>
              <a:rPr lang="en-US" sz="1800" dirty="0"/>
              <a:t> </a:t>
            </a:r>
            <a:r>
              <a:rPr lang="en-US" sz="1800" dirty="0" err="1"/>
              <a:t>triển</a:t>
            </a:r>
            <a:r>
              <a:rPr lang="en-US" sz="1800" dirty="0"/>
              <a:t> </a:t>
            </a:r>
            <a:r>
              <a:rPr lang="en-US" sz="1800" dirty="0" err="1"/>
              <a:t>văn</a:t>
            </a:r>
            <a:r>
              <a:rPr lang="en-US" sz="1800" dirty="0"/>
              <a:t> </a:t>
            </a:r>
            <a:r>
              <a:rPr lang="en-US" sz="1800" dirty="0" err="1"/>
              <a:t>hóa</a:t>
            </a:r>
            <a:r>
              <a:rPr lang="en-US" sz="1800" dirty="0"/>
              <a:t> an </a:t>
            </a:r>
            <a:r>
              <a:rPr lang="en-US" sz="1800" dirty="0" err="1"/>
              <a:t>toàn</a:t>
            </a:r>
            <a:r>
              <a:rPr lang="en-US" sz="1800" dirty="0"/>
              <a:t>, </a:t>
            </a:r>
            <a:r>
              <a:rPr lang="en-US" sz="1800" dirty="0" err="1"/>
              <a:t>nâng</a:t>
            </a:r>
            <a:r>
              <a:rPr lang="en-US" sz="1800" dirty="0"/>
              <a:t> </a:t>
            </a:r>
            <a:r>
              <a:rPr lang="en-US" sz="1800" dirty="0" err="1"/>
              <a:t>cao</a:t>
            </a:r>
            <a:r>
              <a:rPr lang="en-US" sz="1800" dirty="0"/>
              <a:t> </a:t>
            </a:r>
            <a:r>
              <a:rPr lang="en-US" sz="1800" dirty="0" err="1"/>
              <a:t>nhận</a:t>
            </a:r>
            <a:r>
              <a:rPr lang="en-US" sz="1800" dirty="0"/>
              <a:t> </a:t>
            </a:r>
            <a:r>
              <a:rPr lang="en-US" sz="1800" dirty="0" err="1"/>
              <a:t>thức</a:t>
            </a:r>
            <a:r>
              <a:rPr lang="en-US" sz="1800" dirty="0"/>
              <a:t> </a:t>
            </a:r>
            <a:r>
              <a:rPr lang="en-US" sz="1800" dirty="0" err="1"/>
              <a:t>của</a:t>
            </a:r>
            <a:r>
              <a:rPr lang="en-US" sz="1800" dirty="0"/>
              <a:t> </a:t>
            </a:r>
            <a:r>
              <a:rPr lang="en-US" sz="1800" dirty="0" err="1"/>
              <a:t>các</a:t>
            </a:r>
            <a:r>
              <a:rPr lang="en-US" sz="1800" dirty="0"/>
              <a:t> </a:t>
            </a:r>
            <a:r>
              <a:rPr lang="en-US" sz="1800" dirty="0" err="1"/>
              <a:t>tổ</a:t>
            </a:r>
            <a:r>
              <a:rPr lang="en-US" sz="1800" dirty="0"/>
              <a:t> </a:t>
            </a:r>
            <a:r>
              <a:rPr lang="en-US" sz="1800" dirty="0" err="1"/>
              <a:t>chức</a:t>
            </a:r>
            <a:r>
              <a:rPr lang="en-US" sz="1800" dirty="0"/>
              <a:t> </a:t>
            </a:r>
            <a:r>
              <a:rPr lang="en-US" sz="1800" dirty="0" err="1"/>
              <a:t>tiến</a:t>
            </a:r>
            <a:r>
              <a:rPr lang="en-US" sz="1800" dirty="0"/>
              <a:t> </a:t>
            </a:r>
            <a:r>
              <a:rPr lang="en-US" sz="1800" dirty="0" err="1"/>
              <a:t>hành</a:t>
            </a:r>
            <a:r>
              <a:rPr lang="en-US" sz="1800" dirty="0"/>
              <a:t> </a:t>
            </a:r>
            <a:r>
              <a:rPr lang="en-US" sz="1800" dirty="0" err="1"/>
              <a:t>công</a:t>
            </a:r>
            <a:r>
              <a:rPr lang="en-US" sz="1800" dirty="0"/>
              <a:t> </a:t>
            </a:r>
            <a:r>
              <a:rPr lang="en-US" sz="1800" dirty="0" err="1"/>
              <a:t>việc</a:t>
            </a:r>
            <a:r>
              <a:rPr lang="en-US" sz="1800" dirty="0"/>
              <a:t> </a:t>
            </a:r>
            <a:r>
              <a:rPr lang="en-US" sz="1800" dirty="0" err="1"/>
              <a:t>trong</a:t>
            </a:r>
            <a:r>
              <a:rPr lang="en-US" sz="1800" dirty="0"/>
              <a:t> </a:t>
            </a:r>
            <a:r>
              <a:rPr lang="en-US" sz="1800" dirty="0" err="1"/>
              <a:t>công</a:t>
            </a:r>
            <a:r>
              <a:rPr lang="en-US" sz="1800" dirty="0"/>
              <a:t> </a:t>
            </a:r>
            <a:r>
              <a:rPr lang="en-US" sz="1800" dirty="0" err="1"/>
              <a:t>tác</a:t>
            </a:r>
            <a:r>
              <a:rPr lang="en-US" sz="1800" dirty="0"/>
              <a:t> </a:t>
            </a:r>
            <a:r>
              <a:rPr lang="en-US" sz="1800" dirty="0" err="1"/>
              <a:t>bảo</a:t>
            </a:r>
            <a:r>
              <a:rPr lang="en-US" sz="1800" dirty="0"/>
              <a:t> </a:t>
            </a:r>
            <a:r>
              <a:rPr lang="en-US" sz="1800" dirty="0" err="1"/>
              <a:t>đảm</a:t>
            </a:r>
            <a:r>
              <a:rPr lang="en-US" sz="1800" dirty="0"/>
              <a:t> an </a:t>
            </a:r>
            <a:r>
              <a:rPr lang="en-US" sz="1800" dirty="0" err="1"/>
              <a:t>toàn</a:t>
            </a:r>
            <a:r>
              <a:rPr lang="en-US" sz="1800" dirty="0"/>
              <a:t> </a:t>
            </a:r>
            <a:r>
              <a:rPr lang="en-US" sz="1800" dirty="0" err="1"/>
              <a:t>bức</a:t>
            </a:r>
            <a:r>
              <a:rPr lang="en-US" sz="1800" dirty="0"/>
              <a:t> </a:t>
            </a:r>
            <a:r>
              <a:rPr lang="en-US" sz="1800" dirty="0" err="1"/>
              <a:t>xạ</a:t>
            </a:r>
            <a:r>
              <a:rPr lang="en-US" sz="1800" dirty="0"/>
              <a:t>, an </a:t>
            </a:r>
            <a:r>
              <a:rPr lang="en-US" sz="1800" dirty="0" err="1"/>
              <a:t>ninh</a:t>
            </a:r>
            <a:r>
              <a:rPr lang="en-US" sz="1800" dirty="0"/>
              <a:t> </a:t>
            </a:r>
            <a:r>
              <a:rPr lang="en-US" sz="1800" dirty="0" err="1"/>
              <a:t>nguồn</a:t>
            </a:r>
            <a:r>
              <a:rPr lang="en-US" sz="1800" dirty="0"/>
              <a:t> </a:t>
            </a:r>
            <a:r>
              <a:rPr lang="en-US" sz="1800" dirty="0" err="1"/>
              <a:t>phóng</a:t>
            </a:r>
            <a:r>
              <a:rPr lang="en-US" sz="1800" dirty="0"/>
              <a:t> </a:t>
            </a:r>
            <a:r>
              <a:rPr lang="en-US" sz="1800" dirty="0" err="1"/>
              <a:t>xạ</a:t>
            </a:r>
            <a:r>
              <a:rPr lang="en-US" sz="1800" dirty="0"/>
              <a:t>.</a:t>
            </a:r>
          </a:p>
        </p:txBody>
      </p:sp>
    </p:spTree>
    <p:extLst>
      <p:ext uri="{BB962C8B-B14F-4D97-AF65-F5344CB8AC3E}">
        <p14:creationId xmlns:p14="http://schemas.microsoft.com/office/powerpoint/2010/main" val="1611603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6934200" cy="914400"/>
          </a:xfrm>
        </p:spPr>
        <p:txBody>
          <a:bodyPr/>
          <a:lstStyle/>
          <a:p>
            <a:pPr lvl="0"/>
            <a:r>
              <a:rPr lang="en-US" sz="2400" dirty="0" err="1"/>
              <a:t>Tổng</a:t>
            </a:r>
            <a:r>
              <a:rPr lang="en-US" sz="2400" dirty="0"/>
              <a:t> </a:t>
            </a:r>
            <a:r>
              <a:rPr lang="en-US" sz="2400" dirty="0" err="1"/>
              <a:t>quan</a:t>
            </a:r>
            <a:r>
              <a:rPr lang="en-US" sz="2400" dirty="0"/>
              <a:t> </a:t>
            </a:r>
            <a:r>
              <a:rPr lang="en-US" sz="2400" dirty="0" err="1"/>
              <a:t>về</a:t>
            </a:r>
            <a:r>
              <a:rPr lang="en-US" sz="2400" dirty="0"/>
              <a:t> </a:t>
            </a:r>
            <a:r>
              <a:rPr lang="en-US" sz="2400" dirty="0" err="1"/>
              <a:t>các</a:t>
            </a:r>
            <a:r>
              <a:rPr lang="en-US" sz="2400" dirty="0"/>
              <a:t> </a:t>
            </a:r>
            <a:r>
              <a:rPr lang="en-US" sz="2400" dirty="0" err="1"/>
              <a:t>đơn</a:t>
            </a:r>
            <a:r>
              <a:rPr lang="en-US" sz="2400" dirty="0"/>
              <a:t> </a:t>
            </a:r>
            <a:r>
              <a:rPr lang="en-US" sz="2400" dirty="0" err="1"/>
              <a:t>vị</a:t>
            </a:r>
            <a:r>
              <a:rPr lang="en-US" sz="2400" dirty="0"/>
              <a:t> </a:t>
            </a:r>
            <a:r>
              <a:rPr lang="en-US" sz="2400" dirty="0" err="1"/>
              <a:t>thực</a:t>
            </a:r>
            <a:r>
              <a:rPr lang="en-US" sz="2400" dirty="0"/>
              <a:t> </a:t>
            </a:r>
            <a:r>
              <a:rPr lang="en-US" sz="2400" dirty="0" err="1"/>
              <a:t>hiện</a:t>
            </a:r>
            <a:r>
              <a:rPr lang="en-US" sz="2400" dirty="0"/>
              <a:t> </a:t>
            </a:r>
            <a:r>
              <a:rPr lang="en-US" sz="2400" dirty="0" err="1"/>
              <a:t>dịch</a:t>
            </a:r>
            <a:r>
              <a:rPr lang="en-US" sz="2400" dirty="0"/>
              <a:t> </a:t>
            </a:r>
            <a:r>
              <a:rPr lang="en-US" sz="2400" dirty="0" err="1"/>
              <a:t>vụ</a:t>
            </a:r>
            <a:r>
              <a:rPr lang="en-US" sz="2400" dirty="0"/>
              <a:t> </a:t>
            </a:r>
            <a:r>
              <a:rPr lang="en-US" sz="2400" dirty="0" err="1"/>
              <a:t>đào</a:t>
            </a:r>
            <a:r>
              <a:rPr lang="en-US" sz="2400" dirty="0"/>
              <a:t> </a:t>
            </a:r>
            <a:r>
              <a:rPr lang="en-US" sz="2400" dirty="0" err="1"/>
              <a:t>tạo</a:t>
            </a:r>
            <a:r>
              <a:rPr lang="en-US" sz="2400" dirty="0"/>
              <a:t> an </a:t>
            </a:r>
            <a:r>
              <a:rPr lang="en-US" sz="2400" dirty="0" err="1"/>
              <a:t>toàn</a:t>
            </a:r>
            <a:r>
              <a:rPr lang="en-US" sz="2400" dirty="0"/>
              <a:t> </a:t>
            </a:r>
            <a:r>
              <a:rPr lang="en-US" sz="2400" dirty="0" err="1"/>
              <a:t>bức</a:t>
            </a:r>
            <a:r>
              <a:rPr lang="en-US" sz="2400" dirty="0"/>
              <a:t> </a:t>
            </a:r>
            <a:r>
              <a:rPr lang="en-US" sz="2400" dirty="0" err="1"/>
              <a:t>xạ</a:t>
            </a:r>
            <a:r>
              <a:rPr lang="en-US" sz="2400" dirty="0"/>
              <a:t> (ATBX) </a:t>
            </a:r>
            <a:r>
              <a:rPr lang="en-US" sz="2400" dirty="0" err="1"/>
              <a:t>tại</a:t>
            </a:r>
            <a:r>
              <a:rPr lang="en-US" sz="2400" dirty="0"/>
              <a:t> </a:t>
            </a:r>
            <a:r>
              <a:rPr lang="en-US" sz="2400" dirty="0" err="1"/>
              <a:t>Việt</a:t>
            </a:r>
            <a:r>
              <a:rPr lang="en-US" sz="2400" dirty="0"/>
              <a:t> Nam</a:t>
            </a:r>
          </a:p>
        </p:txBody>
      </p:sp>
      <p:sp>
        <p:nvSpPr>
          <p:cNvPr id="9220" name="Rectangle 4"/>
          <p:cNvSpPr>
            <a:spLocks noGrp="1" noChangeArrowheads="1"/>
          </p:cNvSpPr>
          <p:nvPr>
            <p:ph type="body" idx="1"/>
          </p:nvPr>
        </p:nvSpPr>
        <p:spPr bwMode="black">
          <a:xfrm>
            <a:off x="838201" y="1447800"/>
            <a:ext cx="7543800" cy="3498850"/>
          </a:xfrm>
          <a:noFill/>
          <a:ln/>
        </p:spPr>
        <p:txBody>
          <a:bodyPr/>
          <a:lstStyle/>
          <a:p>
            <a:pPr algn="just"/>
            <a:r>
              <a:rPr lang="en-US" sz="2400" dirty="0" err="1"/>
              <a:t>Tuy</a:t>
            </a:r>
            <a:r>
              <a:rPr lang="en-US" sz="2400" dirty="0"/>
              <a:t> </a:t>
            </a:r>
            <a:r>
              <a:rPr lang="en-US" sz="2400" dirty="0" err="1"/>
              <a:t>nhiên</a:t>
            </a:r>
            <a:r>
              <a:rPr lang="en-US" sz="2400" dirty="0"/>
              <a:t> </a:t>
            </a:r>
            <a:r>
              <a:rPr lang="en-US" sz="2400" dirty="0" err="1"/>
              <a:t>thực</a:t>
            </a:r>
            <a:r>
              <a:rPr lang="en-US" sz="2400" dirty="0"/>
              <a:t> </a:t>
            </a:r>
            <a:r>
              <a:rPr lang="en-US" sz="2400" dirty="0" err="1"/>
              <a:t>tế</a:t>
            </a:r>
            <a:r>
              <a:rPr lang="en-US" sz="2400" dirty="0"/>
              <a:t> </a:t>
            </a:r>
            <a:r>
              <a:rPr lang="en-US" sz="2400" dirty="0" err="1"/>
              <a:t>quản</a:t>
            </a:r>
            <a:r>
              <a:rPr lang="en-US" sz="2400" dirty="0"/>
              <a:t> </a:t>
            </a:r>
            <a:r>
              <a:rPr lang="en-US" sz="2400" dirty="0" err="1"/>
              <a:t>lý</a:t>
            </a:r>
            <a:r>
              <a:rPr lang="en-US" sz="2400" dirty="0"/>
              <a:t>, </a:t>
            </a:r>
            <a:r>
              <a:rPr lang="en-US" sz="2400" dirty="0" err="1"/>
              <a:t>giám</a:t>
            </a:r>
            <a:r>
              <a:rPr lang="en-US" sz="2400" dirty="0"/>
              <a:t> </a:t>
            </a:r>
            <a:r>
              <a:rPr lang="en-US" sz="2400" dirty="0" err="1"/>
              <a:t>sát</a:t>
            </a:r>
            <a:r>
              <a:rPr lang="en-US" sz="2400" dirty="0"/>
              <a:t> </a:t>
            </a:r>
            <a:r>
              <a:rPr lang="en-US" sz="2400" dirty="0" err="1"/>
              <a:t>hoạt</a:t>
            </a:r>
            <a:r>
              <a:rPr lang="en-US" sz="2400" dirty="0"/>
              <a:t> </a:t>
            </a:r>
            <a:r>
              <a:rPr lang="en-US" sz="2400" dirty="0" err="1"/>
              <a:t>động</a:t>
            </a:r>
            <a:r>
              <a:rPr lang="en-US" sz="2400" dirty="0"/>
              <a:t> </a:t>
            </a:r>
            <a:r>
              <a:rPr lang="en-US" sz="2400" dirty="0" err="1"/>
              <a:t>đào</a:t>
            </a:r>
            <a:r>
              <a:rPr lang="en-US" sz="2400" dirty="0"/>
              <a:t> </a:t>
            </a:r>
            <a:r>
              <a:rPr lang="en-US" sz="2400" dirty="0" err="1"/>
              <a:t>tạo</a:t>
            </a:r>
            <a:r>
              <a:rPr lang="en-US" sz="2400" dirty="0"/>
              <a:t> an </a:t>
            </a:r>
            <a:r>
              <a:rPr lang="en-US" sz="2400" dirty="0" err="1"/>
              <a:t>toàn</a:t>
            </a:r>
            <a:r>
              <a:rPr lang="en-US" sz="2400" dirty="0"/>
              <a:t> </a:t>
            </a:r>
            <a:r>
              <a:rPr lang="en-US" sz="2400" dirty="0" err="1"/>
              <a:t>bức</a:t>
            </a:r>
            <a:r>
              <a:rPr lang="en-US" sz="2400" dirty="0"/>
              <a:t> </a:t>
            </a:r>
            <a:r>
              <a:rPr lang="en-US" sz="2400" dirty="0" err="1"/>
              <a:t>xạ</a:t>
            </a:r>
            <a:r>
              <a:rPr lang="en-US" sz="2400" dirty="0"/>
              <a:t> </a:t>
            </a:r>
            <a:r>
              <a:rPr lang="en-US" sz="2400" dirty="0" err="1"/>
              <a:t>của</a:t>
            </a:r>
            <a:r>
              <a:rPr lang="en-US" sz="2400" dirty="0"/>
              <a:t> </a:t>
            </a:r>
            <a:r>
              <a:rPr lang="en-US" sz="2400" dirty="0" err="1"/>
              <a:t>các</a:t>
            </a:r>
            <a:r>
              <a:rPr lang="en-US" sz="2400" dirty="0"/>
              <a:t> </a:t>
            </a:r>
            <a:r>
              <a:rPr lang="en-US" sz="2400" dirty="0" err="1"/>
              <a:t>tổ</a:t>
            </a:r>
            <a:r>
              <a:rPr lang="en-US" sz="2400" dirty="0"/>
              <a:t> </a:t>
            </a:r>
            <a:r>
              <a:rPr lang="en-US" sz="2400" dirty="0" err="1"/>
              <a:t>chức</a:t>
            </a:r>
            <a:r>
              <a:rPr lang="en-US" sz="2400" dirty="0"/>
              <a:t> </a:t>
            </a:r>
            <a:r>
              <a:rPr lang="en-US" sz="2400" dirty="0" err="1"/>
              <a:t>đào</a:t>
            </a:r>
            <a:r>
              <a:rPr lang="en-US" sz="2400" dirty="0"/>
              <a:t> </a:t>
            </a:r>
            <a:r>
              <a:rPr lang="en-US" sz="2400" dirty="0" err="1"/>
              <a:t>tạo</a:t>
            </a:r>
            <a:r>
              <a:rPr lang="en-US" sz="2400" dirty="0"/>
              <a:t> </a:t>
            </a:r>
            <a:r>
              <a:rPr lang="en-US" sz="2400" dirty="0" err="1"/>
              <a:t>đã</a:t>
            </a:r>
            <a:r>
              <a:rPr lang="en-US" sz="2400" dirty="0"/>
              <a:t> </a:t>
            </a:r>
            <a:r>
              <a:rPr lang="en-US" sz="2400" dirty="0" err="1"/>
              <a:t>được</a:t>
            </a:r>
            <a:r>
              <a:rPr lang="en-US" sz="2400" dirty="0"/>
              <a:t> </a:t>
            </a:r>
            <a:r>
              <a:rPr lang="en-US" sz="2400" dirty="0" err="1"/>
              <a:t>Cục</a:t>
            </a:r>
            <a:r>
              <a:rPr lang="en-US" sz="2400" dirty="0"/>
              <a:t> ATBXHN </a:t>
            </a:r>
            <a:r>
              <a:rPr lang="en-US" sz="2400" dirty="0" err="1"/>
              <a:t>cấp</a:t>
            </a:r>
            <a:r>
              <a:rPr lang="en-US" sz="2400" dirty="0"/>
              <a:t> </a:t>
            </a:r>
            <a:r>
              <a:rPr lang="en-US" sz="2400" dirty="0" err="1"/>
              <a:t>giấy</a:t>
            </a:r>
            <a:r>
              <a:rPr lang="en-US" sz="2400" dirty="0"/>
              <a:t> </a:t>
            </a:r>
            <a:r>
              <a:rPr lang="en-US" sz="2400" dirty="0" err="1"/>
              <a:t>đăng</a:t>
            </a:r>
            <a:r>
              <a:rPr lang="en-US" sz="2400" dirty="0"/>
              <a:t> </a:t>
            </a:r>
            <a:r>
              <a:rPr lang="en-US" sz="2400" dirty="0" err="1"/>
              <a:t>ký</a:t>
            </a:r>
            <a:r>
              <a:rPr lang="en-US" sz="2400" dirty="0"/>
              <a:t> </a:t>
            </a:r>
            <a:r>
              <a:rPr lang="en-US" sz="2400" dirty="0" err="1"/>
              <a:t>thực</a:t>
            </a:r>
            <a:r>
              <a:rPr lang="en-US" sz="2400" dirty="0"/>
              <a:t> </a:t>
            </a:r>
            <a:r>
              <a:rPr lang="en-US" sz="2400" dirty="0" err="1"/>
              <a:t>hiện</a:t>
            </a:r>
            <a:r>
              <a:rPr lang="en-US" sz="2400" dirty="0"/>
              <a:t> </a:t>
            </a:r>
            <a:r>
              <a:rPr lang="en-US" sz="2400" dirty="0" err="1"/>
              <a:t>dịch</a:t>
            </a:r>
            <a:r>
              <a:rPr lang="en-US" sz="2400" dirty="0"/>
              <a:t> </a:t>
            </a:r>
            <a:r>
              <a:rPr lang="en-US" sz="2400" dirty="0" err="1"/>
              <a:t>vụ</a:t>
            </a:r>
            <a:r>
              <a:rPr lang="en-US" sz="2400" dirty="0"/>
              <a:t> </a:t>
            </a:r>
            <a:r>
              <a:rPr lang="en-US" sz="2400" dirty="0" err="1"/>
              <a:t>trong</a:t>
            </a:r>
            <a:r>
              <a:rPr lang="en-US" sz="2400" dirty="0"/>
              <a:t> </a:t>
            </a:r>
            <a:r>
              <a:rPr lang="en-US" sz="2400" dirty="0" err="1"/>
              <a:t>những</a:t>
            </a:r>
            <a:r>
              <a:rPr lang="en-US" sz="2400" dirty="0"/>
              <a:t> </a:t>
            </a:r>
            <a:r>
              <a:rPr lang="en-US" sz="2400" dirty="0" err="1"/>
              <a:t>năm</a:t>
            </a:r>
            <a:r>
              <a:rPr lang="en-US" sz="2400" dirty="0"/>
              <a:t> qua </a:t>
            </a:r>
            <a:r>
              <a:rPr lang="en-US" sz="2400" dirty="0" err="1"/>
              <a:t>cho</a:t>
            </a:r>
            <a:r>
              <a:rPr lang="en-US" sz="2400" dirty="0"/>
              <a:t> </a:t>
            </a:r>
            <a:r>
              <a:rPr lang="en-US" sz="2400" dirty="0" err="1"/>
              <a:t>thấy</a:t>
            </a:r>
            <a:r>
              <a:rPr lang="en-US" sz="2400" dirty="0"/>
              <a:t> </a:t>
            </a:r>
            <a:r>
              <a:rPr lang="en-US" sz="2400" dirty="0" err="1"/>
              <a:t>còn</a:t>
            </a:r>
            <a:r>
              <a:rPr lang="en-US" sz="2400" dirty="0"/>
              <a:t> </a:t>
            </a:r>
            <a:r>
              <a:rPr lang="en-US" sz="2400" dirty="0" err="1"/>
              <a:t>nhiều</a:t>
            </a:r>
            <a:r>
              <a:rPr lang="en-US" sz="2400" dirty="0"/>
              <a:t> </a:t>
            </a:r>
            <a:r>
              <a:rPr lang="en-US" sz="2400" dirty="0" err="1"/>
              <a:t>hạn</a:t>
            </a:r>
            <a:r>
              <a:rPr lang="en-US" sz="2400" dirty="0"/>
              <a:t> </a:t>
            </a:r>
            <a:r>
              <a:rPr lang="en-US" sz="2400" dirty="0" err="1" smtClean="0"/>
              <a:t>chế</a:t>
            </a:r>
            <a:endParaRPr lang="en-US" sz="2400" dirty="0"/>
          </a:p>
        </p:txBody>
      </p:sp>
    </p:spTree>
    <p:extLst>
      <p:ext uri="{BB962C8B-B14F-4D97-AF65-F5344CB8AC3E}">
        <p14:creationId xmlns:p14="http://schemas.microsoft.com/office/powerpoint/2010/main" val="3912975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6934200" cy="914400"/>
          </a:xfrm>
        </p:spPr>
        <p:txBody>
          <a:bodyPr/>
          <a:lstStyle/>
          <a:p>
            <a:pPr lvl="0"/>
            <a:r>
              <a:rPr lang="en-US" sz="2400" dirty="0"/>
              <a:t>II. </a:t>
            </a:r>
            <a:r>
              <a:rPr lang="en-US" sz="2400" dirty="0" err="1"/>
              <a:t>Kết</a:t>
            </a:r>
            <a:r>
              <a:rPr lang="en-US" sz="2400" dirty="0"/>
              <a:t> </a:t>
            </a:r>
            <a:r>
              <a:rPr lang="en-US" sz="2400" dirty="0" err="1"/>
              <a:t>quả</a:t>
            </a:r>
            <a:r>
              <a:rPr lang="en-US" sz="2400" dirty="0"/>
              <a:t> </a:t>
            </a:r>
            <a:r>
              <a:rPr lang="en-US" sz="2400" dirty="0" err="1"/>
              <a:t>kiểm</a:t>
            </a:r>
            <a:r>
              <a:rPr lang="en-US" sz="2400" dirty="0"/>
              <a:t> </a:t>
            </a:r>
            <a:r>
              <a:rPr lang="en-US" sz="2400" dirty="0" err="1"/>
              <a:t>tra</a:t>
            </a:r>
            <a:r>
              <a:rPr lang="en-US" sz="2400" dirty="0"/>
              <a:t>, </a:t>
            </a:r>
            <a:r>
              <a:rPr lang="en-US" sz="2400" dirty="0" err="1"/>
              <a:t>giám</a:t>
            </a:r>
            <a:r>
              <a:rPr lang="en-US" sz="2400" dirty="0"/>
              <a:t> </a:t>
            </a:r>
            <a:r>
              <a:rPr lang="en-US" sz="2400" dirty="0" err="1"/>
              <a:t>sát</a:t>
            </a:r>
            <a:r>
              <a:rPr lang="en-US" sz="2400" dirty="0"/>
              <a:t> </a:t>
            </a:r>
            <a:r>
              <a:rPr lang="en-US" sz="2400" dirty="0" err="1"/>
              <a:t>hoạt</a:t>
            </a:r>
            <a:r>
              <a:rPr lang="en-US" sz="2400" dirty="0"/>
              <a:t> </a:t>
            </a:r>
            <a:r>
              <a:rPr lang="en-US" sz="2400" dirty="0" err="1"/>
              <a:t>động</a:t>
            </a:r>
            <a:r>
              <a:rPr lang="en-US" sz="2400" dirty="0"/>
              <a:t> </a:t>
            </a:r>
            <a:r>
              <a:rPr lang="en-US" sz="2400" dirty="0" err="1"/>
              <a:t>đào</a:t>
            </a:r>
            <a:r>
              <a:rPr lang="en-US" sz="2400" dirty="0"/>
              <a:t> </a:t>
            </a:r>
            <a:r>
              <a:rPr lang="en-US" sz="2400" dirty="0" err="1"/>
              <a:t>tạo</a:t>
            </a:r>
            <a:r>
              <a:rPr lang="en-US" sz="2400" dirty="0"/>
              <a:t> ATBX </a:t>
            </a:r>
            <a:r>
              <a:rPr lang="en-US" sz="2400" dirty="0" err="1"/>
              <a:t>năm</a:t>
            </a:r>
            <a:r>
              <a:rPr lang="en-US" sz="2400" dirty="0"/>
              <a:t> 2017</a:t>
            </a:r>
            <a:endParaRPr lang="en-US" sz="2400" dirty="0"/>
          </a:p>
        </p:txBody>
      </p:sp>
      <p:sp>
        <p:nvSpPr>
          <p:cNvPr id="9220" name="Rectangle 4"/>
          <p:cNvSpPr>
            <a:spLocks noGrp="1" noChangeArrowheads="1"/>
          </p:cNvSpPr>
          <p:nvPr>
            <p:ph type="body" idx="1"/>
          </p:nvPr>
        </p:nvSpPr>
        <p:spPr bwMode="black">
          <a:xfrm>
            <a:off x="838201" y="1447800"/>
            <a:ext cx="7543800" cy="3498850"/>
          </a:xfrm>
          <a:noFill/>
          <a:ln/>
        </p:spPr>
        <p:txBody>
          <a:bodyPr/>
          <a:lstStyle/>
          <a:p>
            <a:pPr algn="just"/>
            <a:r>
              <a:rPr lang="de-DE" sz="2000" dirty="0"/>
              <a:t>Thực hiện quy định tại Điều 9, Thông tư số 34/2014/TT-BKHCN về chức năng giám sát hoạt động đào tạo, nhằm tăng cường chất lượng hoạt động đào tạo an toàn bức xạ, Cục trưởng Cục ATBXHN đã ban hành </a:t>
            </a:r>
            <a:r>
              <a:rPr lang="es-VE" sz="2000" dirty="0" err="1"/>
              <a:t>Quyết</a:t>
            </a:r>
            <a:r>
              <a:rPr lang="es-VE" sz="2000" dirty="0"/>
              <a:t> </a:t>
            </a:r>
            <a:r>
              <a:rPr lang="es-VE" sz="2000" dirty="0" err="1"/>
              <a:t>định</a:t>
            </a:r>
            <a:r>
              <a:rPr lang="es-VE" sz="2000" dirty="0"/>
              <a:t> </a:t>
            </a:r>
            <a:r>
              <a:rPr lang="es-VE" sz="2000" dirty="0" err="1"/>
              <a:t>số</a:t>
            </a:r>
            <a:r>
              <a:rPr lang="es-VE" sz="2000" dirty="0"/>
              <a:t> 226/QĐ-ATBXHN </a:t>
            </a:r>
            <a:r>
              <a:rPr lang="es-VE" sz="2000" dirty="0" err="1"/>
              <a:t>ngày</a:t>
            </a:r>
            <a:r>
              <a:rPr lang="es-VE" sz="2000" dirty="0"/>
              <a:t> 15/5/2017</a:t>
            </a:r>
            <a:r>
              <a:rPr lang="de-DE" sz="2000" dirty="0"/>
              <a:t> về việc thành lập Đoàn giám sát, kiểm tra tại các đơn vị thực hiện dịch vụ đào tạo an toàn bức xạ trong năm 2017. </a:t>
            </a:r>
            <a:endParaRPr lang="de-DE" sz="2000" dirty="0" smtClean="0"/>
          </a:p>
          <a:p>
            <a:pPr algn="just"/>
            <a:r>
              <a:rPr lang="de-DE" sz="2000" dirty="0" smtClean="0"/>
              <a:t>Từ </a:t>
            </a:r>
            <a:r>
              <a:rPr lang="de-DE" sz="2000" dirty="0"/>
              <a:t>ngày 01/6/2017 đến ngày 12/01/2018, Đoàn đã tiến hành giám sát, kiểm tra tại 08 cơ sở đào </a:t>
            </a:r>
            <a:r>
              <a:rPr lang="de-DE" sz="2000" dirty="0" smtClean="0"/>
              <a:t>tạo. </a:t>
            </a:r>
          </a:p>
          <a:p>
            <a:pPr algn="just"/>
            <a:r>
              <a:rPr lang="es-ES" sz="2000" dirty="0" smtClean="0"/>
              <a:t>Qua </a:t>
            </a:r>
            <a:r>
              <a:rPr lang="es-ES" sz="2000" dirty="0" err="1" smtClean="0"/>
              <a:t>hoạt</a:t>
            </a:r>
            <a:r>
              <a:rPr lang="es-ES" sz="2000" dirty="0" smtClean="0"/>
              <a:t> </a:t>
            </a:r>
            <a:r>
              <a:rPr lang="es-ES" sz="2000" dirty="0" err="1" smtClean="0"/>
              <a:t>đông</a:t>
            </a:r>
            <a:r>
              <a:rPr lang="es-ES" sz="2000" dirty="0" smtClean="0"/>
              <a:t> </a:t>
            </a:r>
            <a:r>
              <a:rPr lang="es-ES" sz="2000" dirty="0" err="1" smtClean="0"/>
              <a:t>kiểm</a:t>
            </a:r>
            <a:r>
              <a:rPr lang="es-ES" sz="2000" dirty="0" smtClean="0"/>
              <a:t> </a:t>
            </a:r>
            <a:r>
              <a:rPr lang="es-ES" sz="2000" dirty="0" err="1" smtClean="0"/>
              <a:t>tra</a:t>
            </a:r>
            <a:r>
              <a:rPr lang="es-ES" sz="2000" dirty="0" smtClean="0"/>
              <a:t> </a:t>
            </a:r>
            <a:r>
              <a:rPr lang="es-ES" sz="2000" dirty="0" err="1" smtClean="0"/>
              <a:t>cho</a:t>
            </a:r>
            <a:r>
              <a:rPr lang="es-ES" sz="2000" dirty="0" smtClean="0"/>
              <a:t> </a:t>
            </a:r>
            <a:r>
              <a:rPr lang="es-ES" sz="2000" dirty="0" err="1" smtClean="0"/>
              <a:t>thấy</a:t>
            </a:r>
            <a:r>
              <a:rPr lang="es-ES" sz="2000" dirty="0" smtClean="0"/>
              <a:t> </a:t>
            </a:r>
            <a:r>
              <a:rPr lang="es-ES" sz="2000" dirty="0" err="1" smtClean="0"/>
              <a:t>các</a:t>
            </a:r>
            <a:r>
              <a:rPr lang="es-ES" sz="2000" dirty="0" smtClean="0"/>
              <a:t> </a:t>
            </a:r>
            <a:r>
              <a:rPr lang="es-ES" sz="2000" dirty="0" err="1"/>
              <a:t>cơ</a:t>
            </a:r>
            <a:r>
              <a:rPr lang="es-ES" sz="2000" dirty="0"/>
              <a:t> </a:t>
            </a:r>
            <a:r>
              <a:rPr lang="es-ES" sz="2000" dirty="0" err="1"/>
              <a:t>sở</a:t>
            </a:r>
            <a:r>
              <a:rPr lang="es-ES" sz="2000" dirty="0"/>
              <a:t> </a:t>
            </a:r>
            <a:r>
              <a:rPr lang="es-ES" sz="2000" dirty="0" err="1"/>
              <a:t>đã</a:t>
            </a:r>
            <a:r>
              <a:rPr lang="es-ES" sz="2000" dirty="0"/>
              <a:t> </a:t>
            </a:r>
            <a:r>
              <a:rPr lang="es-ES" sz="2000" dirty="0" err="1"/>
              <a:t>tổ</a:t>
            </a:r>
            <a:r>
              <a:rPr lang="es-ES" sz="2000" dirty="0"/>
              <a:t> </a:t>
            </a:r>
            <a:r>
              <a:rPr lang="es-ES" sz="2000" dirty="0" err="1"/>
              <a:t>chức</a:t>
            </a:r>
            <a:r>
              <a:rPr lang="es-ES" sz="2000" dirty="0"/>
              <a:t> </a:t>
            </a:r>
            <a:r>
              <a:rPr lang="es-ES" sz="2000" dirty="0" err="1"/>
              <a:t>đào</a:t>
            </a:r>
            <a:r>
              <a:rPr lang="es-ES" sz="2000" dirty="0"/>
              <a:t> </a:t>
            </a:r>
            <a:r>
              <a:rPr lang="es-ES" sz="2000" dirty="0" err="1"/>
              <a:t>tạo</a:t>
            </a:r>
            <a:r>
              <a:rPr lang="es-ES" sz="2000" dirty="0"/>
              <a:t> </a:t>
            </a:r>
            <a:r>
              <a:rPr lang="es-ES" sz="2000" dirty="0" err="1"/>
              <a:t>an</a:t>
            </a:r>
            <a:r>
              <a:rPr lang="es-ES" sz="2000" dirty="0"/>
              <a:t> </a:t>
            </a:r>
            <a:r>
              <a:rPr lang="es-ES" sz="2000" dirty="0" err="1"/>
              <a:t>toàn</a:t>
            </a:r>
            <a:r>
              <a:rPr lang="es-ES" sz="2000" dirty="0"/>
              <a:t> </a:t>
            </a:r>
            <a:r>
              <a:rPr lang="es-ES" sz="2000" dirty="0" err="1"/>
              <a:t>bức</a:t>
            </a:r>
            <a:r>
              <a:rPr lang="es-ES" sz="2000" dirty="0"/>
              <a:t> </a:t>
            </a:r>
            <a:r>
              <a:rPr lang="es-ES" sz="2000" dirty="0" err="1"/>
              <a:t>xạ</a:t>
            </a:r>
            <a:r>
              <a:rPr lang="es-ES" sz="2000" dirty="0"/>
              <a:t> </a:t>
            </a:r>
            <a:r>
              <a:rPr lang="es-ES" sz="2000" dirty="0" err="1"/>
              <a:t>theo</a:t>
            </a:r>
            <a:r>
              <a:rPr lang="es-ES" sz="2000" dirty="0"/>
              <a:t> </a:t>
            </a:r>
            <a:r>
              <a:rPr lang="es-ES" sz="2000" dirty="0" err="1"/>
              <a:t>đúng</a:t>
            </a:r>
            <a:r>
              <a:rPr lang="es-ES" sz="2000" dirty="0"/>
              <a:t> </a:t>
            </a:r>
            <a:r>
              <a:rPr lang="es-ES" sz="2000" dirty="0" err="1"/>
              <a:t>các</a:t>
            </a:r>
            <a:r>
              <a:rPr lang="es-ES" sz="2000" dirty="0"/>
              <a:t> </a:t>
            </a:r>
            <a:r>
              <a:rPr lang="es-ES" sz="2000" dirty="0" err="1"/>
              <a:t>nội</a:t>
            </a:r>
            <a:r>
              <a:rPr lang="es-ES" sz="2000" dirty="0"/>
              <a:t> </a:t>
            </a:r>
            <a:r>
              <a:rPr lang="es-ES" sz="2000" dirty="0" err="1"/>
              <a:t>dung</a:t>
            </a:r>
            <a:r>
              <a:rPr lang="es-ES" sz="2000" dirty="0"/>
              <a:t> </a:t>
            </a:r>
            <a:r>
              <a:rPr lang="es-ES" sz="2000" dirty="0" err="1"/>
              <a:t>đã</a:t>
            </a:r>
            <a:r>
              <a:rPr lang="es-ES" sz="2000" dirty="0"/>
              <a:t> </a:t>
            </a:r>
            <a:r>
              <a:rPr lang="es-ES" sz="2000" dirty="0" err="1"/>
              <a:t>được</a:t>
            </a:r>
            <a:r>
              <a:rPr lang="es-ES" sz="2000" dirty="0"/>
              <a:t> </a:t>
            </a:r>
            <a:r>
              <a:rPr lang="es-ES" sz="2000" dirty="0" err="1"/>
              <a:t>Cục</a:t>
            </a:r>
            <a:r>
              <a:rPr lang="es-ES" sz="2000" dirty="0"/>
              <a:t> ATBXHN </a:t>
            </a:r>
            <a:r>
              <a:rPr lang="es-ES" sz="2000" dirty="0" err="1"/>
              <a:t>cấp</a:t>
            </a:r>
            <a:r>
              <a:rPr lang="es-ES" sz="2000" dirty="0"/>
              <a:t> </a:t>
            </a:r>
            <a:r>
              <a:rPr lang="es-ES" sz="2000" dirty="0" err="1"/>
              <a:t>giấy</a:t>
            </a:r>
            <a:r>
              <a:rPr lang="es-ES" sz="2000" dirty="0"/>
              <a:t> </a:t>
            </a:r>
            <a:r>
              <a:rPr lang="es-ES" sz="2000" dirty="0" err="1"/>
              <a:t>đăng</a:t>
            </a:r>
            <a:r>
              <a:rPr lang="es-ES" sz="2000" dirty="0"/>
              <a:t> </a:t>
            </a:r>
            <a:r>
              <a:rPr lang="es-ES" sz="2000" dirty="0" err="1"/>
              <a:t>ký</a:t>
            </a:r>
            <a:r>
              <a:rPr lang="es-ES" sz="2000" dirty="0"/>
              <a:t>, </a:t>
            </a:r>
            <a:r>
              <a:rPr lang="es-ES" sz="2000" dirty="0" err="1"/>
              <a:t>các</a:t>
            </a:r>
            <a:r>
              <a:rPr lang="es-ES" sz="2000" dirty="0"/>
              <a:t> </a:t>
            </a:r>
            <a:r>
              <a:rPr lang="es-ES" sz="2000" dirty="0" err="1"/>
              <a:t>giảng</a:t>
            </a:r>
            <a:r>
              <a:rPr lang="es-ES" sz="2000" dirty="0"/>
              <a:t> </a:t>
            </a:r>
            <a:r>
              <a:rPr lang="es-ES" sz="2000" dirty="0" err="1"/>
              <a:t>viên</a:t>
            </a:r>
            <a:r>
              <a:rPr lang="es-ES" sz="2000" dirty="0"/>
              <a:t> </a:t>
            </a:r>
            <a:r>
              <a:rPr lang="es-ES" sz="2000" dirty="0" err="1"/>
              <a:t>tham</a:t>
            </a:r>
            <a:r>
              <a:rPr lang="es-ES" sz="2000" dirty="0"/>
              <a:t> </a:t>
            </a:r>
            <a:r>
              <a:rPr lang="es-ES" sz="2000" dirty="0" err="1"/>
              <a:t>gia</a:t>
            </a:r>
            <a:r>
              <a:rPr lang="es-ES" sz="2000" dirty="0"/>
              <a:t> </a:t>
            </a:r>
            <a:r>
              <a:rPr lang="es-ES" sz="2000" dirty="0" err="1"/>
              <a:t>tại</a:t>
            </a:r>
            <a:r>
              <a:rPr lang="es-ES" sz="2000" dirty="0"/>
              <a:t> </a:t>
            </a:r>
            <a:r>
              <a:rPr lang="es-ES" sz="2000" dirty="0" err="1"/>
              <a:t>khóa</a:t>
            </a:r>
            <a:r>
              <a:rPr lang="es-ES" sz="2000" dirty="0"/>
              <a:t> </a:t>
            </a:r>
            <a:r>
              <a:rPr lang="es-ES" sz="2000" dirty="0" err="1"/>
              <a:t>đào</a:t>
            </a:r>
            <a:r>
              <a:rPr lang="es-ES" sz="2000" dirty="0"/>
              <a:t> </a:t>
            </a:r>
            <a:r>
              <a:rPr lang="es-ES" sz="2000" dirty="0" err="1"/>
              <a:t>tạo</a:t>
            </a:r>
            <a:r>
              <a:rPr lang="es-ES" sz="2000" dirty="0"/>
              <a:t> </a:t>
            </a:r>
            <a:r>
              <a:rPr lang="es-ES" sz="2000" dirty="0" err="1"/>
              <a:t>đều</a:t>
            </a:r>
            <a:r>
              <a:rPr lang="es-ES" sz="2000" dirty="0"/>
              <a:t> </a:t>
            </a:r>
            <a:r>
              <a:rPr lang="es-ES" sz="2000" dirty="0" err="1"/>
              <a:t>đã</a:t>
            </a:r>
            <a:r>
              <a:rPr lang="es-ES" sz="2000" dirty="0"/>
              <a:t> </a:t>
            </a:r>
            <a:r>
              <a:rPr lang="es-ES" sz="2000" dirty="0" err="1"/>
              <a:t>được</a:t>
            </a:r>
            <a:r>
              <a:rPr lang="es-ES" sz="2000" dirty="0"/>
              <a:t> </a:t>
            </a:r>
            <a:r>
              <a:rPr lang="es-ES" sz="2000" dirty="0" err="1"/>
              <a:t>Cục</a:t>
            </a:r>
            <a:r>
              <a:rPr lang="es-ES" sz="2000" dirty="0"/>
              <a:t> ATBXHN </a:t>
            </a:r>
            <a:r>
              <a:rPr lang="es-ES" sz="2000" dirty="0" err="1"/>
              <a:t>cấp</a:t>
            </a:r>
            <a:r>
              <a:rPr lang="es-ES" sz="2000" dirty="0"/>
              <a:t> </a:t>
            </a:r>
            <a:r>
              <a:rPr lang="es-ES" sz="2000" dirty="0" err="1"/>
              <a:t>chứng</a:t>
            </a:r>
            <a:r>
              <a:rPr lang="es-ES" sz="2000" dirty="0"/>
              <a:t> </a:t>
            </a:r>
            <a:r>
              <a:rPr lang="es-ES" sz="2000" dirty="0" err="1"/>
              <a:t>chỉ</a:t>
            </a:r>
            <a:r>
              <a:rPr lang="es-ES" sz="2000" dirty="0"/>
              <a:t> </a:t>
            </a:r>
            <a:r>
              <a:rPr lang="es-ES" sz="2000" dirty="0" err="1"/>
              <a:t>hành</a:t>
            </a:r>
            <a:r>
              <a:rPr lang="es-ES" sz="2000" dirty="0"/>
              <a:t> </a:t>
            </a:r>
            <a:r>
              <a:rPr lang="es-ES" sz="2000" dirty="0" err="1"/>
              <a:t>nghề</a:t>
            </a:r>
            <a:r>
              <a:rPr lang="es-ES" sz="2000" dirty="0"/>
              <a:t> </a:t>
            </a:r>
            <a:r>
              <a:rPr lang="es-ES" sz="2000" dirty="0" err="1"/>
              <a:t>đào</a:t>
            </a:r>
            <a:r>
              <a:rPr lang="es-ES" sz="2000" dirty="0"/>
              <a:t> </a:t>
            </a:r>
            <a:r>
              <a:rPr lang="es-ES" sz="2000" dirty="0" err="1"/>
              <a:t>tạo</a:t>
            </a:r>
            <a:r>
              <a:rPr lang="es-ES" sz="2000" dirty="0"/>
              <a:t>, </a:t>
            </a:r>
            <a:r>
              <a:rPr lang="es-ES" sz="2000" dirty="0" err="1"/>
              <a:t>đã</a:t>
            </a:r>
            <a:r>
              <a:rPr lang="es-ES" sz="2000" dirty="0"/>
              <a:t> </a:t>
            </a:r>
            <a:r>
              <a:rPr lang="es-ES" sz="2000" dirty="0" err="1"/>
              <a:t>tổ</a:t>
            </a:r>
            <a:r>
              <a:rPr lang="es-ES" sz="2000" dirty="0"/>
              <a:t> </a:t>
            </a:r>
            <a:r>
              <a:rPr lang="es-ES" sz="2000" dirty="0" err="1"/>
              <a:t>chức</a:t>
            </a:r>
            <a:r>
              <a:rPr lang="es-ES" sz="2000" dirty="0"/>
              <a:t> </a:t>
            </a:r>
            <a:r>
              <a:rPr lang="es-ES" sz="2000" dirty="0" err="1"/>
              <a:t>lưu</a:t>
            </a:r>
            <a:r>
              <a:rPr lang="es-ES" sz="2000" dirty="0"/>
              <a:t> </a:t>
            </a:r>
            <a:r>
              <a:rPr lang="es-ES" sz="2000" dirty="0" err="1"/>
              <a:t>giữ</a:t>
            </a:r>
            <a:r>
              <a:rPr lang="es-ES" sz="2000" dirty="0"/>
              <a:t> </a:t>
            </a:r>
            <a:r>
              <a:rPr lang="es-ES" sz="2000" dirty="0" err="1"/>
              <a:t>tốt</a:t>
            </a:r>
            <a:r>
              <a:rPr lang="es-ES" sz="2000" dirty="0"/>
              <a:t> </a:t>
            </a:r>
            <a:r>
              <a:rPr lang="es-ES" sz="2000" dirty="0" err="1"/>
              <a:t>hồ</a:t>
            </a:r>
            <a:r>
              <a:rPr lang="es-ES" sz="2000" dirty="0"/>
              <a:t> </a:t>
            </a:r>
            <a:r>
              <a:rPr lang="es-ES" sz="2000" dirty="0" err="1"/>
              <a:t>sơ</a:t>
            </a:r>
            <a:r>
              <a:rPr lang="es-ES" sz="2000" dirty="0"/>
              <a:t> </a:t>
            </a:r>
            <a:r>
              <a:rPr lang="es-ES" sz="2000" dirty="0" err="1"/>
              <a:t>liên</a:t>
            </a:r>
            <a:r>
              <a:rPr lang="es-ES" sz="2000" dirty="0"/>
              <a:t> </a:t>
            </a:r>
            <a:r>
              <a:rPr lang="es-ES" sz="2000" dirty="0" err="1"/>
              <a:t>quan</a:t>
            </a:r>
            <a:r>
              <a:rPr lang="es-ES" sz="2000" dirty="0"/>
              <a:t> </a:t>
            </a:r>
            <a:r>
              <a:rPr lang="es-ES" sz="2000" dirty="0" err="1"/>
              <a:t>đến</a:t>
            </a:r>
            <a:r>
              <a:rPr lang="es-ES" sz="2000" dirty="0"/>
              <a:t> </a:t>
            </a:r>
            <a:r>
              <a:rPr lang="es-ES" sz="2000" dirty="0" err="1"/>
              <a:t>khóa</a:t>
            </a:r>
            <a:r>
              <a:rPr lang="es-ES" sz="2000" dirty="0"/>
              <a:t> </a:t>
            </a:r>
            <a:r>
              <a:rPr lang="es-ES" sz="2000" dirty="0" err="1"/>
              <a:t>đào</a:t>
            </a:r>
            <a:r>
              <a:rPr lang="es-ES" sz="2000" dirty="0"/>
              <a:t> </a:t>
            </a:r>
            <a:r>
              <a:rPr lang="es-ES" sz="2000" dirty="0" err="1"/>
              <a:t>tạo</a:t>
            </a:r>
            <a:r>
              <a:rPr lang="es-ES" sz="2000" dirty="0"/>
              <a:t>.</a:t>
            </a:r>
            <a:endParaRPr lang="en-US" sz="2000" dirty="0"/>
          </a:p>
        </p:txBody>
      </p:sp>
    </p:spTree>
    <p:extLst>
      <p:ext uri="{BB962C8B-B14F-4D97-AF65-F5344CB8AC3E}">
        <p14:creationId xmlns:p14="http://schemas.microsoft.com/office/powerpoint/2010/main" val="81660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6934200" cy="914400"/>
          </a:xfrm>
        </p:spPr>
        <p:txBody>
          <a:bodyPr/>
          <a:lstStyle/>
          <a:p>
            <a:pPr lvl="0"/>
            <a:r>
              <a:rPr lang="en-US" sz="2400" dirty="0"/>
              <a:t>II. </a:t>
            </a:r>
            <a:r>
              <a:rPr lang="en-US" sz="2400" dirty="0" err="1"/>
              <a:t>Kết</a:t>
            </a:r>
            <a:r>
              <a:rPr lang="en-US" sz="2400" dirty="0"/>
              <a:t> </a:t>
            </a:r>
            <a:r>
              <a:rPr lang="en-US" sz="2400" dirty="0" err="1"/>
              <a:t>quả</a:t>
            </a:r>
            <a:r>
              <a:rPr lang="en-US" sz="2400" dirty="0"/>
              <a:t> </a:t>
            </a:r>
            <a:r>
              <a:rPr lang="en-US" sz="2400" dirty="0" err="1"/>
              <a:t>kiểm</a:t>
            </a:r>
            <a:r>
              <a:rPr lang="en-US" sz="2400" dirty="0"/>
              <a:t> </a:t>
            </a:r>
            <a:r>
              <a:rPr lang="en-US" sz="2400" dirty="0" err="1"/>
              <a:t>tra</a:t>
            </a:r>
            <a:r>
              <a:rPr lang="en-US" sz="2400" dirty="0"/>
              <a:t>, </a:t>
            </a:r>
            <a:r>
              <a:rPr lang="en-US" sz="2400" dirty="0" err="1"/>
              <a:t>giám</a:t>
            </a:r>
            <a:r>
              <a:rPr lang="en-US" sz="2400" dirty="0"/>
              <a:t> </a:t>
            </a:r>
            <a:r>
              <a:rPr lang="en-US" sz="2400" dirty="0" err="1"/>
              <a:t>sát</a:t>
            </a:r>
            <a:r>
              <a:rPr lang="en-US" sz="2400" dirty="0"/>
              <a:t> </a:t>
            </a:r>
            <a:r>
              <a:rPr lang="en-US" sz="2400" dirty="0" err="1"/>
              <a:t>hoạt</a:t>
            </a:r>
            <a:r>
              <a:rPr lang="en-US" sz="2400" dirty="0"/>
              <a:t> </a:t>
            </a:r>
            <a:r>
              <a:rPr lang="en-US" sz="2400" dirty="0" err="1"/>
              <a:t>động</a:t>
            </a:r>
            <a:r>
              <a:rPr lang="en-US" sz="2400" dirty="0"/>
              <a:t> </a:t>
            </a:r>
            <a:r>
              <a:rPr lang="en-US" sz="2400" dirty="0" err="1"/>
              <a:t>đào</a:t>
            </a:r>
            <a:r>
              <a:rPr lang="en-US" sz="2400" dirty="0"/>
              <a:t> </a:t>
            </a:r>
            <a:r>
              <a:rPr lang="en-US" sz="2400" dirty="0" err="1"/>
              <a:t>tạo</a:t>
            </a:r>
            <a:r>
              <a:rPr lang="en-US" sz="2400" dirty="0"/>
              <a:t> ATBX </a:t>
            </a:r>
            <a:r>
              <a:rPr lang="en-US" sz="2400" dirty="0" err="1"/>
              <a:t>năm</a:t>
            </a:r>
            <a:r>
              <a:rPr lang="en-US" sz="2400" dirty="0"/>
              <a:t> 2017</a:t>
            </a:r>
            <a:endParaRPr lang="en-US" sz="2400" dirty="0"/>
          </a:p>
        </p:txBody>
      </p:sp>
      <p:sp>
        <p:nvSpPr>
          <p:cNvPr id="9220" name="Rectangle 4"/>
          <p:cNvSpPr>
            <a:spLocks noGrp="1" noChangeArrowheads="1"/>
          </p:cNvSpPr>
          <p:nvPr>
            <p:ph type="body" idx="1"/>
          </p:nvPr>
        </p:nvSpPr>
        <p:spPr bwMode="black">
          <a:xfrm>
            <a:off x="838201" y="1447800"/>
            <a:ext cx="7543800" cy="3498850"/>
          </a:xfrm>
          <a:noFill/>
          <a:ln/>
        </p:spPr>
        <p:txBody>
          <a:bodyPr/>
          <a:lstStyle/>
          <a:p>
            <a:pPr algn="just">
              <a:spcBef>
                <a:spcPts val="0"/>
              </a:spcBef>
              <a:spcAft>
                <a:spcPts val="600"/>
              </a:spcAft>
            </a:pPr>
            <a:r>
              <a:rPr lang="es-ES" sz="1800" b="1" dirty="0" smtClean="0">
                <a:solidFill>
                  <a:srgbClr val="0070C0"/>
                </a:solidFill>
              </a:rPr>
              <a:t>Tuy </a:t>
            </a:r>
            <a:r>
              <a:rPr lang="es-ES" sz="1800" b="1" dirty="0" err="1">
                <a:solidFill>
                  <a:srgbClr val="0070C0"/>
                </a:solidFill>
              </a:rPr>
              <a:t>nhiên</a:t>
            </a:r>
            <a:r>
              <a:rPr lang="es-ES" sz="1800" b="1" dirty="0">
                <a:solidFill>
                  <a:srgbClr val="0070C0"/>
                </a:solidFill>
              </a:rPr>
              <a:t> </a:t>
            </a:r>
            <a:r>
              <a:rPr lang="es-ES" sz="1800" b="1" dirty="0" err="1">
                <a:solidFill>
                  <a:srgbClr val="0070C0"/>
                </a:solidFill>
              </a:rPr>
              <a:t>còn</a:t>
            </a:r>
            <a:r>
              <a:rPr lang="es-ES" sz="1800" b="1" dirty="0">
                <a:solidFill>
                  <a:srgbClr val="0070C0"/>
                </a:solidFill>
              </a:rPr>
              <a:t> </a:t>
            </a:r>
            <a:r>
              <a:rPr lang="es-ES" sz="1800" b="1" dirty="0" err="1">
                <a:solidFill>
                  <a:srgbClr val="0070C0"/>
                </a:solidFill>
              </a:rPr>
              <a:t>một</a:t>
            </a:r>
            <a:r>
              <a:rPr lang="es-ES" sz="1800" b="1" dirty="0">
                <a:solidFill>
                  <a:srgbClr val="0070C0"/>
                </a:solidFill>
              </a:rPr>
              <a:t> </a:t>
            </a:r>
            <a:r>
              <a:rPr lang="es-ES" sz="1800" b="1" dirty="0" err="1">
                <a:solidFill>
                  <a:srgbClr val="0070C0"/>
                </a:solidFill>
              </a:rPr>
              <a:t>số</a:t>
            </a:r>
            <a:r>
              <a:rPr lang="es-ES" sz="1800" b="1" dirty="0">
                <a:solidFill>
                  <a:srgbClr val="0070C0"/>
                </a:solidFill>
              </a:rPr>
              <a:t> </a:t>
            </a:r>
            <a:r>
              <a:rPr lang="es-ES" sz="1800" b="1" dirty="0" err="1">
                <a:solidFill>
                  <a:srgbClr val="0070C0"/>
                </a:solidFill>
              </a:rPr>
              <a:t>nội</a:t>
            </a:r>
            <a:r>
              <a:rPr lang="es-ES" sz="1800" b="1" dirty="0">
                <a:solidFill>
                  <a:srgbClr val="0070C0"/>
                </a:solidFill>
              </a:rPr>
              <a:t> </a:t>
            </a:r>
            <a:r>
              <a:rPr lang="es-ES" sz="1800" b="1" dirty="0" err="1">
                <a:solidFill>
                  <a:srgbClr val="0070C0"/>
                </a:solidFill>
              </a:rPr>
              <a:t>chưa</a:t>
            </a:r>
            <a:r>
              <a:rPr lang="es-ES" sz="1800" b="1" dirty="0">
                <a:solidFill>
                  <a:srgbClr val="0070C0"/>
                </a:solidFill>
              </a:rPr>
              <a:t> </a:t>
            </a:r>
            <a:r>
              <a:rPr lang="es-ES" sz="1800" b="1" dirty="0" err="1">
                <a:solidFill>
                  <a:srgbClr val="0070C0"/>
                </a:solidFill>
              </a:rPr>
              <a:t>đạt</a:t>
            </a:r>
            <a:r>
              <a:rPr lang="es-ES" sz="1800" b="1" dirty="0">
                <a:solidFill>
                  <a:srgbClr val="0070C0"/>
                </a:solidFill>
              </a:rPr>
              <a:t> </a:t>
            </a:r>
            <a:r>
              <a:rPr lang="es-ES" sz="1800" b="1" dirty="0" err="1">
                <a:solidFill>
                  <a:srgbClr val="0070C0"/>
                </a:solidFill>
              </a:rPr>
              <a:t>yêu</a:t>
            </a:r>
            <a:r>
              <a:rPr lang="es-ES" sz="1800" b="1" dirty="0">
                <a:solidFill>
                  <a:srgbClr val="0070C0"/>
                </a:solidFill>
              </a:rPr>
              <a:t> </a:t>
            </a:r>
            <a:r>
              <a:rPr lang="es-ES" sz="1800" b="1" dirty="0" err="1">
                <a:solidFill>
                  <a:srgbClr val="0070C0"/>
                </a:solidFill>
              </a:rPr>
              <a:t>cầu</a:t>
            </a:r>
            <a:r>
              <a:rPr lang="es-ES" sz="1800" b="1" dirty="0">
                <a:solidFill>
                  <a:srgbClr val="0070C0"/>
                </a:solidFill>
              </a:rPr>
              <a:t>, </a:t>
            </a:r>
            <a:r>
              <a:rPr lang="es-ES" sz="1800" b="1" dirty="0" err="1">
                <a:solidFill>
                  <a:srgbClr val="0070C0"/>
                </a:solidFill>
              </a:rPr>
              <a:t>cụ</a:t>
            </a:r>
            <a:r>
              <a:rPr lang="es-ES" sz="1800" b="1" dirty="0">
                <a:solidFill>
                  <a:srgbClr val="0070C0"/>
                </a:solidFill>
              </a:rPr>
              <a:t> </a:t>
            </a:r>
            <a:r>
              <a:rPr lang="es-ES" sz="1800" b="1" dirty="0" err="1">
                <a:solidFill>
                  <a:srgbClr val="0070C0"/>
                </a:solidFill>
              </a:rPr>
              <a:t>thể</a:t>
            </a:r>
            <a:r>
              <a:rPr lang="es-ES" sz="1800" b="1" dirty="0">
                <a:solidFill>
                  <a:srgbClr val="0070C0"/>
                </a:solidFill>
              </a:rPr>
              <a:t>:</a:t>
            </a:r>
            <a:endParaRPr lang="en-US" sz="1800" b="1" dirty="0">
              <a:solidFill>
                <a:srgbClr val="0070C0"/>
              </a:solidFill>
            </a:endParaRPr>
          </a:p>
          <a:p>
            <a:pPr lvl="1" algn="just">
              <a:spcBef>
                <a:spcPts val="0"/>
              </a:spcBef>
              <a:spcAft>
                <a:spcPts val="600"/>
              </a:spcAft>
            </a:pPr>
            <a:r>
              <a:rPr lang="nl-NL" sz="1800" dirty="0"/>
              <a:t>Chưa tuân thủ đầy đủ việc gửi thông báo mở lớp đào tạo an toàn bức xạ về Cục ATBXHN trong thời hạn trước 05 ngày theo quy định; một số cơ sở gửi nội dung thông báo chưa đầy đủ thông tin về khóa đào tạo (như chưa nêu rõ đối tượng đào tạo theo quy định tại Thông tư 34/2014/TT-BKHCN);</a:t>
            </a:r>
            <a:endParaRPr lang="en-US" sz="1800" dirty="0"/>
          </a:p>
          <a:p>
            <a:pPr lvl="1" algn="just">
              <a:spcBef>
                <a:spcPts val="0"/>
              </a:spcBef>
              <a:spcAft>
                <a:spcPts val="600"/>
              </a:spcAft>
            </a:pPr>
            <a:r>
              <a:rPr lang="nl-NL" sz="1800" dirty="0"/>
              <a:t>Chưa nghiêm túc thực hiện việc báo cáo sau khi kết thúc khóa đào tạo về Cục ATBXHN;</a:t>
            </a:r>
            <a:endParaRPr lang="en-US" sz="1800" dirty="0"/>
          </a:p>
          <a:p>
            <a:pPr lvl="1" algn="just">
              <a:spcBef>
                <a:spcPts val="0"/>
              </a:spcBef>
              <a:spcAft>
                <a:spcPts val="600"/>
              </a:spcAft>
            </a:pPr>
            <a:r>
              <a:rPr lang="nl-NL" sz="1800" dirty="0"/>
              <a:t>Một số cơ sở triển khai đào tạo trong thực tế có chương trình đào tạo, thời lượng đào tạo chưa bám sát vào quy định tại Thông tư 34/2014/TT-BKHCN; </a:t>
            </a:r>
            <a:endParaRPr lang="en-US" sz="1800" dirty="0"/>
          </a:p>
          <a:p>
            <a:pPr lvl="1" algn="just">
              <a:spcBef>
                <a:spcPts val="0"/>
              </a:spcBef>
              <a:spcAft>
                <a:spcPts val="600"/>
              </a:spcAft>
            </a:pPr>
            <a:r>
              <a:rPr lang="nl-NL" sz="1800" dirty="0"/>
              <a:t>Chưa định kỳ cập nhật hoàn thiện các bài giảng đào tạo để phù hợp với các quy định mới, kiến thức mới về an toàn bức xạ;</a:t>
            </a:r>
            <a:endParaRPr lang="en-US" sz="1800" dirty="0"/>
          </a:p>
          <a:p>
            <a:pPr algn="just">
              <a:spcBef>
                <a:spcPts val="0"/>
              </a:spcBef>
              <a:spcAft>
                <a:spcPts val="600"/>
              </a:spcAft>
            </a:pPr>
            <a:endParaRPr lang="en-US" sz="1800" dirty="0"/>
          </a:p>
        </p:txBody>
      </p:sp>
    </p:spTree>
    <p:extLst>
      <p:ext uri="{BB962C8B-B14F-4D97-AF65-F5344CB8AC3E}">
        <p14:creationId xmlns:p14="http://schemas.microsoft.com/office/powerpoint/2010/main" val="6979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6934200" cy="914400"/>
          </a:xfrm>
        </p:spPr>
        <p:txBody>
          <a:bodyPr/>
          <a:lstStyle/>
          <a:p>
            <a:pPr lvl="0"/>
            <a:r>
              <a:rPr lang="en-US" sz="2400" dirty="0"/>
              <a:t>II. </a:t>
            </a:r>
            <a:r>
              <a:rPr lang="en-US" sz="2400" dirty="0" err="1"/>
              <a:t>Kết</a:t>
            </a:r>
            <a:r>
              <a:rPr lang="en-US" sz="2400" dirty="0"/>
              <a:t> </a:t>
            </a:r>
            <a:r>
              <a:rPr lang="en-US" sz="2400" dirty="0" err="1"/>
              <a:t>quả</a:t>
            </a:r>
            <a:r>
              <a:rPr lang="en-US" sz="2400" dirty="0"/>
              <a:t> </a:t>
            </a:r>
            <a:r>
              <a:rPr lang="en-US" sz="2400" dirty="0" err="1"/>
              <a:t>kiểm</a:t>
            </a:r>
            <a:r>
              <a:rPr lang="en-US" sz="2400" dirty="0"/>
              <a:t> </a:t>
            </a:r>
            <a:r>
              <a:rPr lang="en-US" sz="2400" dirty="0" err="1"/>
              <a:t>tra</a:t>
            </a:r>
            <a:r>
              <a:rPr lang="en-US" sz="2400" dirty="0"/>
              <a:t>, </a:t>
            </a:r>
            <a:r>
              <a:rPr lang="en-US" sz="2400" dirty="0" err="1"/>
              <a:t>giám</a:t>
            </a:r>
            <a:r>
              <a:rPr lang="en-US" sz="2400" dirty="0"/>
              <a:t> </a:t>
            </a:r>
            <a:r>
              <a:rPr lang="en-US" sz="2400" dirty="0" err="1"/>
              <a:t>sát</a:t>
            </a:r>
            <a:r>
              <a:rPr lang="en-US" sz="2400" dirty="0"/>
              <a:t> </a:t>
            </a:r>
            <a:r>
              <a:rPr lang="en-US" sz="2400" dirty="0" err="1"/>
              <a:t>hoạt</a:t>
            </a:r>
            <a:r>
              <a:rPr lang="en-US" sz="2400" dirty="0"/>
              <a:t> </a:t>
            </a:r>
            <a:r>
              <a:rPr lang="en-US" sz="2400" dirty="0" err="1"/>
              <a:t>động</a:t>
            </a:r>
            <a:r>
              <a:rPr lang="en-US" sz="2400" dirty="0"/>
              <a:t> </a:t>
            </a:r>
            <a:r>
              <a:rPr lang="en-US" sz="2400" dirty="0" err="1"/>
              <a:t>đào</a:t>
            </a:r>
            <a:r>
              <a:rPr lang="en-US" sz="2400" dirty="0"/>
              <a:t> </a:t>
            </a:r>
            <a:r>
              <a:rPr lang="en-US" sz="2400" dirty="0" err="1"/>
              <a:t>tạo</a:t>
            </a:r>
            <a:r>
              <a:rPr lang="en-US" sz="2400" dirty="0"/>
              <a:t> ATBX </a:t>
            </a:r>
            <a:r>
              <a:rPr lang="en-US" sz="2400" dirty="0" err="1"/>
              <a:t>năm</a:t>
            </a:r>
            <a:r>
              <a:rPr lang="en-US" sz="2400" dirty="0"/>
              <a:t> 2017</a:t>
            </a:r>
            <a:endParaRPr lang="en-US" sz="2400" dirty="0"/>
          </a:p>
        </p:txBody>
      </p:sp>
      <p:sp>
        <p:nvSpPr>
          <p:cNvPr id="9220" name="Rectangle 4"/>
          <p:cNvSpPr>
            <a:spLocks noGrp="1" noChangeArrowheads="1"/>
          </p:cNvSpPr>
          <p:nvPr>
            <p:ph type="body" idx="1"/>
          </p:nvPr>
        </p:nvSpPr>
        <p:spPr bwMode="black">
          <a:xfrm>
            <a:off x="838201" y="1447800"/>
            <a:ext cx="7543800" cy="3498850"/>
          </a:xfrm>
          <a:noFill/>
          <a:ln/>
        </p:spPr>
        <p:txBody>
          <a:bodyPr/>
          <a:lstStyle/>
          <a:p>
            <a:pPr algn="just">
              <a:spcBef>
                <a:spcPts val="0"/>
              </a:spcBef>
              <a:spcAft>
                <a:spcPts val="600"/>
              </a:spcAft>
            </a:pPr>
            <a:r>
              <a:rPr lang="es-ES" sz="1600" b="1" dirty="0" smtClean="0">
                <a:solidFill>
                  <a:srgbClr val="0070C0"/>
                </a:solidFill>
              </a:rPr>
              <a:t>Tuy </a:t>
            </a:r>
            <a:r>
              <a:rPr lang="es-ES" sz="1600" b="1" dirty="0" err="1">
                <a:solidFill>
                  <a:srgbClr val="0070C0"/>
                </a:solidFill>
              </a:rPr>
              <a:t>nhiên</a:t>
            </a:r>
            <a:r>
              <a:rPr lang="es-ES" sz="1600" b="1" dirty="0">
                <a:solidFill>
                  <a:srgbClr val="0070C0"/>
                </a:solidFill>
              </a:rPr>
              <a:t> </a:t>
            </a:r>
            <a:r>
              <a:rPr lang="es-ES" sz="1600" b="1" dirty="0" err="1">
                <a:solidFill>
                  <a:srgbClr val="0070C0"/>
                </a:solidFill>
              </a:rPr>
              <a:t>còn</a:t>
            </a:r>
            <a:r>
              <a:rPr lang="es-ES" sz="1600" b="1" dirty="0">
                <a:solidFill>
                  <a:srgbClr val="0070C0"/>
                </a:solidFill>
              </a:rPr>
              <a:t> </a:t>
            </a:r>
            <a:r>
              <a:rPr lang="es-ES" sz="1600" b="1" dirty="0" err="1">
                <a:solidFill>
                  <a:srgbClr val="0070C0"/>
                </a:solidFill>
              </a:rPr>
              <a:t>một</a:t>
            </a:r>
            <a:r>
              <a:rPr lang="es-ES" sz="1600" b="1" dirty="0">
                <a:solidFill>
                  <a:srgbClr val="0070C0"/>
                </a:solidFill>
              </a:rPr>
              <a:t> </a:t>
            </a:r>
            <a:r>
              <a:rPr lang="es-ES" sz="1600" b="1" dirty="0" err="1">
                <a:solidFill>
                  <a:srgbClr val="0070C0"/>
                </a:solidFill>
              </a:rPr>
              <a:t>số</a:t>
            </a:r>
            <a:r>
              <a:rPr lang="es-ES" sz="1600" b="1" dirty="0">
                <a:solidFill>
                  <a:srgbClr val="0070C0"/>
                </a:solidFill>
              </a:rPr>
              <a:t> </a:t>
            </a:r>
            <a:r>
              <a:rPr lang="es-ES" sz="1600" b="1" dirty="0" err="1">
                <a:solidFill>
                  <a:srgbClr val="0070C0"/>
                </a:solidFill>
              </a:rPr>
              <a:t>nội</a:t>
            </a:r>
            <a:r>
              <a:rPr lang="es-ES" sz="1600" b="1" dirty="0">
                <a:solidFill>
                  <a:srgbClr val="0070C0"/>
                </a:solidFill>
              </a:rPr>
              <a:t> </a:t>
            </a:r>
            <a:r>
              <a:rPr lang="es-ES" sz="1600" b="1" dirty="0" err="1">
                <a:solidFill>
                  <a:srgbClr val="0070C0"/>
                </a:solidFill>
              </a:rPr>
              <a:t>chưa</a:t>
            </a:r>
            <a:r>
              <a:rPr lang="es-ES" sz="1600" b="1" dirty="0">
                <a:solidFill>
                  <a:srgbClr val="0070C0"/>
                </a:solidFill>
              </a:rPr>
              <a:t> </a:t>
            </a:r>
            <a:r>
              <a:rPr lang="es-ES" sz="1600" b="1" dirty="0" err="1">
                <a:solidFill>
                  <a:srgbClr val="0070C0"/>
                </a:solidFill>
              </a:rPr>
              <a:t>đạt</a:t>
            </a:r>
            <a:r>
              <a:rPr lang="es-ES" sz="1600" b="1" dirty="0">
                <a:solidFill>
                  <a:srgbClr val="0070C0"/>
                </a:solidFill>
              </a:rPr>
              <a:t> </a:t>
            </a:r>
            <a:r>
              <a:rPr lang="es-ES" sz="1600" b="1" dirty="0" err="1">
                <a:solidFill>
                  <a:srgbClr val="0070C0"/>
                </a:solidFill>
              </a:rPr>
              <a:t>yêu</a:t>
            </a:r>
            <a:r>
              <a:rPr lang="es-ES" sz="1600" b="1" dirty="0">
                <a:solidFill>
                  <a:srgbClr val="0070C0"/>
                </a:solidFill>
              </a:rPr>
              <a:t> </a:t>
            </a:r>
            <a:r>
              <a:rPr lang="es-ES" sz="1600" b="1" dirty="0" err="1" smtClean="0">
                <a:solidFill>
                  <a:srgbClr val="0070C0"/>
                </a:solidFill>
              </a:rPr>
              <a:t>cầu</a:t>
            </a:r>
            <a:r>
              <a:rPr lang="es-ES" sz="1600" b="1" dirty="0">
                <a:solidFill>
                  <a:srgbClr val="0070C0"/>
                </a:solidFill>
              </a:rPr>
              <a:t> </a:t>
            </a:r>
            <a:r>
              <a:rPr lang="es-ES" sz="1600" b="1" dirty="0" smtClean="0">
                <a:solidFill>
                  <a:srgbClr val="0070C0"/>
                </a:solidFill>
              </a:rPr>
              <a:t>(</a:t>
            </a:r>
            <a:r>
              <a:rPr lang="es-ES" sz="1600" b="1" dirty="0" err="1" smtClean="0">
                <a:solidFill>
                  <a:srgbClr val="0070C0"/>
                </a:solidFill>
              </a:rPr>
              <a:t>tiếp</a:t>
            </a:r>
            <a:r>
              <a:rPr lang="es-ES" sz="1600" b="1" dirty="0" smtClean="0">
                <a:solidFill>
                  <a:srgbClr val="0070C0"/>
                </a:solidFill>
              </a:rPr>
              <a:t>):</a:t>
            </a:r>
            <a:endParaRPr lang="en-US" sz="1600" b="1" dirty="0">
              <a:solidFill>
                <a:srgbClr val="0070C0"/>
              </a:solidFill>
            </a:endParaRPr>
          </a:p>
          <a:p>
            <a:pPr lvl="1" algn="just"/>
            <a:r>
              <a:rPr lang="nl-NL" sz="1600" dirty="0"/>
              <a:t>Ra đề kiểm tra cuối khóa chưa bảo đảm việc đánh giá, phân loại học viên theo nội dung đào tạo (đặc biệt có cơ sở còn ra một đề kiểm tra cho các đối tượng học viên khác nhau);</a:t>
            </a:r>
            <a:endParaRPr lang="en-US" sz="1600" dirty="0"/>
          </a:p>
          <a:p>
            <a:pPr lvl="1" algn="just"/>
            <a:r>
              <a:rPr lang="nl-NL" sz="1600" dirty="0"/>
              <a:t>Chưa thực hiện nghiêm túc việc lấy phiếu đánh giá và tổng hợp, xử lý ý kiến đánh giá của học viên về chất lượng khóa đào tạo;  cấp giấy chứng nhận hoàn thành khóa đào tạo chưa đúng mẫu theo quy định tại Thông tư 34/2014/TT-BKHCN.</a:t>
            </a:r>
            <a:endParaRPr lang="en-US" sz="1600" dirty="0"/>
          </a:p>
          <a:p>
            <a:pPr lvl="1" algn="just"/>
            <a:r>
              <a:rPr lang="nl-NL" sz="1600" dirty="0"/>
              <a:t>Một số cơ sở không bảo đảm duy trì tối thiểu một giảng viên cơ hữu của cơ sở tham gia giảng dạy tại khóa đào tạo do cơ sở mình tổ chức; </a:t>
            </a:r>
            <a:endParaRPr lang="en-US" sz="1600" dirty="0"/>
          </a:p>
          <a:p>
            <a:pPr lvl="1" algn="just">
              <a:spcBef>
                <a:spcPts val="0"/>
              </a:spcBef>
              <a:spcAft>
                <a:spcPts val="600"/>
              </a:spcAft>
            </a:pPr>
            <a:endParaRPr lang="en-US" sz="1600" dirty="0"/>
          </a:p>
          <a:p>
            <a:pPr algn="just">
              <a:spcBef>
                <a:spcPts val="0"/>
              </a:spcBef>
              <a:spcAft>
                <a:spcPts val="600"/>
              </a:spcAft>
            </a:pPr>
            <a:endParaRPr lang="en-US" sz="1600" dirty="0"/>
          </a:p>
        </p:txBody>
      </p:sp>
    </p:spTree>
    <p:extLst>
      <p:ext uri="{BB962C8B-B14F-4D97-AF65-F5344CB8AC3E}">
        <p14:creationId xmlns:p14="http://schemas.microsoft.com/office/powerpoint/2010/main" val="3263073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
            <a:ext cx="6934200" cy="914400"/>
          </a:xfrm>
        </p:spPr>
        <p:txBody>
          <a:bodyPr/>
          <a:lstStyle/>
          <a:p>
            <a:r>
              <a:rPr lang="pt-BR" sz="2400" dirty="0"/>
              <a:t>III. Kiến nghị nâng cao chất lượng hoạt động đào tạo ATBX</a:t>
            </a:r>
            <a:endParaRPr lang="en-US" sz="2400" dirty="0"/>
          </a:p>
        </p:txBody>
      </p:sp>
      <p:sp>
        <p:nvSpPr>
          <p:cNvPr id="17411" name="Freeform 3"/>
          <p:cNvSpPr>
            <a:spLocks/>
          </p:cNvSpPr>
          <p:nvPr/>
        </p:nvSpPr>
        <p:spPr bwMode="gray">
          <a:xfrm>
            <a:off x="2973388" y="3332163"/>
            <a:ext cx="1900237" cy="1376362"/>
          </a:xfrm>
          <a:custGeom>
            <a:avLst/>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17412" name="Freeform 4"/>
          <p:cNvSpPr>
            <a:spLocks/>
          </p:cNvSpPr>
          <p:nvPr/>
        </p:nvSpPr>
        <p:spPr bwMode="gray">
          <a:xfrm>
            <a:off x="4892675" y="3267075"/>
            <a:ext cx="366713" cy="1562100"/>
          </a:xfrm>
          <a:custGeom>
            <a:avLst/>
            <a:gdLst/>
            <a:ahLst/>
            <a:cxnLst>
              <a:cxn ang="0">
                <a:pos x="37" y="1"/>
              </a:cxn>
              <a:cxn ang="0">
                <a:pos x="45" y="472"/>
              </a:cxn>
              <a:cxn ang="0">
                <a:pos x="0" y="474"/>
              </a:cxn>
              <a:cxn ang="0">
                <a:pos x="72" y="604"/>
              </a:cxn>
              <a:cxn ang="0">
                <a:pos x="142" y="474"/>
              </a:cxn>
              <a:cxn ang="0">
                <a:pos x="100" y="474"/>
              </a:cxn>
              <a:cxn ang="0">
                <a:pos x="99" y="0"/>
              </a:cxn>
              <a:cxn ang="0">
                <a:pos x="37" y="1"/>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17413" name="Freeform 5"/>
          <p:cNvSpPr>
            <a:spLocks/>
          </p:cNvSpPr>
          <p:nvPr/>
        </p:nvSpPr>
        <p:spPr bwMode="gray">
          <a:xfrm flipH="1">
            <a:off x="5292725" y="3332163"/>
            <a:ext cx="1900238" cy="1376362"/>
          </a:xfrm>
          <a:custGeom>
            <a:avLst/>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grpSp>
        <p:nvGrpSpPr>
          <p:cNvPr id="17414" name="Group 6"/>
          <p:cNvGrpSpPr>
            <a:grpSpLocks/>
          </p:cNvGrpSpPr>
          <p:nvPr/>
        </p:nvGrpSpPr>
        <p:grpSpPr bwMode="auto">
          <a:xfrm>
            <a:off x="2611438" y="2133600"/>
            <a:ext cx="1362075" cy="1322388"/>
            <a:chOff x="4320" y="1152"/>
            <a:chExt cx="414" cy="402"/>
          </a:xfrm>
        </p:grpSpPr>
        <p:sp>
          <p:nvSpPr>
            <p:cNvPr id="17415" name="AutoShape 7"/>
            <p:cNvSpPr>
              <a:spLocks noChangeArrowheads="1"/>
            </p:cNvSpPr>
            <p:nvPr/>
          </p:nvSpPr>
          <p:spPr bwMode="gray">
            <a:xfrm>
              <a:off x="4320" y="1152"/>
              <a:ext cx="414" cy="402"/>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en-US"/>
            </a:p>
          </p:txBody>
        </p:sp>
        <p:sp>
          <p:nvSpPr>
            <p:cNvPr id="17416" name="Freeform 8"/>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w="0">
              <a:noFill/>
              <a:prstDash val="solid"/>
              <a:round/>
              <a:headEnd/>
              <a:tailEnd/>
            </a:ln>
          </p:spPr>
          <p:txBody>
            <a:bodyPr/>
            <a:lstStyle/>
            <a:p>
              <a:endParaRPr lang="en-US"/>
            </a:p>
          </p:txBody>
        </p:sp>
      </p:grpSp>
      <p:sp>
        <p:nvSpPr>
          <p:cNvPr id="17417" name="Rectangle 9"/>
          <p:cNvSpPr>
            <a:spLocks noChangeArrowheads="1"/>
          </p:cNvSpPr>
          <p:nvPr/>
        </p:nvSpPr>
        <p:spPr bwMode="gray">
          <a:xfrm>
            <a:off x="2685223" y="2514600"/>
            <a:ext cx="1287532" cy="646331"/>
          </a:xfrm>
          <a:prstGeom prst="rect">
            <a:avLst/>
          </a:prstGeom>
          <a:noFill/>
          <a:ln w="9525" algn="ctr">
            <a:noFill/>
            <a:miter lim="800000"/>
            <a:headEnd/>
            <a:tailEnd/>
          </a:ln>
          <a:effectLst>
            <a:outerShdw dist="17961" dir="2700000" algn="ctr" rotWithShape="0">
              <a:srgbClr val="C0C0C0"/>
            </a:outerShdw>
          </a:effectLst>
        </p:spPr>
        <p:txBody>
          <a:bodyPr wrap="none">
            <a:spAutoFit/>
            <a:flatTx/>
          </a:bodyPr>
          <a:lstStyle/>
          <a:p>
            <a:pPr algn="ctr"/>
            <a:r>
              <a:rPr lang="en-US" b="1" dirty="0" err="1" smtClean="0">
                <a:solidFill>
                  <a:srgbClr val="FFFFFF"/>
                </a:solidFill>
              </a:rPr>
              <a:t>Giám</a:t>
            </a:r>
            <a:r>
              <a:rPr lang="en-US" b="1" dirty="0" smtClean="0">
                <a:solidFill>
                  <a:srgbClr val="FFFFFF"/>
                </a:solidFill>
              </a:rPr>
              <a:t> </a:t>
            </a:r>
            <a:r>
              <a:rPr lang="en-US" b="1" dirty="0" err="1" smtClean="0">
                <a:solidFill>
                  <a:srgbClr val="FFFFFF"/>
                </a:solidFill>
              </a:rPr>
              <a:t>sát</a:t>
            </a:r>
            <a:r>
              <a:rPr lang="en-US" b="1" dirty="0" smtClean="0">
                <a:solidFill>
                  <a:srgbClr val="FFFFFF"/>
                </a:solidFill>
              </a:rPr>
              <a:t>, </a:t>
            </a:r>
          </a:p>
          <a:p>
            <a:pPr algn="ctr"/>
            <a:r>
              <a:rPr lang="en-US" b="1" dirty="0" err="1" smtClean="0">
                <a:solidFill>
                  <a:srgbClr val="FFFFFF"/>
                </a:solidFill>
              </a:rPr>
              <a:t>Kiểm</a:t>
            </a:r>
            <a:r>
              <a:rPr lang="en-US" b="1" dirty="0" smtClean="0">
                <a:solidFill>
                  <a:srgbClr val="FFFFFF"/>
                </a:solidFill>
              </a:rPr>
              <a:t> </a:t>
            </a:r>
            <a:r>
              <a:rPr lang="en-US" b="1" dirty="0" err="1" smtClean="0">
                <a:solidFill>
                  <a:srgbClr val="FFFFFF"/>
                </a:solidFill>
              </a:rPr>
              <a:t>tra</a:t>
            </a:r>
            <a:endParaRPr lang="en-US" b="1" dirty="0">
              <a:solidFill>
                <a:srgbClr val="FFFFFF"/>
              </a:solidFill>
            </a:endParaRPr>
          </a:p>
        </p:txBody>
      </p:sp>
      <p:grpSp>
        <p:nvGrpSpPr>
          <p:cNvPr id="17418" name="Group 10"/>
          <p:cNvGrpSpPr>
            <a:grpSpLocks/>
          </p:cNvGrpSpPr>
          <p:nvPr/>
        </p:nvGrpSpPr>
        <p:grpSpPr bwMode="auto">
          <a:xfrm>
            <a:off x="4391025" y="2133600"/>
            <a:ext cx="1362075" cy="1322388"/>
            <a:chOff x="4320" y="1152"/>
            <a:chExt cx="414" cy="402"/>
          </a:xfrm>
        </p:grpSpPr>
        <p:sp>
          <p:nvSpPr>
            <p:cNvPr id="17419" name="AutoShape 11"/>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en-US"/>
            </a:p>
          </p:txBody>
        </p:sp>
        <p:sp>
          <p:nvSpPr>
            <p:cNvPr id="17420" name="Freeform 12"/>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endParaRPr lang="en-US"/>
            </a:p>
          </p:txBody>
        </p:sp>
      </p:grpSp>
      <p:grpSp>
        <p:nvGrpSpPr>
          <p:cNvPr id="17421" name="Group 13"/>
          <p:cNvGrpSpPr>
            <a:grpSpLocks/>
          </p:cNvGrpSpPr>
          <p:nvPr/>
        </p:nvGrpSpPr>
        <p:grpSpPr bwMode="auto">
          <a:xfrm>
            <a:off x="6178550" y="2143125"/>
            <a:ext cx="1362075" cy="1322388"/>
            <a:chOff x="4320" y="1152"/>
            <a:chExt cx="414" cy="402"/>
          </a:xfrm>
        </p:grpSpPr>
        <p:sp>
          <p:nvSpPr>
            <p:cNvPr id="17422"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en-US"/>
            </a:p>
          </p:txBody>
        </p:sp>
        <p:sp>
          <p:nvSpPr>
            <p:cNvPr id="17423"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endParaRPr lang="en-US"/>
            </a:p>
          </p:txBody>
        </p:sp>
      </p:grpSp>
      <p:sp>
        <p:nvSpPr>
          <p:cNvPr id="17424" name="Rectangle 16"/>
          <p:cNvSpPr>
            <a:spLocks noChangeArrowheads="1"/>
          </p:cNvSpPr>
          <p:nvPr/>
        </p:nvSpPr>
        <p:spPr bwMode="gray">
          <a:xfrm>
            <a:off x="4381890" y="2514600"/>
            <a:ext cx="1364476" cy="646331"/>
          </a:xfrm>
          <a:prstGeom prst="rect">
            <a:avLst/>
          </a:prstGeom>
          <a:noFill/>
          <a:ln w="9525" algn="ctr">
            <a:noFill/>
            <a:miter lim="800000"/>
            <a:headEnd/>
            <a:tailEnd/>
          </a:ln>
          <a:effectLst>
            <a:outerShdw dist="17961" dir="2700000" algn="ctr" rotWithShape="0">
              <a:srgbClr val="C0C0C0"/>
            </a:outerShdw>
          </a:effectLst>
        </p:spPr>
        <p:txBody>
          <a:bodyPr wrap="none">
            <a:spAutoFit/>
            <a:flatTx/>
          </a:bodyPr>
          <a:lstStyle/>
          <a:p>
            <a:pPr algn="ctr"/>
            <a:r>
              <a:rPr lang="en-US" b="1" dirty="0" err="1" smtClean="0">
                <a:solidFill>
                  <a:srgbClr val="FFFFFF"/>
                </a:solidFill>
              </a:rPr>
              <a:t>Thanh</a:t>
            </a:r>
            <a:r>
              <a:rPr lang="en-US" b="1" dirty="0" smtClean="0">
                <a:solidFill>
                  <a:srgbClr val="FFFFFF"/>
                </a:solidFill>
              </a:rPr>
              <a:t> </a:t>
            </a:r>
            <a:r>
              <a:rPr lang="en-US" b="1" dirty="0" err="1" smtClean="0">
                <a:solidFill>
                  <a:srgbClr val="FFFFFF"/>
                </a:solidFill>
              </a:rPr>
              <a:t>tra</a:t>
            </a:r>
            <a:r>
              <a:rPr lang="en-US" b="1" dirty="0" smtClean="0">
                <a:solidFill>
                  <a:srgbClr val="FFFFFF"/>
                </a:solidFill>
              </a:rPr>
              <a:t>, </a:t>
            </a:r>
          </a:p>
          <a:p>
            <a:pPr algn="ctr"/>
            <a:r>
              <a:rPr lang="en-US" b="1" dirty="0" err="1" smtClean="0">
                <a:solidFill>
                  <a:srgbClr val="FFFFFF"/>
                </a:solidFill>
              </a:rPr>
              <a:t>xử</a:t>
            </a:r>
            <a:r>
              <a:rPr lang="en-US" b="1" dirty="0" smtClean="0">
                <a:solidFill>
                  <a:srgbClr val="FFFFFF"/>
                </a:solidFill>
              </a:rPr>
              <a:t> </a:t>
            </a:r>
            <a:r>
              <a:rPr lang="en-US" b="1" dirty="0" err="1" smtClean="0">
                <a:solidFill>
                  <a:srgbClr val="FFFFFF"/>
                </a:solidFill>
              </a:rPr>
              <a:t>lý</a:t>
            </a:r>
            <a:endParaRPr lang="en-US" b="1" dirty="0">
              <a:solidFill>
                <a:srgbClr val="FFFFFF"/>
              </a:solidFill>
            </a:endParaRPr>
          </a:p>
        </p:txBody>
      </p:sp>
      <p:sp>
        <p:nvSpPr>
          <p:cNvPr id="17425" name="Rectangle 17"/>
          <p:cNvSpPr>
            <a:spLocks noChangeArrowheads="1"/>
          </p:cNvSpPr>
          <p:nvPr/>
        </p:nvSpPr>
        <p:spPr bwMode="gray">
          <a:xfrm>
            <a:off x="6308582" y="2524125"/>
            <a:ext cx="1146468" cy="646331"/>
          </a:xfrm>
          <a:prstGeom prst="rect">
            <a:avLst/>
          </a:prstGeom>
          <a:noFill/>
          <a:ln w="9525" algn="ctr">
            <a:noFill/>
            <a:miter lim="800000"/>
            <a:headEnd/>
            <a:tailEnd/>
          </a:ln>
          <a:effectLst>
            <a:outerShdw dist="17961" dir="2700000" algn="ctr" rotWithShape="0">
              <a:srgbClr val="C0C0C0"/>
            </a:outerShdw>
          </a:effectLst>
        </p:spPr>
        <p:txBody>
          <a:bodyPr wrap="none">
            <a:spAutoFit/>
            <a:flatTx/>
          </a:bodyPr>
          <a:lstStyle/>
          <a:p>
            <a:pPr algn="ctr"/>
            <a:r>
              <a:rPr lang="en-US" b="1" dirty="0" err="1" smtClean="0">
                <a:solidFill>
                  <a:srgbClr val="FFFFFF"/>
                </a:solidFill>
              </a:rPr>
              <a:t>Văn</a:t>
            </a:r>
            <a:r>
              <a:rPr lang="en-US" b="1" dirty="0" smtClean="0">
                <a:solidFill>
                  <a:srgbClr val="FFFFFF"/>
                </a:solidFill>
              </a:rPr>
              <a:t> </a:t>
            </a:r>
            <a:r>
              <a:rPr lang="en-US" b="1" dirty="0" err="1" smtClean="0">
                <a:solidFill>
                  <a:srgbClr val="FFFFFF"/>
                </a:solidFill>
              </a:rPr>
              <a:t>bản</a:t>
            </a:r>
            <a:r>
              <a:rPr lang="en-US" b="1" dirty="0" smtClean="0">
                <a:solidFill>
                  <a:srgbClr val="FFFFFF"/>
                </a:solidFill>
              </a:rPr>
              <a:t> </a:t>
            </a:r>
          </a:p>
          <a:p>
            <a:pPr algn="ctr"/>
            <a:r>
              <a:rPr lang="en-US" b="1" dirty="0" err="1" smtClean="0">
                <a:solidFill>
                  <a:srgbClr val="FFFFFF"/>
                </a:solidFill>
              </a:rPr>
              <a:t>đôn</a:t>
            </a:r>
            <a:r>
              <a:rPr lang="en-US" b="1" dirty="0" smtClean="0">
                <a:solidFill>
                  <a:srgbClr val="FFFFFF"/>
                </a:solidFill>
              </a:rPr>
              <a:t> </a:t>
            </a:r>
            <a:r>
              <a:rPr lang="en-US" b="1" dirty="0" err="1" smtClean="0">
                <a:solidFill>
                  <a:srgbClr val="FFFFFF"/>
                </a:solidFill>
              </a:rPr>
              <a:t>đốc</a:t>
            </a:r>
            <a:endParaRPr lang="en-US" b="1" dirty="0">
              <a:solidFill>
                <a:srgbClr val="FFFFFF"/>
              </a:solidFill>
            </a:endParaRPr>
          </a:p>
        </p:txBody>
      </p:sp>
      <p:sp>
        <p:nvSpPr>
          <p:cNvPr id="17426" name="Rectangle 18"/>
          <p:cNvSpPr>
            <a:spLocks noChangeArrowheads="1"/>
          </p:cNvSpPr>
          <p:nvPr/>
        </p:nvSpPr>
        <p:spPr bwMode="black">
          <a:xfrm>
            <a:off x="1512888" y="1219200"/>
            <a:ext cx="6477000" cy="342145"/>
          </a:xfrm>
          <a:prstGeom prst="rect">
            <a:avLst/>
          </a:prstGeom>
          <a:noFill/>
          <a:ln w="9525" algn="ctr">
            <a:noFill/>
            <a:miter lim="800000"/>
            <a:headEnd/>
            <a:tailEnd/>
          </a:ln>
          <a:effectLst/>
        </p:spPr>
        <p:txBody>
          <a:bodyPr>
            <a:spAutoFit/>
          </a:bodyPr>
          <a:lstStyle/>
          <a:p>
            <a:pPr algn="ctr" eaLnBrk="0" hangingPunct="0">
              <a:lnSpc>
                <a:spcPct val="110000"/>
              </a:lnSpc>
            </a:pPr>
            <a:r>
              <a:rPr lang="en-US" sz="1600" b="1" dirty="0" err="1" smtClean="0"/>
              <a:t>Đoàn</a:t>
            </a:r>
            <a:r>
              <a:rPr lang="en-US" sz="1600" b="1" dirty="0" smtClean="0"/>
              <a:t> </a:t>
            </a:r>
            <a:r>
              <a:rPr lang="en-US" sz="1600" b="1" dirty="0" err="1" smtClean="0"/>
              <a:t>kiểm</a:t>
            </a:r>
            <a:r>
              <a:rPr lang="en-US" sz="1600" b="1" dirty="0" smtClean="0"/>
              <a:t> </a:t>
            </a:r>
            <a:r>
              <a:rPr lang="en-US" sz="1600" b="1" dirty="0" err="1" smtClean="0"/>
              <a:t>tra</a:t>
            </a:r>
            <a:r>
              <a:rPr lang="en-US" sz="1600" b="1" dirty="0" smtClean="0"/>
              <a:t> </a:t>
            </a:r>
            <a:r>
              <a:rPr lang="en-US" sz="1600" b="1" dirty="0" err="1" smtClean="0"/>
              <a:t>kiến</a:t>
            </a:r>
            <a:r>
              <a:rPr lang="en-US" sz="1600" b="1" dirty="0" smtClean="0"/>
              <a:t> </a:t>
            </a:r>
            <a:r>
              <a:rPr lang="en-US" sz="1600" b="1" dirty="0" err="1" smtClean="0"/>
              <a:t>nghị</a:t>
            </a:r>
            <a:r>
              <a:rPr lang="en-US" sz="1600" b="1" dirty="0" smtClean="0"/>
              <a:t> </a:t>
            </a:r>
            <a:r>
              <a:rPr lang="en-US" sz="1600" b="1" dirty="0" err="1" smtClean="0"/>
              <a:t>Cục</a:t>
            </a:r>
            <a:r>
              <a:rPr lang="en-US" sz="1600" b="1" dirty="0" smtClean="0"/>
              <a:t> ATBXHN</a:t>
            </a:r>
            <a:endParaRPr lang="en-US" sz="1600" b="1" dirty="0"/>
          </a:p>
        </p:txBody>
      </p:sp>
      <p:grpSp>
        <p:nvGrpSpPr>
          <p:cNvPr id="17427" name="Group 19"/>
          <p:cNvGrpSpPr>
            <a:grpSpLocks/>
          </p:cNvGrpSpPr>
          <p:nvPr/>
        </p:nvGrpSpPr>
        <p:grpSpPr bwMode="auto">
          <a:xfrm>
            <a:off x="1360488" y="4648200"/>
            <a:ext cx="7021512" cy="1936750"/>
            <a:chOff x="528" y="2736"/>
            <a:chExt cx="4423" cy="1220"/>
          </a:xfrm>
        </p:grpSpPr>
        <p:sp>
          <p:nvSpPr>
            <p:cNvPr id="17428" name="AutoShape 20"/>
            <p:cNvSpPr>
              <a:spLocks noChangeArrowheads="1"/>
            </p:cNvSpPr>
            <p:nvPr/>
          </p:nvSpPr>
          <p:spPr bwMode="ltGray">
            <a:xfrm>
              <a:off x="1456" y="2934"/>
              <a:ext cx="3495" cy="782"/>
            </a:xfrm>
            <a:prstGeom prst="roundRect">
              <a:avLst>
                <a:gd name="adj" fmla="val 16667"/>
              </a:avLst>
            </a:prstGeom>
            <a:gradFill rotWithShape="1">
              <a:gsLst>
                <a:gs pos="0">
                  <a:schemeClr val="folHlink"/>
                </a:gs>
                <a:gs pos="50000">
                  <a:schemeClr val="folHlink">
                    <a:gamma/>
                    <a:tint val="42353"/>
                    <a:invGamma/>
                  </a:schemeClr>
                </a:gs>
                <a:gs pos="100000">
                  <a:schemeClr val="folHlink"/>
                </a:gs>
              </a:gsLst>
              <a:lin ang="5400000" scaled="1"/>
            </a:gradFill>
            <a:ln w="19050" algn="ctr">
              <a:solidFill>
                <a:schemeClr val="bg2"/>
              </a:solidFill>
              <a:round/>
              <a:headEnd/>
              <a:tailEnd/>
            </a:ln>
            <a:effectLst/>
          </p:spPr>
          <p:txBody>
            <a:bodyPr wrap="none" anchor="ctr"/>
            <a:lstStyle/>
            <a:p>
              <a:endParaRPr lang="en-US"/>
            </a:p>
          </p:txBody>
        </p:sp>
        <p:sp>
          <p:nvSpPr>
            <p:cNvPr id="17429" name="Rectangle 21"/>
            <p:cNvSpPr>
              <a:spLocks noChangeArrowheads="1"/>
            </p:cNvSpPr>
            <p:nvPr/>
          </p:nvSpPr>
          <p:spPr bwMode="auto">
            <a:xfrm>
              <a:off x="1783" y="3023"/>
              <a:ext cx="2961" cy="407"/>
            </a:xfrm>
            <a:prstGeom prst="rect">
              <a:avLst/>
            </a:prstGeom>
            <a:noFill/>
            <a:ln w="9525" algn="ctr">
              <a:noFill/>
              <a:miter lim="800000"/>
              <a:headEnd/>
              <a:tailEnd/>
            </a:ln>
            <a:effectLst/>
          </p:spPr>
          <p:txBody>
            <a:bodyPr>
              <a:spAutoFit/>
            </a:bodyPr>
            <a:lstStyle/>
            <a:p>
              <a:pPr eaLnBrk="0" hangingPunct="0">
                <a:buClr>
                  <a:srgbClr val="D7181F"/>
                </a:buClr>
                <a:buFont typeface="Wingdings" pitchFamily="2" charset="2"/>
                <a:buNone/>
              </a:pPr>
              <a:r>
                <a:rPr lang="en-US" b="1" dirty="0" err="1" smtClean="0"/>
                <a:t>Nâng</a:t>
              </a:r>
              <a:r>
                <a:rPr lang="en-US" b="1" dirty="0" smtClean="0"/>
                <a:t> </a:t>
              </a:r>
              <a:r>
                <a:rPr lang="en-US" b="1" dirty="0" err="1" smtClean="0"/>
                <a:t>cao</a:t>
              </a:r>
              <a:r>
                <a:rPr lang="en-US" b="1" dirty="0" smtClean="0"/>
                <a:t> </a:t>
              </a:r>
              <a:r>
                <a:rPr lang="en-US" b="1" dirty="0" err="1" smtClean="0"/>
                <a:t>chất</a:t>
              </a:r>
              <a:r>
                <a:rPr lang="en-US" b="1" dirty="0" smtClean="0"/>
                <a:t> </a:t>
              </a:r>
              <a:r>
                <a:rPr lang="en-US" b="1" dirty="0" err="1" smtClean="0"/>
                <a:t>lượng</a:t>
              </a:r>
              <a:r>
                <a:rPr lang="en-US" b="1" dirty="0" smtClean="0"/>
                <a:t> </a:t>
              </a:r>
              <a:r>
                <a:rPr lang="en-US" b="1" dirty="0" err="1" smtClean="0"/>
                <a:t>hoạt</a:t>
              </a:r>
              <a:r>
                <a:rPr lang="en-US" b="1" dirty="0" smtClean="0"/>
                <a:t> </a:t>
              </a:r>
              <a:r>
                <a:rPr lang="en-US" b="1" dirty="0" err="1" smtClean="0"/>
                <a:t>đồng</a:t>
              </a:r>
              <a:r>
                <a:rPr lang="en-US" b="1" dirty="0" smtClean="0"/>
                <a:t> </a:t>
              </a:r>
              <a:r>
                <a:rPr lang="en-US" b="1" dirty="0" err="1" smtClean="0"/>
                <a:t>đào</a:t>
              </a:r>
              <a:r>
                <a:rPr lang="en-US" b="1" dirty="0" smtClean="0"/>
                <a:t> </a:t>
              </a:r>
              <a:r>
                <a:rPr lang="en-US" b="1" dirty="0" err="1" smtClean="0"/>
                <a:t>tạo</a:t>
              </a:r>
              <a:r>
                <a:rPr lang="en-US" b="1" dirty="0" smtClean="0"/>
                <a:t> ATBX</a:t>
              </a:r>
              <a:endParaRPr lang="en-US" b="1" dirty="0"/>
            </a:p>
          </p:txBody>
        </p:sp>
        <p:pic>
          <p:nvPicPr>
            <p:cNvPr id="17430" name="Picture 22" descr="YG_circle001"/>
            <p:cNvPicPr>
              <a:picLocks noChangeAspect="1" noChangeArrowheads="1"/>
            </p:cNvPicPr>
            <p:nvPr/>
          </p:nvPicPr>
          <p:blipFill>
            <a:blip r:embed="rId2"/>
            <a:srcRect/>
            <a:stretch>
              <a:fillRect/>
            </a:stretch>
          </p:blipFill>
          <p:spPr bwMode="auto">
            <a:xfrm>
              <a:off x="528" y="2736"/>
              <a:ext cx="1220" cy="1220"/>
            </a:xfrm>
            <a:prstGeom prst="rect">
              <a:avLst/>
            </a:prstGeom>
            <a:noFill/>
          </p:spPr>
        </p:pic>
        <p:sp>
          <p:nvSpPr>
            <p:cNvPr id="17431" name="Text Box 23"/>
            <p:cNvSpPr txBox="1">
              <a:spLocks noChangeArrowheads="1"/>
            </p:cNvSpPr>
            <p:nvPr/>
          </p:nvSpPr>
          <p:spPr bwMode="gray">
            <a:xfrm>
              <a:off x="722" y="3145"/>
              <a:ext cx="812" cy="446"/>
            </a:xfrm>
            <a:prstGeom prst="rect">
              <a:avLst/>
            </a:prstGeom>
            <a:noFill/>
            <a:ln w="9525" algn="ctr">
              <a:noFill/>
              <a:miter lim="800000"/>
              <a:headEnd/>
              <a:tailEnd/>
            </a:ln>
            <a:effectLst/>
          </p:spPr>
          <p:txBody>
            <a:bodyPr>
              <a:spAutoFit/>
            </a:bodyPr>
            <a:lstStyle/>
            <a:p>
              <a:pPr algn="ctr" eaLnBrk="0" hangingPunct="0"/>
              <a:r>
                <a:rPr lang="en-US" sz="2000" b="1" dirty="0" err="1" smtClean="0"/>
                <a:t>Chất</a:t>
              </a:r>
              <a:r>
                <a:rPr lang="en-US" sz="2000" b="1" dirty="0" smtClean="0"/>
                <a:t> </a:t>
              </a:r>
              <a:r>
                <a:rPr lang="en-US" sz="2000" b="1" dirty="0" err="1" smtClean="0"/>
                <a:t>lượng</a:t>
              </a:r>
              <a:endParaRPr lang="en-US" sz="2000" b="1" dirty="0"/>
            </a:p>
          </p:txBody>
        </p:sp>
      </p:grpSp>
    </p:spTree>
    <p:extLst>
      <p:ext uri="{BB962C8B-B14F-4D97-AF65-F5344CB8AC3E}">
        <p14:creationId xmlns:p14="http://schemas.microsoft.com/office/powerpoint/2010/main" val="3868027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587TGp_School_light">
  <a:themeElements>
    <a:clrScheme name="Default Design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D9"/>
        </a:lt1>
        <a:dk2>
          <a:srgbClr val="000000"/>
        </a:dk2>
        <a:lt2>
          <a:srgbClr val="FFFFFF"/>
        </a:lt2>
        <a:accent1>
          <a:srgbClr val="6CD69C"/>
        </a:accent1>
        <a:accent2>
          <a:srgbClr val="33CCCC"/>
        </a:accent2>
        <a:accent3>
          <a:srgbClr val="FFFFE9"/>
        </a:accent3>
        <a:accent4>
          <a:srgbClr val="000000"/>
        </a:accent4>
        <a:accent5>
          <a:srgbClr val="BAE8C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CDCE7"/>
        </a:lt1>
        <a:dk2>
          <a:srgbClr val="000000"/>
        </a:dk2>
        <a:lt2>
          <a:srgbClr val="FFFFFF"/>
        </a:lt2>
        <a:accent1>
          <a:srgbClr val="65DADD"/>
        </a:accent1>
        <a:accent2>
          <a:srgbClr val="EB9F15"/>
        </a:accent2>
        <a:accent3>
          <a:srgbClr val="FDEBF1"/>
        </a:accent3>
        <a:accent4>
          <a:srgbClr val="000000"/>
        </a:accent4>
        <a:accent5>
          <a:srgbClr val="B8EAEB"/>
        </a:accent5>
        <a:accent6>
          <a:srgbClr val="D59012"/>
        </a:accent6>
        <a:hlink>
          <a:srgbClr val="B4D977"/>
        </a:hlink>
        <a:folHlink>
          <a:srgbClr val="F973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587TGp_School_light</Template>
  <TotalTime>175</TotalTime>
  <Words>1061</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587TGp_School_light</vt:lpstr>
      <vt:lpstr>BÁO CÁO  Kết quả kiểm tra, giám sát hoạt động đào tạo an toàn bức xạ của các đơn vị thực hiện dịch vụ đào tạo ATBX 2017</vt:lpstr>
      <vt:lpstr>Nội dung</vt:lpstr>
      <vt:lpstr>Tổng quan về các đơn vị thực hiện dịch vụ đào tạo an toàn bức xạ (ATBX) tại Việt Nam</vt:lpstr>
      <vt:lpstr>Tổng quan về các đơn vị thực hiện dịch vụ đào tạo an toàn bức xạ (ATBX) tại Việt Nam</vt:lpstr>
      <vt:lpstr>Tổng quan về các đơn vị thực hiện dịch vụ đào tạo an toàn bức xạ (ATBX) tại Việt Nam</vt:lpstr>
      <vt:lpstr>II. Kết quả kiểm tra, giám sát hoạt động đào tạo ATBX năm 2017</vt:lpstr>
      <vt:lpstr>II. Kết quả kiểm tra, giám sát hoạt động đào tạo ATBX năm 2017</vt:lpstr>
      <vt:lpstr>II. Kết quả kiểm tra, giám sát hoạt động đào tạo ATBX năm 2017</vt:lpstr>
      <vt:lpstr>III. Kiến nghị nâng cao chất lượng hoạt động đào tạo ATBX</vt:lpstr>
      <vt:lpstr>III. Kiến nghị nâng cao chất lượng hoạt động đào tạo ATBX</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PowerTemplate</dc:title>
  <dc:creator>Linh Pham</dc:creator>
  <cp:lastModifiedBy>Linh Pham</cp:lastModifiedBy>
  <cp:revision>66</cp:revision>
  <dcterms:created xsi:type="dcterms:W3CDTF">2018-07-22T05:42:54Z</dcterms:created>
  <dcterms:modified xsi:type="dcterms:W3CDTF">2018-07-22T08:38:16Z</dcterms:modified>
</cp:coreProperties>
</file>