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1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4C69-111C-4D1D-A41E-6B633C4968D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2D3C-BCAC-49AC-A9E0-D303387F3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4C69-111C-4D1D-A41E-6B633C4968D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2D3C-BCAC-49AC-A9E0-D303387F3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4C69-111C-4D1D-A41E-6B633C4968D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2D3C-BCAC-49AC-A9E0-D303387F3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2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4C69-111C-4D1D-A41E-6B633C4968D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2D3C-BCAC-49AC-A9E0-D303387F3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3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4C69-111C-4D1D-A41E-6B633C4968D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2D3C-BCAC-49AC-A9E0-D303387F3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4C69-111C-4D1D-A41E-6B633C4968D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2D3C-BCAC-49AC-A9E0-D303387F3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3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4C69-111C-4D1D-A41E-6B633C4968D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2D3C-BCAC-49AC-A9E0-D303387F3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0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4C69-111C-4D1D-A41E-6B633C4968D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2D3C-BCAC-49AC-A9E0-D303387F3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7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4C69-111C-4D1D-A41E-6B633C4968D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2D3C-BCAC-49AC-A9E0-D303387F3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7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4C69-111C-4D1D-A41E-6B633C4968D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2D3C-BCAC-49AC-A9E0-D303387F3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2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4C69-111C-4D1D-A41E-6B633C4968D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2D3C-BCAC-49AC-A9E0-D303387F3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54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44C69-111C-4D1D-A41E-6B633C4968D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42D3C-BCAC-49AC-A9E0-D303387F3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3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rgbClr val="C00000"/>
                </a:solidFill>
              </a:rPr>
              <a:t>Một số vấn đề về dịch </a:t>
            </a:r>
            <a:r>
              <a:rPr lang="en-US" b="1" smtClean="0">
                <a:solidFill>
                  <a:srgbClr val="C00000"/>
                </a:solidFill>
              </a:rPr>
              <a:t>vụ</a:t>
            </a:r>
            <a:br>
              <a:rPr lang="en-US" b="1" smtClean="0">
                <a:solidFill>
                  <a:srgbClr val="C00000"/>
                </a:solidFill>
              </a:rPr>
            </a:br>
            <a:r>
              <a:rPr lang="en-US" b="1" smtClean="0">
                <a:solidFill>
                  <a:srgbClr val="C00000"/>
                </a:solidFill>
              </a:rPr>
              <a:t> </a:t>
            </a:r>
            <a:r>
              <a:rPr lang="en-US" b="1">
                <a:solidFill>
                  <a:srgbClr val="C00000"/>
                </a:solidFill>
              </a:rPr>
              <a:t>liều kế </a:t>
            </a:r>
            <a:r>
              <a:rPr lang="en-US" b="1" smtClean="0">
                <a:solidFill>
                  <a:srgbClr val="C00000"/>
                </a:solidFill>
              </a:rPr>
              <a:t>cá </a:t>
            </a:r>
            <a:r>
              <a:rPr lang="en-US" b="1">
                <a:solidFill>
                  <a:srgbClr val="C00000"/>
                </a:solidFill>
              </a:rPr>
              <a:t>nhân tại Việt Nam</a:t>
            </a:r>
            <a:r>
              <a:rPr lang="en-US">
                <a:solidFill>
                  <a:srgbClr val="C00000"/>
                </a:solidFill>
              </a:rPr>
              <a:t/>
            </a:r>
            <a:br>
              <a:rPr lang="en-US">
                <a:solidFill>
                  <a:srgbClr val="C00000"/>
                </a:solidFill>
              </a:rPr>
            </a:br>
            <a:endParaRPr lang="en-US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492896"/>
            <a:ext cx="6400800" cy="936104"/>
          </a:xfrm>
        </p:spPr>
        <p:txBody>
          <a:bodyPr/>
          <a:lstStyle/>
          <a:p>
            <a:r>
              <a:rPr lang="en-US">
                <a:solidFill>
                  <a:srgbClr val="2818FA"/>
                </a:solidFill>
              </a:rPr>
              <a:t>Hoàng Văn Nguyện</a:t>
            </a:r>
          </a:p>
          <a:p>
            <a:endParaRPr lang="en-US">
              <a:solidFill>
                <a:srgbClr val="2818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240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1224136"/>
          </a:xfrm>
        </p:spPr>
        <p:txBody>
          <a:bodyPr>
            <a:noAutofit/>
          </a:bodyPr>
          <a:lstStyle/>
          <a:p>
            <a:r>
              <a:rPr lang="en-US" sz="3200" b="1"/>
              <a:t>Loại </a:t>
            </a:r>
            <a:r>
              <a:rPr lang="en-US" sz="3200" b="1" smtClean="0"/>
              <a:t>LKCN (toàn </a:t>
            </a:r>
            <a:r>
              <a:rPr lang="en-US" sz="3200" b="1"/>
              <a:t>thân, photon &amp; beta) thông dụng </a:t>
            </a: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>(cont.)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496944" cy="4608512"/>
          </a:xfr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spcAft>
                <a:spcPts val="800"/>
              </a:spcAft>
              <a:buNone/>
            </a:pPr>
            <a:r>
              <a:rPr lang="en-US" sz="2800" b="1" smtClean="0"/>
              <a:t>3.</a:t>
            </a:r>
            <a:r>
              <a:rPr lang="en-US" sz="2800" b="1" smtClean="0">
                <a:solidFill>
                  <a:srgbClr val="2818FA"/>
                </a:solidFill>
              </a:rPr>
              <a:t> Phần </a:t>
            </a:r>
            <a:r>
              <a:rPr lang="en-US" sz="2800" b="1">
                <a:solidFill>
                  <a:srgbClr val="2818FA"/>
                </a:solidFill>
              </a:rPr>
              <a:t>lớn hệ </a:t>
            </a:r>
            <a:r>
              <a:rPr lang="en-US" sz="2800" b="1" smtClean="0">
                <a:solidFill>
                  <a:srgbClr val="2818FA"/>
                </a:solidFill>
              </a:rPr>
              <a:t>LKCN </a:t>
            </a:r>
            <a:r>
              <a:rPr lang="en-US" sz="2800" b="1">
                <a:solidFill>
                  <a:srgbClr val="2818FA"/>
                </a:solidFill>
              </a:rPr>
              <a:t>vẫn là loại </a:t>
            </a:r>
            <a:r>
              <a:rPr lang="en-US" sz="2800" b="1">
                <a:solidFill>
                  <a:srgbClr val="C00000"/>
                </a:solidFill>
              </a:rPr>
              <a:t>TLD </a:t>
            </a:r>
            <a:r>
              <a:rPr lang="en-US" sz="2800" b="1">
                <a:solidFill>
                  <a:srgbClr val="2818FA"/>
                </a:solidFill>
              </a:rPr>
              <a:t>(trong đó có một số hệ sử dụng CaSO</a:t>
            </a:r>
            <a:r>
              <a:rPr lang="en-US" sz="2800" b="1" baseline="-25000">
                <a:solidFill>
                  <a:srgbClr val="2818FA"/>
                </a:solidFill>
              </a:rPr>
              <a:t>4</a:t>
            </a:r>
            <a:r>
              <a:rPr lang="en-US" sz="2800" b="1">
                <a:solidFill>
                  <a:srgbClr val="2818FA"/>
                </a:solidFill>
              </a:rPr>
              <a:t>: </a:t>
            </a:r>
            <a:r>
              <a:rPr lang="en-US" sz="2800" b="1" smtClean="0">
                <a:solidFill>
                  <a:srgbClr val="2818FA"/>
                </a:solidFill>
              </a:rPr>
              <a:t>Dy): </a:t>
            </a:r>
            <a:r>
              <a:rPr lang="en-US" sz="2800" b="1" smtClean="0">
                <a:solidFill>
                  <a:srgbClr val="C00000"/>
                </a:solidFill>
              </a:rPr>
              <a:t>66 </a:t>
            </a:r>
            <a:r>
              <a:rPr lang="en-US" sz="2800" b="1">
                <a:solidFill>
                  <a:srgbClr val="C00000"/>
                </a:solidFill>
              </a:rPr>
              <a:t>%</a:t>
            </a:r>
            <a:r>
              <a:rPr lang="en-US" sz="2800" b="1">
                <a:solidFill>
                  <a:srgbClr val="2818FA"/>
                </a:solidFill>
              </a:rPr>
              <a:t> </a:t>
            </a:r>
            <a:endParaRPr lang="en-US" sz="2800" b="1" smtClean="0">
              <a:solidFill>
                <a:srgbClr val="2818FA"/>
              </a:solidFill>
            </a:endParaRPr>
          </a:p>
          <a:p>
            <a:pPr marL="0" indent="0">
              <a:spcBef>
                <a:spcPts val="800"/>
              </a:spcBef>
              <a:spcAft>
                <a:spcPts val="800"/>
              </a:spcAft>
              <a:buNone/>
            </a:pPr>
            <a:r>
              <a:rPr lang="en-US" sz="2800" b="1" smtClean="0"/>
              <a:t>4.</a:t>
            </a:r>
            <a:r>
              <a:rPr lang="en-US" sz="2800" b="1" smtClean="0">
                <a:solidFill>
                  <a:srgbClr val="2818FA"/>
                </a:solidFill>
              </a:rPr>
              <a:t> Hệ liều </a:t>
            </a:r>
            <a:r>
              <a:rPr lang="en-US" sz="2800" b="1">
                <a:solidFill>
                  <a:srgbClr val="2818FA"/>
                </a:solidFill>
              </a:rPr>
              <a:t>kế </a:t>
            </a:r>
            <a:r>
              <a:rPr lang="en-US" sz="2800" b="1">
                <a:solidFill>
                  <a:srgbClr val="C00000"/>
                </a:solidFill>
              </a:rPr>
              <a:t>phim</a:t>
            </a:r>
            <a:r>
              <a:rPr lang="en-US" sz="2800" b="1">
                <a:solidFill>
                  <a:srgbClr val="2818FA"/>
                </a:solidFill>
              </a:rPr>
              <a:t> có </a:t>
            </a:r>
            <a:r>
              <a:rPr lang="en-US" sz="2800" b="1"/>
              <a:t>xu hướng giảm</a:t>
            </a:r>
            <a:r>
              <a:rPr lang="en-US" sz="2800" b="1">
                <a:solidFill>
                  <a:srgbClr val="2818FA"/>
                </a:solidFill>
              </a:rPr>
              <a:t>, chiếm </a:t>
            </a:r>
            <a:r>
              <a:rPr lang="en-US" sz="2800" b="1">
                <a:solidFill>
                  <a:srgbClr val="C00000"/>
                </a:solidFill>
              </a:rPr>
              <a:t>7,8 % </a:t>
            </a:r>
            <a:endParaRPr lang="en-US" sz="2800" b="1" smtClean="0">
              <a:solidFill>
                <a:srgbClr val="C00000"/>
              </a:solidFill>
            </a:endParaRPr>
          </a:p>
          <a:p>
            <a:pPr marL="0" lvl="0" indent="0">
              <a:spcBef>
                <a:spcPts val="800"/>
              </a:spcBef>
              <a:spcAft>
                <a:spcPts val="800"/>
              </a:spcAft>
              <a:buNone/>
            </a:pPr>
            <a:r>
              <a:rPr lang="en-US" sz="2800" b="1" smtClean="0"/>
              <a:t>5.</a:t>
            </a:r>
            <a:r>
              <a:rPr lang="en-US" sz="2800" b="1" smtClean="0">
                <a:solidFill>
                  <a:srgbClr val="2818FA"/>
                </a:solidFill>
              </a:rPr>
              <a:t> Hệ </a:t>
            </a:r>
            <a:r>
              <a:rPr lang="en-US" sz="2800" b="1">
                <a:solidFill>
                  <a:srgbClr val="2818FA"/>
                </a:solidFill>
              </a:rPr>
              <a:t>l</a:t>
            </a:r>
            <a:r>
              <a:rPr lang="en-US" sz="2800" b="1" smtClean="0">
                <a:solidFill>
                  <a:srgbClr val="2818FA"/>
                </a:solidFill>
              </a:rPr>
              <a:t>iều </a:t>
            </a:r>
            <a:r>
              <a:rPr lang="en-US" sz="2800" b="1">
                <a:solidFill>
                  <a:srgbClr val="2818FA"/>
                </a:solidFill>
              </a:rPr>
              <a:t>kế </a:t>
            </a:r>
            <a:r>
              <a:rPr lang="en-US" sz="2800" b="1">
                <a:solidFill>
                  <a:srgbClr val="C00000"/>
                </a:solidFill>
              </a:rPr>
              <a:t>OSL</a:t>
            </a:r>
            <a:r>
              <a:rPr lang="en-US" sz="2800" b="1">
                <a:solidFill>
                  <a:srgbClr val="2818FA"/>
                </a:solidFill>
              </a:rPr>
              <a:t> có </a:t>
            </a:r>
            <a:r>
              <a:rPr lang="en-US" sz="2800" b="1"/>
              <a:t>xu hướng tăng chậm</a:t>
            </a:r>
            <a:r>
              <a:rPr lang="en-US" sz="2800" b="1">
                <a:solidFill>
                  <a:srgbClr val="2818FA"/>
                </a:solidFill>
              </a:rPr>
              <a:t>, chiếm </a:t>
            </a:r>
            <a:r>
              <a:rPr lang="en-US" sz="2800" b="1">
                <a:solidFill>
                  <a:srgbClr val="C00000"/>
                </a:solidFill>
              </a:rPr>
              <a:t>16,5 %</a:t>
            </a:r>
            <a:r>
              <a:rPr lang="en-US" sz="2800" b="1">
                <a:solidFill>
                  <a:srgbClr val="2818FA"/>
                </a:solidFill>
              </a:rPr>
              <a:t> </a:t>
            </a:r>
          </a:p>
          <a:p>
            <a:pPr marL="0" indent="0">
              <a:spcBef>
                <a:spcPts val="800"/>
              </a:spcBef>
              <a:spcAft>
                <a:spcPts val="800"/>
              </a:spcAft>
              <a:buNone/>
            </a:pPr>
            <a:r>
              <a:rPr lang="en-US" sz="2800" b="1" smtClean="0"/>
              <a:t>6.</a:t>
            </a:r>
            <a:r>
              <a:rPr lang="en-US" sz="2800" b="1" smtClean="0">
                <a:solidFill>
                  <a:srgbClr val="2818FA"/>
                </a:solidFill>
              </a:rPr>
              <a:t> Hệ liều </a:t>
            </a:r>
            <a:r>
              <a:rPr lang="en-US" sz="2800" b="1">
                <a:solidFill>
                  <a:srgbClr val="2818FA"/>
                </a:solidFill>
              </a:rPr>
              <a:t>kế </a:t>
            </a:r>
            <a:r>
              <a:rPr lang="en-US" sz="2800" b="1">
                <a:solidFill>
                  <a:srgbClr val="C00000"/>
                </a:solidFill>
              </a:rPr>
              <a:t>RPL</a:t>
            </a:r>
            <a:r>
              <a:rPr lang="en-US" sz="2800" b="1">
                <a:solidFill>
                  <a:srgbClr val="2818FA"/>
                </a:solidFill>
              </a:rPr>
              <a:t> </a:t>
            </a:r>
            <a:r>
              <a:rPr lang="en-US" sz="2800" b="1"/>
              <a:t>không tăng thêm</a:t>
            </a:r>
            <a:r>
              <a:rPr lang="en-US" sz="2800" b="1">
                <a:solidFill>
                  <a:srgbClr val="2818FA"/>
                </a:solidFill>
              </a:rPr>
              <a:t>, chiếm </a:t>
            </a:r>
            <a:r>
              <a:rPr lang="en-US" sz="2800" b="1">
                <a:solidFill>
                  <a:srgbClr val="C00000"/>
                </a:solidFill>
              </a:rPr>
              <a:t>2,9 % </a:t>
            </a:r>
          </a:p>
          <a:p>
            <a:pPr marL="0" indent="0">
              <a:spcBef>
                <a:spcPts val="800"/>
              </a:spcBef>
              <a:spcAft>
                <a:spcPts val="800"/>
              </a:spcAft>
              <a:buNone/>
            </a:pPr>
            <a:r>
              <a:rPr lang="en-US" sz="2800" b="1" smtClean="0"/>
              <a:t>7. </a:t>
            </a:r>
            <a:r>
              <a:rPr lang="en-US" sz="2800" b="1" smtClean="0">
                <a:solidFill>
                  <a:srgbClr val="2818FA"/>
                </a:solidFill>
              </a:rPr>
              <a:t>Hệ </a:t>
            </a:r>
            <a:r>
              <a:rPr lang="en-US" sz="2800" b="1">
                <a:solidFill>
                  <a:srgbClr val="2818FA"/>
                </a:solidFill>
              </a:rPr>
              <a:t>liều kế </a:t>
            </a:r>
            <a:r>
              <a:rPr lang="en-US" sz="2800" b="1">
                <a:solidFill>
                  <a:srgbClr val="C00000"/>
                </a:solidFill>
              </a:rPr>
              <a:t>APD</a:t>
            </a:r>
            <a:r>
              <a:rPr lang="en-US" sz="2800" b="1">
                <a:solidFill>
                  <a:srgbClr val="2818FA"/>
                </a:solidFill>
              </a:rPr>
              <a:t> có </a:t>
            </a:r>
            <a:r>
              <a:rPr lang="en-US" sz="2800" b="1"/>
              <a:t>xu hướng giảm</a:t>
            </a:r>
            <a:r>
              <a:rPr lang="en-US" sz="2800" b="1">
                <a:solidFill>
                  <a:srgbClr val="2818FA"/>
                </a:solidFill>
              </a:rPr>
              <a:t>, chiếm </a:t>
            </a:r>
            <a:r>
              <a:rPr lang="en-US" sz="2800" b="1">
                <a:solidFill>
                  <a:srgbClr val="C00000"/>
                </a:solidFill>
              </a:rPr>
              <a:t>1 %</a:t>
            </a:r>
            <a:r>
              <a:rPr lang="en-US" sz="2800" b="1">
                <a:solidFill>
                  <a:srgbClr val="2818FA"/>
                </a:solidFill>
              </a:rPr>
              <a:t> </a:t>
            </a:r>
            <a:endParaRPr lang="en-US" sz="2800" b="1" smtClean="0">
              <a:solidFill>
                <a:srgbClr val="2818FA"/>
              </a:solidFill>
            </a:endParaRPr>
          </a:p>
          <a:p>
            <a:pPr marL="0" indent="0">
              <a:spcBef>
                <a:spcPts val="800"/>
              </a:spcBef>
              <a:spcAft>
                <a:spcPts val="800"/>
              </a:spcAft>
              <a:buNone/>
            </a:pPr>
            <a:r>
              <a:rPr lang="en-US" sz="2800" b="1" smtClean="0"/>
              <a:t>8.</a:t>
            </a:r>
            <a:r>
              <a:rPr lang="en-US" sz="2800" b="1" smtClean="0">
                <a:solidFill>
                  <a:srgbClr val="2818FA"/>
                </a:solidFill>
              </a:rPr>
              <a:t> Hệ </a:t>
            </a:r>
            <a:r>
              <a:rPr lang="en-US" sz="2800" b="1">
                <a:solidFill>
                  <a:srgbClr val="2818FA"/>
                </a:solidFill>
              </a:rPr>
              <a:t>liều kế </a:t>
            </a:r>
            <a:r>
              <a:rPr lang="en-US" sz="2800" b="1">
                <a:solidFill>
                  <a:srgbClr val="C00000"/>
                </a:solidFill>
              </a:rPr>
              <a:t>DIS</a:t>
            </a:r>
            <a:r>
              <a:rPr lang="en-US" sz="2800" b="1">
                <a:solidFill>
                  <a:srgbClr val="2818FA"/>
                </a:solidFill>
              </a:rPr>
              <a:t> có </a:t>
            </a:r>
            <a:r>
              <a:rPr lang="en-US" sz="2800" b="1"/>
              <a:t>xu hướng tăng chậm</a:t>
            </a:r>
            <a:r>
              <a:rPr lang="en-US" sz="2800" b="1">
                <a:solidFill>
                  <a:srgbClr val="2818FA"/>
                </a:solidFill>
              </a:rPr>
              <a:t>, chiếm </a:t>
            </a:r>
            <a:r>
              <a:rPr lang="en-US" sz="2800" b="1">
                <a:solidFill>
                  <a:srgbClr val="C00000"/>
                </a:solidFill>
              </a:rPr>
              <a:t>5,8 %</a:t>
            </a:r>
            <a:r>
              <a:rPr lang="en-US" sz="2800" b="1">
                <a:solidFill>
                  <a:srgbClr val="2818FA"/>
                </a:solidFill>
              </a:rPr>
              <a:t> </a:t>
            </a:r>
          </a:p>
          <a:p>
            <a:pPr marL="0" lvl="0" indent="0">
              <a:spcBef>
                <a:spcPts val="800"/>
              </a:spcBef>
              <a:spcAft>
                <a:spcPts val="800"/>
              </a:spcAft>
              <a:buNone/>
            </a:pPr>
            <a:r>
              <a:rPr lang="en-US" sz="2800" b="1" smtClean="0">
                <a:solidFill>
                  <a:srgbClr val="2818FA"/>
                </a:solidFill>
              </a:rPr>
              <a:t>   </a:t>
            </a:r>
            <a:r>
              <a:rPr lang="en-US" b="1" smtClean="0"/>
              <a:t>Chú ý:</a:t>
            </a:r>
            <a:r>
              <a:rPr lang="en-US" b="1" smtClean="0">
                <a:solidFill>
                  <a:srgbClr val="2818FA"/>
                </a:solidFill>
              </a:rPr>
              <a:t> Số liệu trên ở thời điểm 2016</a:t>
            </a:r>
            <a:endParaRPr lang="en-US" b="1">
              <a:solidFill>
                <a:srgbClr val="2818FA"/>
              </a:solidFill>
            </a:endParaRPr>
          </a:p>
          <a:p>
            <a:pPr marL="0" indent="0">
              <a:spcBef>
                <a:spcPts val="800"/>
              </a:spcBef>
              <a:spcAft>
                <a:spcPts val="800"/>
              </a:spcAft>
              <a:buNone/>
            </a:pPr>
            <a:endParaRPr lang="en-US" sz="2800" b="1">
              <a:solidFill>
                <a:srgbClr val="2818FA"/>
              </a:solidFill>
            </a:endParaRPr>
          </a:p>
          <a:p>
            <a:pPr marL="0" lvl="0" indent="0">
              <a:spcBef>
                <a:spcPts val="800"/>
              </a:spcBef>
              <a:spcAft>
                <a:spcPts val="800"/>
              </a:spcAft>
              <a:buNone/>
            </a:pPr>
            <a:r>
              <a:rPr lang="en-US" sz="2800" b="1" smtClean="0">
                <a:solidFill>
                  <a:srgbClr val="2818FA"/>
                </a:solidFill>
              </a:rPr>
              <a:t>     </a:t>
            </a:r>
            <a:endParaRPr lang="en-US" sz="2800" b="1">
              <a:solidFill>
                <a:srgbClr val="2818FA"/>
              </a:solidFill>
            </a:endParaRPr>
          </a:p>
          <a:p>
            <a:pPr marL="0" indent="0">
              <a:spcBef>
                <a:spcPts val="800"/>
              </a:spcBef>
              <a:spcAft>
                <a:spcPts val="800"/>
              </a:spcAft>
              <a:buNone/>
            </a:pPr>
            <a:r>
              <a:rPr lang="en-US" sz="2800" b="1" smtClean="0">
                <a:solidFill>
                  <a:srgbClr val="2818FA"/>
                </a:solidFill>
              </a:rPr>
              <a:t> </a:t>
            </a:r>
            <a:endParaRPr lang="en-US" sz="2800" b="1">
              <a:solidFill>
                <a:srgbClr val="2818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27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1224136"/>
          </a:xfrm>
        </p:spPr>
        <p:txBody>
          <a:bodyPr>
            <a:noAutofit/>
          </a:bodyPr>
          <a:lstStyle/>
          <a:p>
            <a:r>
              <a:rPr lang="en-US" sz="3200" b="1"/>
              <a:t>Loại </a:t>
            </a:r>
            <a:r>
              <a:rPr lang="en-US" sz="3200" b="1" smtClean="0"/>
              <a:t>LKCN (toàn </a:t>
            </a:r>
            <a:r>
              <a:rPr lang="en-US" sz="3200" b="1"/>
              <a:t>thân, photon &amp; beta) thông dụng </a:t>
            </a: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>(cont.)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496944" cy="338437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>
                <a:solidFill>
                  <a:srgbClr val="C00000"/>
                </a:solidFill>
              </a:rPr>
              <a:t>Ở Việt Nam</a:t>
            </a:r>
          </a:p>
          <a:p>
            <a:pPr marL="0" lvl="0" indent="0">
              <a:buNone/>
            </a:pPr>
            <a:r>
              <a:rPr lang="en-US" sz="2800" b="1" smtClean="0">
                <a:solidFill>
                  <a:srgbClr val="2818FA"/>
                </a:solidFill>
              </a:rPr>
              <a:t>     </a:t>
            </a:r>
            <a:endParaRPr lang="en-US" sz="2800" b="1">
              <a:solidFill>
                <a:srgbClr val="2818FA"/>
              </a:solidFill>
            </a:endParaRPr>
          </a:p>
          <a:p>
            <a:pPr marL="0" indent="0">
              <a:buNone/>
            </a:pPr>
            <a:r>
              <a:rPr lang="en-US" sz="2800" b="1" smtClean="0">
                <a:solidFill>
                  <a:srgbClr val="2818FA"/>
                </a:solidFill>
              </a:rPr>
              <a:t> </a:t>
            </a:r>
            <a:endParaRPr lang="en-US" sz="2800" b="1">
              <a:solidFill>
                <a:srgbClr val="2818FA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743840"/>
              </p:ext>
            </p:extLst>
          </p:nvPr>
        </p:nvGraphicFramePr>
        <p:xfrm>
          <a:off x="539552" y="2060848"/>
          <a:ext cx="8136903" cy="3240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8483"/>
                <a:gridCol w="1458242"/>
                <a:gridCol w="3292444"/>
                <a:gridCol w="1707734"/>
              </a:tblGrid>
              <a:tr h="1184330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Năm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Số đơn vị </a:t>
                      </a: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cung cấp dịch vụ LKCN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Loại liều kế 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Dùng cho</a:t>
                      </a: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 loại bức xạ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343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1990 – 2000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1">
                          <a:effectLst/>
                        </a:rPr>
                        <a:t>2</a:t>
                      </a:r>
                      <a:endParaRPr lang="en-US" sz="1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TLD (LiF:Mg,Ti và CaSO</a:t>
                      </a:r>
                      <a:r>
                        <a:rPr lang="en-US" sz="1800" baseline="-25000">
                          <a:effectLst/>
                        </a:rPr>
                        <a:t>4</a:t>
                      </a:r>
                      <a:r>
                        <a:rPr lang="en-US" sz="1800">
                          <a:effectLst/>
                        </a:rPr>
                        <a:t>: Dy)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Gamma và tia X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343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2001 – 2010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1">
                          <a:effectLst/>
                        </a:rPr>
                        <a:t>3</a:t>
                      </a:r>
                      <a:endParaRPr lang="en-US" sz="1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TLD (LiF:Mg,Ti và CaSO</a:t>
                      </a:r>
                      <a:r>
                        <a:rPr lang="en-US" sz="1800" baseline="-25000">
                          <a:effectLst/>
                        </a:rPr>
                        <a:t>4</a:t>
                      </a:r>
                      <a:r>
                        <a:rPr lang="en-US" sz="1800">
                          <a:effectLst/>
                        </a:rPr>
                        <a:t>: Dy)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Gamma và tia X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343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2011 – đến nay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1">
                          <a:effectLst/>
                        </a:rPr>
                        <a:t>8</a:t>
                      </a:r>
                      <a:endParaRPr lang="en-US" sz="1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TLD (LiF, OSL và CaSO</a:t>
                      </a:r>
                      <a:r>
                        <a:rPr lang="en-US" sz="1800" baseline="-25000">
                          <a:effectLst/>
                        </a:rPr>
                        <a:t>4</a:t>
                      </a:r>
                      <a:r>
                        <a:rPr lang="en-US" sz="1800">
                          <a:effectLst/>
                        </a:rPr>
                        <a:t>: Dy)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Gamma và tia X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41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1224136"/>
          </a:xfrm>
        </p:spPr>
        <p:txBody>
          <a:bodyPr>
            <a:noAutofit/>
          </a:bodyPr>
          <a:lstStyle/>
          <a:p>
            <a:r>
              <a:rPr lang="en-US" sz="3200" b="1"/>
              <a:t>Một số vấn đề cần quan tâm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496944" cy="417646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b="1">
                <a:solidFill>
                  <a:srgbClr val="2818FA"/>
                </a:solidFill>
              </a:rPr>
              <a:t>Liều kế cá nhân neutron, liều kế cá nhân beta, liều kế tay và liều kế mắt</a:t>
            </a:r>
            <a:r>
              <a:rPr lang="en-US" sz="2800" b="1" smtClean="0">
                <a:solidFill>
                  <a:srgbClr val="2818FA"/>
                </a:solidFill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b="1">
                <a:solidFill>
                  <a:srgbClr val="2818FA"/>
                </a:solidFill>
              </a:rPr>
              <a:t>Khuyến cáo áp dụng đại lượng Hp(10), Hp(3) và Hp(0.07) cho từng trường hợp/lĩnh vực cụ thể. </a:t>
            </a:r>
            <a:endParaRPr lang="en-US" sz="2800" b="1" smtClean="0">
              <a:solidFill>
                <a:srgbClr val="2818FA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b="1" smtClean="0">
                <a:solidFill>
                  <a:srgbClr val="2818FA"/>
                </a:solidFill>
              </a:rPr>
              <a:t>Khuyến </a:t>
            </a:r>
            <a:r>
              <a:rPr lang="en-US" sz="2800" b="1">
                <a:solidFill>
                  <a:srgbClr val="2818FA"/>
                </a:solidFill>
              </a:rPr>
              <a:t>cáo sử dụng loại liều kế cá nhân thích hợp cho từng trường hợp/lĩnh vực cụ thể.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sz="2800" b="1">
              <a:solidFill>
                <a:srgbClr val="2818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0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1224136"/>
          </a:xfrm>
        </p:spPr>
        <p:txBody>
          <a:bodyPr>
            <a:noAutofit/>
          </a:bodyPr>
          <a:lstStyle/>
          <a:p>
            <a:r>
              <a:rPr lang="en-US" sz="3200" b="1"/>
              <a:t>Một số vấn đề cần quan </a:t>
            </a:r>
            <a:r>
              <a:rPr lang="en-US" sz="3200" b="1" smtClean="0"/>
              <a:t>tâm (con.)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496944" cy="417646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b="1">
                <a:solidFill>
                  <a:srgbClr val="2818FA"/>
                </a:solidFill>
              </a:rPr>
              <a:t>Chu kỳ xử lý/đọc liều kế cho từng trường hợp/lĩnh vực cụ thể</a:t>
            </a:r>
            <a:r>
              <a:rPr lang="en-US" sz="2800" b="1" smtClean="0">
                <a:solidFill>
                  <a:srgbClr val="2818FA"/>
                </a:solidFill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b="1">
                <a:solidFill>
                  <a:srgbClr val="2818FA"/>
                </a:solidFill>
              </a:rPr>
              <a:t>Thông báo khi phát hiện liều cá nhân cao vượt mức qui định.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b="1">
                <a:solidFill>
                  <a:srgbClr val="C00000"/>
                </a:solidFill>
              </a:rPr>
              <a:t>Trung tâm chuẩn liều quốc gia </a:t>
            </a:r>
            <a:r>
              <a:rPr lang="en-US" sz="2800" b="1">
                <a:solidFill>
                  <a:srgbClr val="2818FA"/>
                </a:solidFill>
              </a:rPr>
              <a:t>(quản lý, kinh phí, chuyên gia, thiết bị và giá </a:t>
            </a:r>
            <a:r>
              <a:rPr lang="en-US" sz="2800" b="1" smtClean="0">
                <a:solidFill>
                  <a:srgbClr val="2818FA"/>
                </a:solidFill>
              </a:rPr>
              <a:t>dịch vụ).</a:t>
            </a:r>
            <a:endParaRPr lang="en-US" sz="2800" b="1">
              <a:solidFill>
                <a:srgbClr val="2818FA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sz="2800" b="1">
              <a:solidFill>
                <a:srgbClr val="2818FA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2800" b="1">
              <a:solidFill>
                <a:srgbClr val="2818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70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1224136"/>
          </a:xfrm>
        </p:spPr>
        <p:txBody>
          <a:bodyPr>
            <a:noAutofit/>
          </a:bodyPr>
          <a:lstStyle/>
          <a:p>
            <a:r>
              <a:rPr lang="en-US" sz="3200" b="1"/>
              <a:t>Một số vấn đề cần quan </a:t>
            </a:r>
            <a:r>
              <a:rPr lang="en-US" sz="3200" b="1" smtClean="0"/>
              <a:t>tâm (con.)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496944" cy="417646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b="1" smtClean="0">
                <a:solidFill>
                  <a:srgbClr val="2818FA"/>
                </a:solidFill>
              </a:rPr>
              <a:t>Tổ chức đo </a:t>
            </a:r>
            <a:r>
              <a:rPr lang="en-US" sz="2800" b="1">
                <a:solidFill>
                  <a:srgbClr val="2818FA"/>
                </a:solidFill>
              </a:rPr>
              <a:t>so sánh liều kế cá nhân chiếu </a:t>
            </a:r>
            <a:r>
              <a:rPr lang="en-US" sz="2800" b="1" smtClean="0">
                <a:solidFill>
                  <a:srgbClr val="2818FA"/>
                </a:solidFill>
              </a:rPr>
              <a:t>ngoài: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b="1"/>
              <a:t> </a:t>
            </a:r>
            <a:r>
              <a:rPr lang="en-US" sz="2800" b="1" smtClean="0"/>
              <a:t>    - Trong nước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b="1"/>
              <a:t> </a:t>
            </a:r>
            <a:r>
              <a:rPr lang="en-US" sz="2800" b="1" smtClean="0"/>
              <a:t>    - Khu vực: </a:t>
            </a:r>
            <a:r>
              <a:rPr lang="en-US" sz="2800" b="1"/>
              <a:t>ASEAN, C</a:t>
            </a:r>
            <a:r>
              <a:rPr lang="en-US" sz="2800" b="1" smtClean="0"/>
              <a:t>hâu Á, …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b="1"/>
              <a:t> </a:t>
            </a:r>
            <a:r>
              <a:rPr lang="en-US" sz="2800" b="1" smtClean="0"/>
              <a:t>    - Quốc tế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b="1"/>
              <a:t> </a:t>
            </a:r>
            <a:r>
              <a:rPr lang="en-US" sz="2800" b="1" smtClean="0"/>
              <a:t>    - Kinh phí, chu kỳ </a:t>
            </a:r>
            <a:r>
              <a:rPr lang="en-US" sz="2800" b="1"/>
              <a:t>và các qui định liên quan.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sz="2800" b="1">
              <a:solidFill>
                <a:srgbClr val="2818FA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2800" b="1">
              <a:solidFill>
                <a:srgbClr val="2818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02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1224136"/>
          </a:xfrm>
        </p:spPr>
        <p:txBody>
          <a:bodyPr>
            <a:noAutofit/>
          </a:bodyPr>
          <a:lstStyle/>
          <a:p>
            <a:r>
              <a:rPr lang="en-US" sz="3200" b="1" smtClean="0"/>
              <a:t>KẾT LUẬN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496944" cy="417646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b="1" smtClean="0">
                <a:solidFill>
                  <a:srgbClr val="2818FA"/>
                </a:solidFill>
              </a:rPr>
              <a:t>	Hai </a:t>
            </a:r>
            <a:r>
              <a:rPr lang="en-US" sz="2800" b="1">
                <a:solidFill>
                  <a:srgbClr val="2818FA"/>
                </a:solidFill>
              </a:rPr>
              <a:t>chục </a:t>
            </a:r>
            <a:r>
              <a:rPr lang="en-US" sz="2800" b="1" smtClean="0">
                <a:solidFill>
                  <a:srgbClr val="2818FA"/>
                </a:solidFill>
              </a:rPr>
              <a:t>năm, DVLKCN ở </a:t>
            </a:r>
            <a:r>
              <a:rPr lang="en-US" sz="2800" b="1">
                <a:solidFill>
                  <a:srgbClr val="2818FA"/>
                </a:solidFill>
              </a:rPr>
              <a:t>nước ta </a:t>
            </a:r>
            <a:r>
              <a:rPr lang="en-US" sz="2800" b="1" smtClean="0">
                <a:solidFill>
                  <a:srgbClr val="2818FA"/>
                </a:solidFill>
              </a:rPr>
              <a:t>có bước phát </a:t>
            </a:r>
            <a:r>
              <a:rPr lang="en-US" sz="2800" b="1">
                <a:solidFill>
                  <a:srgbClr val="2818FA"/>
                </a:solidFill>
              </a:rPr>
              <a:t>triển </a:t>
            </a:r>
            <a:r>
              <a:rPr lang="en-US" sz="2800" b="1" smtClean="0">
                <a:solidFill>
                  <a:srgbClr val="2818FA"/>
                </a:solidFill>
              </a:rPr>
              <a:t>đáng </a:t>
            </a:r>
            <a:r>
              <a:rPr lang="en-US" sz="2800" b="1">
                <a:solidFill>
                  <a:srgbClr val="2818FA"/>
                </a:solidFill>
              </a:rPr>
              <a:t>ghi nhận</a:t>
            </a:r>
            <a:r>
              <a:rPr lang="en-US" sz="2800" b="1" smtClean="0">
                <a:solidFill>
                  <a:srgbClr val="2818FA"/>
                </a:solidFill>
              </a:rPr>
              <a:t>. Tuy </a:t>
            </a:r>
            <a:r>
              <a:rPr lang="en-US" sz="2800" b="1">
                <a:solidFill>
                  <a:srgbClr val="2818FA"/>
                </a:solidFill>
              </a:rPr>
              <a:t>nhiên, vẫn còn nhiều vấn đề cần giải quyết để đáp </a:t>
            </a:r>
            <a:r>
              <a:rPr lang="en-US" sz="2800" b="1" smtClean="0">
                <a:solidFill>
                  <a:srgbClr val="2818FA"/>
                </a:solidFill>
              </a:rPr>
              <a:t>ứng yêu </a:t>
            </a:r>
            <a:r>
              <a:rPr lang="en-US" sz="2800" b="1">
                <a:solidFill>
                  <a:srgbClr val="2818FA"/>
                </a:solidFill>
              </a:rPr>
              <a:t>cầu đảm bảo an toàn bức xạ cho những người làm công việc bức xạ.	</a:t>
            </a:r>
            <a:endParaRPr lang="en-US" sz="2800" b="1" smtClean="0">
              <a:solidFill>
                <a:srgbClr val="2818FA"/>
              </a:solidFill>
            </a:endParaRPr>
          </a:p>
          <a:p>
            <a:pPr marL="0" indent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4000" b="1" smtClean="0">
                <a:solidFill>
                  <a:srgbClr val="C00000"/>
                </a:solidFill>
              </a:rPr>
              <a:t>Xin cám ơn các Quý vị</a:t>
            </a:r>
            <a:endParaRPr lang="en-US" sz="4000" b="1">
              <a:solidFill>
                <a:srgbClr val="C00000"/>
              </a:solidFill>
            </a:endParaRPr>
          </a:p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endParaRPr lang="en-US" sz="2800" b="1">
              <a:solidFill>
                <a:srgbClr val="2818FA"/>
              </a:solidFill>
            </a:endParaRP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itchFamily="2" charset="2"/>
              <a:buChar char="Ø"/>
            </a:pPr>
            <a:endParaRPr lang="en-US" sz="2800" b="1">
              <a:solidFill>
                <a:srgbClr val="2818FA"/>
              </a:solidFill>
            </a:endParaRPr>
          </a:p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endParaRPr lang="en-US" sz="2800" b="1">
              <a:solidFill>
                <a:srgbClr val="2818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25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720080"/>
          </a:xfrm>
        </p:spPr>
        <p:txBody>
          <a:bodyPr>
            <a:noAutofit/>
          </a:bodyPr>
          <a:lstStyle/>
          <a:p>
            <a:r>
              <a:rPr lang="en-US" sz="3200" b="1"/>
              <a:t>Tài liệu tham khảo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496944" cy="48245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b="1" smtClean="0">
                <a:solidFill>
                  <a:srgbClr val="2818FA"/>
                </a:solidFill>
              </a:rPr>
              <a:t>	</a:t>
            </a:r>
            <a:endParaRPr lang="en-US" sz="2800" b="1">
              <a:solidFill>
                <a:srgbClr val="2818FA"/>
              </a:solidFill>
            </a:endParaRP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itchFamily="2" charset="2"/>
              <a:buChar char="Ø"/>
            </a:pPr>
            <a:endParaRPr lang="en-US" sz="2800" b="1">
              <a:solidFill>
                <a:srgbClr val="2818FA"/>
              </a:solidFill>
            </a:endParaRPr>
          </a:p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endParaRPr lang="en-US" sz="2800" b="1">
              <a:solidFill>
                <a:srgbClr val="2818FA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737076"/>
              </p:ext>
            </p:extLst>
          </p:nvPr>
        </p:nvGraphicFramePr>
        <p:xfrm>
          <a:off x="899592" y="980728"/>
          <a:ext cx="7488832" cy="518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3" imgW="6122560" imgH="4272416" progId="Word.Document.12">
                  <p:embed/>
                </p:oleObj>
              </mc:Choice>
              <mc:Fallback>
                <p:oleObj name="Document" r:id="rId3" imgW="6122560" imgH="427241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980728"/>
                        <a:ext cx="7488832" cy="5184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065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b="1"/>
              <a:t>Mở đầu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smtClean="0">
                <a:solidFill>
                  <a:srgbClr val="2818FA"/>
                </a:solidFill>
              </a:rPr>
              <a:t>Nhiều loại nguồn </a:t>
            </a:r>
            <a:r>
              <a:rPr lang="en-US" sz="2800" b="1">
                <a:solidFill>
                  <a:srgbClr val="2818FA"/>
                </a:solidFill>
              </a:rPr>
              <a:t>bức xạ ion </a:t>
            </a:r>
            <a:r>
              <a:rPr lang="en-US" sz="2800" b="1" smtClean="0">
                <a:solidFill>
                  <a:srgbClr val="2818FA"/>
                </a:solidFill>
              </a:rPr>
              <a:t>hóa: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b="1" smtClean="0">
                <a:solidFill>
                  <a:srgbClr val="2818FA"/>
                </a:solidFill>
              </a:rPr>
              <a:t>    - Lò phản ứng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b="1" smtClean="0">
                <a:solidFill>
                  <a:srgbClr val="2818FA"/>
                </a:solidFill>
              </a:rPr>
              <a:t>    - Nguồn phóng xạ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b="1" smtClean="0">
                <a:solidFill>
                  <a:srgbClr val="2818FA"/>
                </a:solidFill>
              </a:rPr>
              <a:t>    - Máy gia tốc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b="1" smtClean="0">
                <a:solidFill>
                  <a:srgbClr val="2818FA"/>
                </a:solidFill>
              </a:rPr>
              <a:t>    - Máy phát tia X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smtClean="0">
                <a:solidFill>
                  <a:srgbClr val="2818FA"/>
                </a:solidFill>
              </a:rPr>
              <a:t>Bức xạ neutron, gamma, beta, alpha và tia X </a:t>
            </a:r>
            <a:endParaRPr lang="en-US" sz="2800" b="1">
              <a:solidFill>
                <a:srgbClr val="2818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914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b="1" smtClean="0"/>
              <a:t>Nhân viên bức xạ &amp; Đơn vị dịch vụ LKCN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500" b="1" smtClean="0">
                <a:solidFill>
                  <a:srgbClr val="C00000"/>
                </a:solidFill>
              </a:rPr>
              <a:t>Nước ta</a:t>
            </a:r>
            <a:r>
              <a:rPr lang="en-US" sz="2600" b="1" smtClean="0">
                <a:solidFill>
                  <a:srgbClr val="2818FA"/>
                </a:solidFill>
              </a:rPr>
              <a:t>: khoảng </a:t>
            </a:r>
            <a:r>
              <a:rPr lang="en-US" sz="2600" b="1" smtClean="0">
                <a:solidFill>
                  <a:srgbClr val="C00000"/>
                </a:solidFill>
              </a:rPr>
              <a:t>18.000</a:t>
            </a:r>
            <a:r>
              <a:rPr lang="en-US" sz="2600" b="1" smtClean="0">
                <a:solidFill>
                  <a:srgbClr val="2818FA"/>
                </a:solidFill>
              </a:rPr>
              <a:t> NVBX &amp; </a:t>
            </a:r>
            <a:r>
              <a:rPr lang="en-US" sz="2600" b="1" smtClean="0">
                <a:solidFill>
                  <a:srgbClr val="C00000"/>
                </a:solidFill>
              </a:rPr>
              <a:t>8</a:t>
            </a:r>
            <a:r>
              <a:rPr lang="en-US" sz="2600" b="1" smtClean="0">
                <a:solidFill>
                  <a:srgbClr val="2818FA"/>
                </a:solidFill>
              </a:rPr>
              <a:t> đơn vị DVLKCN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600" b="1" smtClean="0">
                <a:solidFill>
                  <a:srgbClr val="2818FA"/>
                </a:solidFill>
              </a:rPr>
              <a:t>                            Bình quân: </a:t>
            </a:r>
            <a:r>
              <a:rPr lang="en-US" sz="2600" b="1" smtClean="0">
                <a:solidFill>
                  <a:srgbClr val="C00000"/>
                </a:solidFill>
              </a:rPr>
              <a:t>2.250</a:t>
            </a:r>
            <a:r>
              <a:rPr lang="en-US" sz="2600" b="1" smtClean="0">
                <a:solidFill>
                  <a:srgbClr val="2818FA"/>
                </a:solidFill>
              </a:rPr>
              <a:t> NVBX/đơn vị dịch vụ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500" b="1" smtClean="0">
                <a:solidFill>
                  <a:srgbClr val="C00000"/>
                </a:solidFill>
              </a:rPr>
              <a:t>Quốc tế</a:t>
            </a:r>
            <a:r>
              <a:rPr lang="en-US" sz="2600" b="1" smtClean="0">
                <a:solidFill>
                  <a:srgbClr val="C00000"/>
                </a:solidFill>
              </a:rPr>
              <a:t>: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600" b="1" smtClean="0">
                <a:solidFill>
                  <a:srgbClr val="2818FA"/>
                </a:solidFill>
              </a:rPr>
              <a:t>    - </a:t>
            </a:r>
            <a:r>
              <a:rPr lang="en-US" sz="2600" b="1" smtClean="0"/>
              <a:t>Khối EU(2004)[5]: </a:t>
            </a:r>
            <a:r>
              <a:rPr lang="en-US" sz="2600" b="1" smtClean="0">
                <a:solidFill>
                  <a:srgbClr val="C00000"/>
                </a:solidFill>
              </a:rPr>
              <a:t>1.100.000</a:t>
            </a:r>
            <a:r>
              <a:rPr lang="en-US" sz="2600" b="1" smtClean="0">
                <a:solidFill>
                  <a:srgbClr val="2818FA"/>
                </a:solidFill>
              </a:rPr>
              <a:t> NVBX &amp; </a:t>
            </a:r>
            <a:r>
              <a:rPr lang="en-US" sz="2600" b="1" smtClean="0">
                <a:solidFill>
                  <a:srgbClr val="C00000"/>
                </a:solidFill>
              </a:rPr>
              <a:t>44</a:t>
            </a:r>
            <a:r>
              <a:rPr lang="en-US" sz="2600" b="1" smtClean="0">
                <a:solidFill>
                  <a:srgbClr val="2818FA"/>
                </a:solidFill>
              </a:rPr>
              <a:t> đơn vị DVLKCN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600" b="1" smtClean="0">
                <a:solidFill>
                  <a:srgbClr val="2818FA"/>
                </a:solidFill>
              </a:rPr>
              <a:t>                            Bình quân: </a:t>
            </a:r>
            <a:r>
              <a:rPr lang="en-US" sz="2600" b="1" smtClean="0">
                <a:solidFill>
                  <a:srgbClr val="C00000"/>
                </a:solidFill>
              </a:rPr>
              <a:t>25.000</a:t>
            </a:r>
            <a:r>
              <a:rPr lang="en-US" sz="2600" b="1" smtClean="0">
                <a:solidFill>
                  <a:srgbClr val="2818FA"/>
                </a:solidFill>
              </a:rPr>
              <a:t> NVBX/đơn vị dịch vụ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600" b="1" smtClean="0">
                <a:solidFill>
                  <a:srgbClr val="2818FA"/>
                </a:solidFill>
              </a:rPr>
              <a:t>    - </a:t>
            </a:r>
            <a:r>
              <a:rPr lang="en-US" sz="2600" b="1" smtClean="0"/>
              <a:t>Đức:  </a:t>
            </a:r>
            <a:r>
              <a:rPr lang="en-US" sz="2600" b="1" smtClean="0">
                <a:solidFill>
                  <a:srgbClr val="2818FA"/>
                </a:solidFill>
              </a:rPr>
              <a:t>khoảng</a:t>
            </a:r>
            <a:r>
              <a:rPr lang="en-US" sz="2600" b="1" smtClean="0"/>
              <a:t> </a:t>
            </a:r>
            <a:r>
              <a:rPr lang="en-US" sz="2600" b="1" smtClean="0">
                <a:solidFill>
                  <a:srgbClr val="C00000"/>
                </a:solidFill>
              </a:rPr>
              <a:t>300.000</a:t>
            </a:r>
            <a:r>
              <a:rPr lang="en-US" sz="2600" b="1" smtClean="0"/>
              <a:t> </a:t>
            </a:r>
            <a:r>
              <a:rPr lang="en-US" sz="2600" b="1" smtClean="0">
                <a:solidFill>
                  <a:srgbClr val="2818FA"/>
                </a:solidFill>
              </a:rPr>
              <a:t>NVBX &amp; </a:t>
            </a:r>
            <a:r>
              <a:rPr lang="en-US" sz="2600" b="1" smtClean="0">
                <a:solidFill>
                  <a:srgbClr val="C00000"/>
                </a:solidFill>
              </a:rPr>
              <a:t>4</a:t>
            </a:r>
            <a:r>
              <a:rPr lang="en-US" sz="2600" b="1" smtClean="0">
                <a:solidFill>
                  <a:srgbClr val="2818FA"/>
                </a:solidFill>
              </a:rPr>
              <a:t> đơn vị DVLKCN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600" b="1" smtClean="0">
                <a:solidFill>
                  <a:srgbClr val="2818FA"/>
                </a:solidFill>
              </a:rPr>
              <a:t>                            Bình quân: </a:t>
            </a:r>
            <a:r>
              <a:rPr lang="en-US" sz="2600" b="1">
                <a:solidFill>
                  <a:srgbClr val="C00000"/>
                </a:solidFill>
              </a:rPr>
              <a:t>7</a:t>
            </a:r>
            <a:r>
              <a:rPr lang="en-US" sz="2600" b="1" smtClean="0">
                <a:solidFill>
                  <a:srgbClr val="C00000"/>
                </a:solidFill>
              </a:rPr>
              <a:t>5.000</a:t>
            </a:r>
            <a:r>
              <a:rPr lang="en-US" sz="2600" b="1" smtClean="0">
                <a:solidFill>
                  <a:srgbClr val="2818FA"/>
                </a:solidFill>
              </a:rPr>
              <a:t> NVBX/đơn vị dịch vụ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2600" b="1" smtClean="0">
              <a:solidFill>
                <a:srgbClr val="2818FA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2600" b="1" smtClean="0">
              <a:solidFill>
                <a:srgbClr val="2818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826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b="1" smtClean="0"/>
              <a:t>Đơn vị DVLKCN &amp; Dịch vụ cung cấp 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b="1" smtClean="0">
                <a:solidFill>
                  <a:srgbClr val="2818FA"/>
                </a:solidFill>
              </a:rPr>
              <a:t>Thống kê: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smtClean="0">
                <a:solidFill>
                  <a:srgbClr val="2818FA"/>
                </a:solidFill>
              </a:rPr>
              <a:t>	- Giai đoạn 1990 – 2000:  </a:t>
            </a:r>
            <a:r>
              <a:rPr lang="en-US" b="1" smtClean="0">
                <a:solidFill>
                  <a:srgbClr val="C00000"/>
                </a:solidFill>
              </a:rPr>
              <a:t>02</a:t>
            </a:r>
            <a:r>
              <a:rPr lang="en-US" b="1" smtClean="0">
                <a:solidFill>
                  <a:srgbClr val="2818FA"/>
                </a:solidFill>
              </a:rPr>
              <a:t> đơn vị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>
                <a:solidFill>
                  <a:srgbClr val="2818FA"/>
                </a:solidFill>
              </a:rPr>
              <a:t>	</a:t>
            </a:r>
            <a:r>
              <a:rPr lang="en-US" b="1" smtClean="0">
                <a:solidFill>
                  <a:srgbClr val="2818FA"/>
                </a:solidFill>
              </a:rPr>
              <a:t>- Giai đoạn 2001 – 2010:  </a:t>
            </a:r>
            <a:r>
              <a:rPr lang="en-US" b="1" smtClean="0">
                <a:solidFill>
                  <a:srgbClr val="C00000"/>
                </a:solidFill>
              </a:rPr>
              <a:t>03</a:t>
            </a:r>
            <a:r>
              <a:rPr lang="en-US" b="1" smtClean="0">
                <a:solidFill>
                  <a:srgbClr val="2818FA"/>
                </a:solidFill>
              </a:rPr>
              <a:t> đơn vị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smtClean="0">
                <a:solidFill>
                  <a:srgbClr val="2818FA"/>
                </a:solidFill>
              </a:rPr>
              <a:t>          - Giai đoạn 2011 – hiện nay:  </a:t>
            </a:r>
            <a:r>
              <a:rPr lang="en-US" b="1" smtClean="0">
                <a:solidFill>
                  <a:srgbClr val="C00000"/>
                </a:solidFill>
              </a:rPr>
              <a:t>08</a:t>
            </a:r>
            <a:r>
              <a:rPr lang="en-US" b="1" smtClean="0">
                <a:solidFill>
                  <a:srgbClr val="2818FA"/>
                </a:solidFill>
              </a:rPr>
              <a:t> đơn vị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b="1" smtClean="0">
              <a:solidFill>
                <a:srgbClr val="2818FA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b="1" smtClean="0">
              <a:solidFill>
                <a:srgbClr val="2818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95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US" sz="3600" b="1" smtClean="0"/>
              <a:t>Đơn vị DVLKCN &amp; Dịch vụ cung cấp </a:t>
            </a:r>
            <a:br>
              <a:rPr lang="en-US" sz="3600" b="1" smtClean="0"/>
            </a:br>
            <a:r>
              <a:rPr lang="en-US" sz="3600" b="1" smtClean="0"/>
              <a:t>(con.)</a:t>
            </a:r>
            <a:endParaRPr lang="en-US" sz="360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4000" smtClean="0"/>
          </a:p>
          <a:p>
            <a:pPr>
              <a:buFont typeface="Wingdings" pitchFamily="2" charset="2"/>
              <a:buChar char="Ø"/>
            </a:pPr>
            <a:endParaRPr lang="en-US" sz="400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177899"/>
              </p:ext>
            </p:extLst>
          </p:nvPr>
        </p:nvGraphicFramePr>
        <p:xfrm>
          <a:off x="899592" y="2060847"/>
          <a:ext cx="7704856" cy="3133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6"/>
                <a:gridCol w="3312368"/>
                <a:gridCol w="3168352"/>
              </a:tblGrid>
              <a:tr h="100811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1">
                          <a:effectLst/>
                        </a:rPr>
                        <a:t>Lĩnh vực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1">
                          <a:effectLst/>
                        </a:rPr>
                        <a:t>Bức xạ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1">
                          <a:effectLst/>
                        </a:rPr>
                        <a:t>Dịch vụ </a:t>
                      </a: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1">
                          <a:effectLst/>
                        </a:rPr>
                        <a:t>liều kế cá nhân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3470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1">
                          <a:effectLst/>
                        </a:rPr>
                        <a:t>Nghiên cứu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1">
                          <a:effectLst/>
                        </a:rPr>
                        <a:t>Neutron, gamma, beta, alpha và tia X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1">
                          <a:effectLst/>
                        </a:rPr>
                        <a:t>Liều kế toàn thân (Gamma và tia X)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3907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1">
                          <a:effectLst/>
                        </a:rPr>
                        <a:t>Công nghiệp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1">
                          <a:effectLst/>
                        </a:rPr>
                        <a:t>Neutron, gamma, beta, tia X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1">
                          <a:effectLst/>
                        </a:rPr>
                        <a:t>Liều kế toàn thân (Gamma và tia X)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4026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1">
                          <a:effectLst/>
                        </a:rPr>
                        <a:t>Y tế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1">
                          <a:effectLst/>
                        </a:rPr>
                        <a:t>Neutron, gamma, beta, tia X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1">
                          <a:effectLst/>
                        </a:rPr>
                        <a:t>Liều kế toàn thân (Gamma và tia X)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4026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1">
                          <a:effectLst/>
                        </a:rPr>
                        <a:t>Giáo dục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1">
                          <a:effectLst/>
                        </a:rPr>
                        <a:t>Neutron, gamma và tia X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1">
                          <a:effectLst/>
                        </a:rPr>
                        <a:t>Liều kế toàn thân (Gamma và tia X)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32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b="1"/>
              <a:t>Chủng loại liều kế cá nhân </a:t>
            </a:r>
            <a:endParaRPr lang="en-US" sz="360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smtClean="0">
                <a:solidFill>
                  <a:srgbClr val="2818FA"/>
                </a:solidFill>
              </a:rPr>
              <a:t>Liều </a:t>
            </a:r>
            <a:r>
              <a:rPr lang="en-US" sz="2800" b="1">
                <a:solidFill>
                  <a:srgbClr val="2818FA"/>
                </a:solidFill>
              </a:rPr>
              <a:t>kế phim (</a:t>
            </a:r>
            <a:r>
              <a:rPr lang="en-US" sz="2800" b="1">
                <a:solidFill>
                  <a:srgbClr val="C00000"/>
                </a:solidFill>
              </a:rPr>
              <a:t>Film </a:t>
            </a:r>
            <a:r>
              <a:rPr lang="en-US" sz="2800" b="1">
                <a:solidFill>
                  <a:srgbClr val="2818FA"/>
                </a:solidFill>
              </a:rPr>
              <a:t>Dosemeter).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smtClean="0">
                <a:solidFill>
                  <a:srgbClr val="2818FA"/>
                </a:solidFill>
              </a:rPr>
              <a:t>Liều </a:t>
            </a:r>
            <a:r>
              <a:rPr lang="en-US" sz="2800" b="1">
                <a:solidFill>
                  <a:srgbClr val="2818FA"/>
                </a:solidFill>
              </a:rPr>
              <a:t>kế </a:t>
            </a:r>
            <a:r>
              <a:rPr lang="en-US" sz="2800" b="1">
                <a:solidFill>
                  <a:srgbClr val="C00000"/>
                </a:solidFill>
              </a:rPr>
              <a:t>TLD</a:t>
            </a:r>
            <a:r>
              <a:rPr lang="en-US" sz="2800" b="1">
                <a:solidFill>
                  <a:srgbClr val="2818FA"/>
                </a:solidFill>
              </a:rPr>
              <a:t> (Thermoluminescent Dosemeter).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smtClean="0">
                <a:solidFill>
                  <a:srgbClr val="2818FA"/>
                </a:solidFill>
              </a:rPr>
              <a:t>Liều </a:t>
            </a:r>
            <a:r>
              <a:rPr lang="en-US" sz="2800" b="1">
                <a:solidFill>
                  <a:srgbClr val="2818FA"/>
                </a:solidFill>
              </a:rPr>
              <a:t>kế </a:t>
            </a:r>
            <a:r>
              <a:rPr lang="en-US" sz="2800" b="1">
                <a:solidFill>
                  <a:srgbClr val="C00000"/>
                </a:solidFill>
              </a:rPr>
              <a:t>OSL</a:t>
            </a:r>
            <a:r>
              <a:rPr lang="en-US" sz="2800" b="1">
                <a:solidFill>
                  <a:srgbClr val="2818FA"/>
                </a:solidFill>
              </a:rPr>
              <a:t> (Optically Stimulated Luminescence).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smtClean="0">
                <a:solidFill>
                  <a:srgbClr val="2818FA"/>
                </a:solidFill>
              </a:rPr>
              <a:t>Liều </a:t>
            </a:r>
            <a:r>
              <a:rPr lang="en-US" sz="2800" b="1">
                <a:solidFill>
                  <a:srgbClr val="2818FA"/>
                </a:solidFill>
              </a:rPr>
              <a:t>kế </a:t>
            </a:r>
            <a:r>
              <a:rPr lang="en-US" sz="2800" b="1">
                <a:solidFill>
                  <a:srgbClr val="C00000"/>
                </a:solidFill>
              </a:rPr>
              <a:t>RPL</a:t>
            </a:r>
            <a:r>
              <a:rPr lang="en-US" sz="2800" b="1">
                <a:solidFill>
                  <a:srgbClr val="2818FA"/>
                </a:solidFill>
              </a:rPr>
              <a:t> (Radio-Photoluminescence).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smtClean="0">
                <a:solidFill>
                  <a:srgbClr val="2818FA"/>
                </a:solidFill>
              </a:rPr>
              <a:t>Liều </a:t>
            </a:r>
            <a:r>
              <a:rPr lang="en-US" sz="2800" b="1">
                <a:solidFill>
                  <a:srgbClr val="2818FA"/>
                </a:solidFill>
              </a:rPr>
              <a:t>kế </a:t>
            </a:r>
            <a:r>
              <a:rPr lang="en-US" sz="2800" b="1">
                <a:solidFill>
                  <a:srgbClr val="C00000"/>
                </a:solidFill>
              </a:rPr>
              <a:t>APD</a:t>
            </a:r>
            <a:r>
              <a:rPr lang="en-US" sz="2800" b="1">
                <a:solidFill>
                  <a:srgbClr val="2818FA"/>
                </a:solidFill>
              </a:rPr>
              <a:t> (Active Personal Dosemeter).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smtClean="0">
                <a:solidFill>
                  <a:srgbClr val="2818FA"/>
                </a:solidFill>
              </a:rPr>
              <a:t>Liều </a:t>
            </a:r>
            <a:r>
              <a:rPr lang="en-US" sz="2800" b="1">
                <a:solidFill>
                  <a:srgbClr val="2818FA"/>
                </a:solidFill>
              </a:rPr>
              <a:t>kế </a:t>
            </a:r>
            <a:r>
              <a:rPr lang="en-US" sz="2800" b="1">
                <a:solidFill>
                  <a:srgbClr val="C00000"/>
                </a:solidFill>
              </a:rPr>
              <a:t>DIS</a:t>
            </a:r>
            <a:r>
              <a:rPr lang="en-US" sz="2800" b="1">
                <a:solidFill>
                  <a:srgbClr val="2818FA"/>
                </a:solidFill>
              </a:rPr>
              <a:t> (Direct Ion Storage).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smtClean="0">
                <a:solidFill>
                  <a:srgbClr val="2818FA"/>
                </a:solidFill>
              </a:rPr>
              <a:t>Đề </a:t>
            </a:r>
            <a:r>
              <a:rPr lang="en-US" sz="2800" b="1">
                <a:solidFill>
                  <a:srgbClr val="2818FA"/>
                </a:solidFill>
              </a:rPr>
              <a:t>téc tơ </a:t>
            </a:r>
            <a:r>
              <a:rPr lang="en-US" sz="2800" b="1">
                <a:solidFill>
                  <a:srgbClr val="C00000"/>
                </a:solidFill>
              </a:rPr>
              <a:t>vết</a:t>
            </a:r>
            <a:r>
              <a:rPr lang="en-US" sz="2800" b="1">
                <a:solidFill>
                  <a:srgbClr val="2818FA"/>
                </a:solidFill>
              </a:rPr>
              <a:t> (Track Dosemeter).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sz="2800" b="1" smtClean="0">
              <a:solidFill>
                <a:srgbClr val="2818FA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sz="2800" b="1">
              <a:solidFill>
                <a:srgbClr val="2818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17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Loại liều kế cá nhân (toàn thân, photon &amp; beta) thông dụng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>
                <a:solidFill>
                  <a:srgbClr val="C00000"/>
                </a:solidFill>
              </a:rPr>
              <a:t>Quốc </a:t>
            </a:r>
            <a:r>
              <a:rPr lang="en-US" b="1" smtClean="0">
                <a:solidFill>
                  <a:srgbClr val="C00000"/>
                </a:solidFill>
              </a:rPr>
              <a:t>tế: </a:t>
            </a:r>
          </a:p>
          <a:p>
            <a:pPr marL="0" lvl="0" indent="0">
              <a:buNone/>
            </a:pPr>
            <a:r>
              <a:rPr lang="en-US" b="1">
                <a:solidFill>
                  <a:srgbClr val="C00000"/>
                </a:solidFill>
              </a:rPr>
              <a:t>	</a:t>
            </a:r>
            <a:r>
              <a:rPr lang="en-US" b="1" smtClean="0"/>
              <a:t>1.</a:t>
            </a:r>
            <a:r>
              <a:rPr lang="en-US" b="1" smtClean="0">
                <a:solidFill>
                  <a:srgbClr val="2818FA"/>
                </a:solidFill>
              </a:rPr>
              <a:t> TLD</a:t>
            </a:r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smtClean="0">
                <a:solidFill>
                  <a:srgbClr val="2818FA"/>
                </a:solidFill>
              </a:rPr>
              <a:t>          </a:t>
            </a:r>
            <a:r>
              <a:rPr lang="en-US" b="1" smtClean="0"/>
              <a:t>2</a:t>
            </a:r>
            <a:r>
              <a:rPr lang="en-US" b="1"/>
              <a:t>.</a:t>
            </a:r>
            <a:r>
              <a:rPr lang="en-US" b="1">
                <a:solidFill>
                  <a:srgbClr val="2818FA"/>
                </a:solidFill>
              </a:rPr>
              <a:t> OSL  </a:t>
            </a:r>
            <a:endParaRPr lang="en-US" b="1" smtClean="0">
              <a:solidFill>
                <a:srgbClr val="2818FA"/>
              </a:solidFill>
            </a:endParaRPr>
          </a:p>
          <a:p>
            <a:pPr marL="0" lvl="0" indent="0">
              <a:buNone/>
            </a:pPr>
            <a:r>
              <a:rPr lang="en-US" b="1" smtClean="0">
                <a:solidFill>
                  <a:srgbClr val="2818FA"/>
                </a:solidFill>
              </a:rPr>
              <a:t>          </a:t>
            </a:r>
            <a:r>
              <a:rPr lang="en-US" b="1" smtClean="0"/>
              <a:t>3</a:t>
            </a:r>
            <a:r>
              <a:rPr lang="en-US" b="1"/>
              <a:t>.</a:t>
            </a:r>
            <a:r>
              <a:rPr lang="en-US" b="1">
                <a:solidFill>
                  <a:srgbClr val="2818FA"/>
                </a:solidFill>
              </a:rPr>
              <a:t> Film    </a:t>
            </a:r>
            <a:endParaRPr lang="en-US" b="1" smtClean="0">
              <a:solidFill>
                <a:srgbClr val="2818FA"/>
              </a:solidFill>
            </a:endParaRPr>
          </a:p>
          <a:p>
            <a:pPr marL="0" lvl="0" indent="0">
              <a:buNone/>
            </a:pPr>
            <a:r>
              <a:rPr lang="en-US" b="1" smtClean="0">
                <a:solidFill>
                  <a:srgbClr val="2818FA"/>
                </a:solidFill>
              </a:rPr>
              <a:t>          </a:t>
            </a:r>
            <a:r>
              <a:rPr lang="en-US" b="1" smtClean="0"/>
              <a:t>4</a:t>
            </a:r>
            <a:r>
              <a:rPr lang="en-US" b="1"/>
              <a:t>.</a:t>
            </a:r>
            <a:r>
              <a:rPr lang="en-US" b="1">
                <a:solidFill>
                  <a:srgbClr val="2818FA"/>
                </a:solidFill>
              </a:rPr>
              <a:t> RPL, DIS, APD</a:t>
            </a:r>
          </a:p>
          <a:p>
            <a:pPr marL="0" indent="0">
              <a:buNone/>
            </a:pPr>
            <a:endParaRPr lang="en-US" b="1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8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282154"/>
          </a:xfrm>
        </p:spPr>
        <p:txBody>
          <a:bodyPr>
            <a:noAutofit/>
          </a:bodyPr>
          <a:lstStyle/>
          <a:p>
            <a:r>
              <a:rPr lang="en-US" sz="3200" b="1"/>
              <a:t>Loại </a:t>
            </a:r>
            <a:r>
              <a:rPr lang="en-US" sz="3200" b="1" smtClean="0"/>
              <a:t>LKCN (toàn </a:t>
            </a:r>
            <a:r>
              <a:rPr lang="en-US" sz="3200" b="1"/>
              <a:t>thân, photon &amp; beta) thông dụng </a:t>
            </a: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>(cont.)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59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2400" b="1">
                <a:solidFill>
                  <a:srgbClr val="C00000"/>
                </a:solidFill>
              </a:rPr>
              <a:t>Đ</a:t>
            </a:r>
            <a:r>
              <a:rPr lang="en-US" sz="2400" b="1" smtClean="0">
                <a:solidFill>
                  <a:srgbClr val="C00000"/>
                </a:solidFill>
              </a:rPr>
              <a:t>o </a:t>
            </a:r>
            <a:r>
              <a:rPr lang="en-US" sz="2400" b="1">
                <a:solidFill>
                  <a:srgbClr val="C00000"/>
                </a:solidFill>
              </a:rPr>
              <a:t>so sánh quốc tế </a:t>
            </a:r>
            <a:r>
              <a:rPr lang="en-US" sz="2400" b="1" smtClean="0">
                <a:solidFill>
                  <a:srgbClr val="C00000"/>
                </a:solidFill>
              </a:rPr>
              <a:t>tại </a:t>
            </a:r>
            <a:r>
              <a:rPr lang="en-US" sz="2400" b="1">
                <a:solidFill>
                  <a:srgbClr val="C00000"/>
                </a:solidFill>
              </a:rPr>
              <a:t>Châu Âu những năm gần đây [7],[8],[9],[10],[11</a:t>
            </a:r>
            <a:r>
              <a:rPr lang="en-US" sz="2400" b="1" smtClean="0">
                <a:solidFill>
                  <a:srgbClr val="C00000"/>
                </a:solidFill>
              </a:rPr>
              <a:t>]:</a:t>
            </a:r>
          </a:p>
          <a:p>
            <a:pPr marL="0" lvl="0" indent="0">
              <a:buNone/>
            </a:pPr>
            <a:endParaRPr lang="en-US" sz="2800"/>
          </a:p>
          <a:p>
            <a:pPr marL="0" indent="0">
              <a:buNone/>
            </a:pPr>
            <a:endParaRPr lang="en-US" sz="2800" b="1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80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44910"/>
              </p:ext>
            </p:extLst>
          </p:nvPr>
        </p:nvGraphicFramePr>
        <p:xfrm>
          <a:off x="539552" y="2564904"/>
          <a:ext cx="7920878" cy="30421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105"/>
                <a:gridCol w="1057415"/>
                <a:gridCol w="1199646"/>
                <a:gridCol w="1560301"/>
                <a:gridCol w="611253"/>
                <a:gridCol w="599399"/>
                <a:gridCol w="599399"/>
                <a:gridCol w="1670360"/>
              </a:tblGrid>
              <a:tr h="792086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Năm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Số nước tham gia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Số đơn vị gửi LKCN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Tổng số hệ LKCN gửi 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TLD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OSL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Film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Khác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8448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2008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21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52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62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46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1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10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5 </a:t>
                      </a: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(RPL,APD)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164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2010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30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70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85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59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8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13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5 (RPL,APD,DIS)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2012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30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74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87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59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11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12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5 (RPL,APD,DIS)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2014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35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96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112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79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11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12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10 (RPL,APD,DIS)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2016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36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86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103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68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17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8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b="1">
                          <a:effectLst/>
                        </a:rPr>
                        <a:t>10 (RPL,APD,DIS)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95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282154"/>
          </a:xfrm>
        </p:spPr>
        <p:txBody>
          <a:bodyPr>
            <a:noAutofit/>
          </a:bodyPr>
          <a:lstStyle/>
          <a:p>
            <a:r>
              <a:rPr lang="en-US" sz="3200" b="1"/>
              <a:t>Loại </a:t>
            </a:r>
            <a:r>
              <a:rPr lang="en-US" sz="3200" b="1" smtClean="0"/>
              <a:t>LKCN (toàn </a:t>
            </a:r>
            <a:r>
              <a:rPr lang="en-US" sz="3200" b="1"/>
              <a:t>thân, photon &amp; beta) thông dụng </a:t>
            </a: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>(cont.)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59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b="1" smtClean="0">
                <a:solidFill>
                  <a:srgbClr val="C00000"/>
                </a:solidFill>
              </a:rPr>
              <a:t>Nhận xét: </a:t>
            </a:r>
            <a:endParaRPr lang="en-US" sz="2800" b="1">
              <a:solidFill>
                <a:srgbClr val="C00000"/>
              </a:solidFill>
            </a:endParaRPr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b="1"/>
              <a:t> </a:t>
            </a:r>
            <a:r>
              <a:rPr lang="en-US" sz="2800" b="1" smtClean="0"/>
              <a:t>    1. Ban TC sử </a:t>
            </a:r>
            <a:r>
              <a:rPr lang="en-US" sz="2800" b="1"/>
              <a:t>dụng </a:t>
            </a:r>
            <a:r>
              <a:rPr lang="en-US" sz="2800" b="1" smtClean="0"/>
              <a:t> </a:t>
            </a:r>
            <a:r>
              <a:rPr lang="en-US" sz="2800" b="1">
                <a:solidFill>
                  <a:srgbClr val="C00000"/>
                </a:solidFill>
              </a:rPr>
              <a:t>“Trumpet Curves” </a:t>
            </a:r>
            <a:r>
              <a:rPr lang="en-US" sz="2800" b="1"/>
              <a:t>và </a:t>
            </a:r>
            <a:r>
              <a:rPr lang="en-US" sz="2800" b="1" smtClean="0">
                <a:solidFill>
                  <a:srgbClr val="C00000"/>
                </a:solidFill>
              </a:rPr>
              <a:t>ISO </a:t>
            </a:r>
            <a:r>
              <a:rPr lang="en-US" sz="2800" b="1">
                <a:solidFill>
                  <a:srgbClr val="C00000"/>
                </a:solidFill>
              </a:rPr>
              <a:t>14146 </a:t>
            </a:r>
            <a:r>
              <a:rPr lang="en-US" sz="2800" b="1"/>
              <a:t>để đánh giá </a:t>
            </a:r>
            <a:r>
              <a:rPr lang="en-US" sz="2800" b="1" smtClean="0"/>
              <a:t>kết quả của từng </a:t>
            </a:r>
            <a:r>
              <a:rPr lang="en-US" sz="2800" b="1"/>
              <a:t>hệ liều kế cá nhân, cụ thể: </a:t>
            </a:r>
            <a:endParaRPr lang="en-US" sz="2800" b="1" smtClean="0"/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b="1"/>
              <a:t> </a:t>
            </a:r>
            <a:r>
              <a:rPr lang="en-US" sz="2800" b="1" smtClean="0"/>
              <a:t>    </a:t>
            </a:r>
            <a:r>
              <a:rPr lang="en-US" sz="2800" b="1" smtClean="0">
                <a:solidFill>
                  <a:srgbClr val="2818FA"/>
                </a:solidFill>
              </a:rPr>
              <a:t>Một </a:t>
            </a:r>
            <a:r>
              <a:rPr lang="en-US" sz="2800" b="1">
                <a:solidFill>
                  <a:srgbClr val="2818FA"/>
                </a:solidFill>
              </a:rPr>
              <a:t>hệ liều kế được coi là đạt yêu cầu nếu có không quá 10 % số liều kế </a:t>
            </a:r>
            <a:r>
              <a:rPr lang="en-US" sz="2800" b="1" smtClean="0">
                <a:solidFill>
                  <a:srgbClr val="2818FA"/>
                </a:solidFill>
              </a:rPr>
              <a:t>(tham </a:t>
            </a:r>
            <a:r>
              <a:rPr lang="en-US" sz="2800" b="1">
                <a:solidFill>
                  <a:srgbClr val="2818FA"/>
                </a:solidFill>
              </a:rPr>
              <a:t>gia đo so sánh) nằm ngoài giới hạn của “Trumpet Curves</a:t>
            </a:r>
            <a:r>
              <a:rPr lang="en-US" sz="2800" b="1" smtClean="0">
                <a:solidFill>
                  <a:srgbClr val="2818FA"/>
                </a:solidFill>
              </a:rPr>
              <a:t>”.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b="1" smtClean="0"/>
              <a:t>    2. Có </a:t>
            </a:r>
            <a:r>
              <a:rPr lang="en-US" sz="2800" b="1" smtClean="0">
                <a:solidFill>
                  <a:srgbClr val="C00000"/>
                </a:solidFill>
              </a:rPr>
              <a:t>18 % - 30 % </a:t>
            </a:r>
            <a:r>
              <a:rPr lang="en-US" sz="2800" b="1" smtClean="0"/>
              <a:t>hệ LKCN chỉ thông </a:t>
            </a:r>
            <a:r>
              <a:rPr lang="en-US" sz="2800" b="1"/>
              <a:t>báo đại lượng </a:t>
            </a:r>
            <a:r>
              <a:rPr lang="en-US" sz="2800" b="1">
                <a:solidFill>
                  <a:srgbClr val="C00000"/>
                </a:solidFill>
              </a:rPr>
              <a:t>Hp(10</a:t>
            </a:r>
            <a:r>
              <a:rPr lang="en-US" sz="2800" b="1" smtClean="0">
                <a:solidFill>
                  <a:srgbClr val="C00000"/>
                </a:solidFill>
              </a:rPr>
              <a:t>).</a:t>
            </a:r>
            <a:endParaRPr lang="en-US" sz="2800" b="1">
              <a:solidFill>
                <a:srgbClr val="C00000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2800" b="1">
              <a:solidFill>
                <a:srgbClr val="C00000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64916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919</Words>
  <Application>Microsoft Office PowerPoint</Application>
  <PresentationFormat>On-screen Show (4:3)</PresentationFormat>
  <Paragraphs>163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Microsoft Word Document</vt:lpstr>
      <vt:lpstr>Một số vấn đề về dịch vụ  liều kế cá nhân tại Việt Nam </vt:lpstr>
      <vt:lpstr>Mở đầu</vt:lpstr>
      <vt:lpstr>Nhân viên bức xạ &amp; Đơn vị dịch vụ LKCN</vt:lpstr>
      <vt:lpstr>Đơn vị DVLKCN &amp; Dịch vụ cung cấp </vt:lpstr>
      <vt:lpstr>Đơn vị DVLKCN &amp; Dịch vụ cung cấp  (con.)</vt:lpstr>
      <vt:lpstr>Chủng loại liều kế cá nhân </vt:lpstr>
      <vt:lpstr>Loại liều kế cá nhân (toàn thân, photon &amp; beta) thông dụng </vt:lpstr>
      <vt:lpstr>Loại LKCN (toàn thân, photon &amp; beta) thông dụng  (cont.)</vt:lpstr>
      <vt:lpstr>Loại LKCN (toàn thân, photon &amp; beta) thông dụng  (cont.)</vt:lpstr>
      <vt:lpstr>Loại LKCN (toàn thân, photon &amp; beta) thông dụng  (cont.)</vt:lpstr>
      <vt:lpstr>Loại LKCN (toàn thân, photon &amp; beta) thông dụng  (cont.)</vt:lpstr>
      <vt:lpstr>Một số vấn đề cần quan tâm</vt:lpstr>
      <vt:lpstr>Một số vấn đề cần quan tâm (con.)</vt:lpstr>
      <vt:lpstr>Một số vấn đề cần quan tâm (con.)</vt:lpstr>
      <vt:lpstr>KẾT LUẬN</vt:lpstr>
      <vt:lpstr>Tài liệu tham khảo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Một số vấn đề về dịch vụ  liều kế cá nhân tại Việt Nam</dc:title>
  <dc:creator>admin</dc:creator>
  <cp:lastModifiedBy>admin</cp:lastModifiedBy>
  <cp:revision>16</cp:revision>
  <dcterms:created xsi:type="dcterms:W3CDTF">2018-06-19T02:16:42Z</dcterms:created>
  <dcterms:modified xsi:type="dcterms:W3CDTF">2018-06-19T05:42:34Z</dcterms:modified>
</cp:coreProperties>
</file>