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6" r:id="rId3"/>
    <p:sldId id="350" r:id="rId4"/>
    <p:sldId id="331" r:id="rId5"/>
    <p:sldId id="352" r:id="rId6"/>
    <p:sldId id="344" r:id="rId7"/>
    <p:sldId id="262" r:id="rId8"/>
    <p:sldId id="351" r:id="rId9"/>
    <p:sldId id="332" r:id="rId10"/>
    <p:sldId id="343" r:id="rId11"/>
    <p:sldId id="330" r:id="rId12"/>
    <p:sldId id="349" r:id="rId13"/>
    <p:sldId id="345" r:id="rId14"/>
    <p:sldId id="334" r:id="rId15"/>
    <p:sldId id="346" r:id="rId16"/>
    <p:sldId id="335" r:id="rId17"/>
    <p:sldId id="347" r:id="rId18"/>
    <p:sldId id="341" r:id="rId19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CC"/>
    <a:srgbClr val="009999"/>
    <a:srgbClr val="00A44A"/>
    <a:srgbClr val="BEDCE0"/>
    <a:srgbClr val="99FF99"/>
    <a:srgbClr val="FF99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9" autoAdjust="0"/>
    <p:restoredTop sz="94817" autoAdjust="0"/>
  </p:normalViewPr>
  <p:slideViewPr>
    <p:cSldViewPr>
      <p:cViewPr varScale="1">
        <p:scale>
          <a:sx n="133" d="100"/>
          <a:sy n="133" d="100"/>
        </p:scale>
        <p:origin x="13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3114" y="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A7267E78-FAE0-4602-A5BF-A326D8669A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8226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3" tIns="45812" rIns="91623" bIns="4581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A436408B-755E-4C95-8862-FA0AC4C00EC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64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2613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607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22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67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012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0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2484438" y="981075"/>
            <a:ext cx="637222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7188" y="2084238"/>
            <a:ext cx="8462962" cy="29289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fr-FR" dirty="0" smtClean="0"/>
          </a:p>
        </p:txBody>
      </p:sp>
      <p:pic>
        <p:nvPicPr>
          <p:cNvPr id="6" name="Picture 2" descr="359392814@01022012-1EB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8864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520" y="6101447"/>
            <a:ext cx="898079" cy="642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-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2484438" y="981075"/>
            <a:ext cx="637222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TextBox 4"/>
          <p:cNvSpPr txBox="1"/>
          <p:nvPr userDrawn="1"/>
        </p:nvSpPr>
        <p:spPr>
          <a:xfrm>
            <a:off x="8604250" y="6308725"/>
            <a:ext cx="4318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4DF3EE64-14FA-45FA-8C6E-120C45B6BC3C}" type="slidenum">
              <a:rPr lang="en-US" sz="1200"/>
              <a:pPr>
                <a:defRPr/>
              </a:pPr>
              <a:t>‹N°›</a:t>
            </a:fld>
            <a:endParaRPr lang="en-US" sz="1200" dirty="0"/>
          </a:p>
        </p:txBody>
      </p:sp>
      <p:cxnSp>
        <p:nvCxnSpPr>
          <p:cNvPr id="6" name="Gerade Verbindung 6"/>
          <p:cNvCxnSpPr/>
          <p:nvPr userDrawn="1"/>
        </p:nvCxnSpPr>
        <p:spPr>
          <a:xfrm>
            <a:off x="366713" y="6137275"/>
            <a:ext cx="8496300" cy="1588"/>
          </a:xfrm>
          <a:prstGeom prst="line">
            <a:avLst/>
          </a:prstGeom>
          <a:ln w="19050">
            <a:solidFill>
              <a:srgbClr val="37B5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359392814@01022012-1EB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4531" y="374237"/>
            <a:ext cx="931863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Grp="1" noChangeArrowheads="1"/>
          </p:cNvSpPr>
          <p:nvPr>
            <p:ph type="body" idx="10"/>
          </p:nvPr>
        </p:nvSpPr>
        <p:spPr>
          <a:xfrm>
            <a:off x="428625" y="1268760"/>
            <a:ext cx="8429625" cy="4752528"/>
          </a:xfrm>
        </p:spPr>
        <p:txBody>
          <a:bodyPr/>
          <a:lstStyle>
            <a:lvl1pPr algn="l">
              <a:buFont typeface="Arial" pitchFamily="34" charset="0"/>
              <a:buNone/>
              <a:defRPr sz="2000" b="0" baseline="0"/>
            </a:lvl1pPr>
            <a:lvl2pPr marL="342000" indent="-342000">
              <a:buClr>
                <a:srgbClr val="009999"/>
              </a:buClr>
              <a:buFont typeface="Arial" pitchFamily="34" charset="0"/>
              <a:buChar char="•"/>
              <a:defRPr sz="2000" b="0" baseline="0">
                <a:latin typeface="Arial" pitchFamily="34" charset="0"/>
              </a:defRPr>
            </a:lvl2pPr>
            <a:lvl3pPr marL="684000" indent="-342000">
              <a:buClr>
                <a:srgbClr val="009999"/>
              </a:buClr>
              <a:buFont typeface="Arial" pitchFamily="34" charset="0"/>
              <a:buChar char="-"/>
              <a:tabLst>
                <a:tab pos="684000" algn="l"/>
              </a:tabLst>
              <a:defRPr sz="1800" baseline="0"/>
            </a:lvl3pPr>
            <a:lvl4pPr>
              <a:buNone/>
              <a:defRPr sz="32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21672" cy="576064"/>
          </a:xfrm>
          <a:prstGeom prst="rect">
            <a:avLst/>
          </a:prstGeom>
        </p:spPr>
        <p:txBody>
          <a:bodyPr/>
          <a:lstStyle>
            <a:lvl1pPr algn="r">
              <a:spcBef>
                <a:spcPts val="4800"/>
              </a:spcBef>
              <a:defRPr sz="2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 userDrawn="1">
            <p:ph type="ftr" sz="quarter" idx="11"/>
          </p:nvPr>
        </p:nvSpPr>
        <p:spPr>
          <a:xfrm>
            <a:off x="2071688" y="6294438"/>
            <a:ext cx="5327650" cy="374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Ha Long city, 25 July 2018</a:t>
            </a: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520" y="6101447"/>
            <a:ext cx="898079" cy="642202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82296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smtClean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484438" y="981075"/>
            <a:ext cx="6372225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22263" y="174625"/>
            <a:ext cx="1801812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51520" y="6101447"/>
            <a:ext cx="898079" cy="6422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99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99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95288" y="1268413"/>
            <a:ext cx="8462962" cy="4824412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000" b="1" dirty="0">
                <a:solidFill>
                  <a:srgbClr val="0033CC"/>
                </a:solidFill>
              </a:rPr>
              <a:t>The 3</a:t>
            </a:r>
            <a:r>
              <a:rPr lang="en-US" sz="2000" b="1" baseline="30000" dirty="0">
                <a:solidFill>
                  <a:srgbClr val="0033CC"/>
                </a:solidFill>
              </a:rPr>
              <a:t>rd </a:t>
            </a:r>
            <a:r>
              <a:rPr lang="en-US" sz="2000" b="1" dirty="0">
                <a:solidFill>
                  <a:srgbClr val="0033CC"/>
                </a:solidFill>
              </a:rPr>
              <a:t>National Nuclear Regulatory Conference in </a:t>
            </a:r>
            <a:r>
              <a:rPr lang="en-US" sz="2000" b="1" dirty="0" smtClean="0">
                <a:solidFill>
                  <a:srgbClr val="0033CC"/>
                </a:solidFill>
              </a:rPr>
              <a:t>Viet Nam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/>
              <a:t>Cooperating with EC to enhance capability of nuclear regulatory body of Viet Nam</a:t>
            </a:r>
            <a:r>
              <a:rPr lang="en-GB" sz="2400" b="1" dirty="0" smtClean="0">
                <a:solidFill>
                  <a:schemeClr val="tx1"/>
                </a:solidFill>
              </a:rPr>
              <a:t/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/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000" b="1" dirty="0" smtClean="0">
                <a:solidFill>
                  <a:schemeClr val="tx1"/>
                </a:solidFill>
              </a:rPr>
              <a:t/>
            </a:r>
            <a:br>
              <a:rPr lang="en-GB" sz="20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rgbClr val="009999"/>
                </a:solidFill>
              </a:rPr>
              <a:t>Jorge TIRIRA - ASN</a:t>
            </a:r>
            <a:r>
              <a:rPr lang="en-US" sz="2400" dirty="0" smtClean="0">
                <a:solidFill>
                  <a:srgbClr val="009999"/>
                </a:solidFill>
              </a:rPr>
              <a:t/>
            </a:r>
            <a:br>
              <a:rPr lang="en-US" sz="2400" dirty="0" smtClean="0">
                <a:solidFill>
                  <a:srgbClr val="009999"/>
                </a:solidFill>
              </a:rPr>
            </a:br>
            <a:r>
              <a:rPr lang="en-US" sz="2400" dirty="0" smtClean="0">
                <a:solidFill>
                  <a:schemeClr val="hlink"/>
                </a:solidFill>
              </a:rPr>
              <a:t/>
            </a:r>
            <a:br>
              <a:rPr lang="en-US" sz="2400" dirty="0" smtClean="0">
                <a:solidFill>
                  <a:schemeClr val="hlink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</a:rPr>
              <a:t/>
            </a:r>
            <a:br>
              <a:rPr lang="en-US" sz="1400" b="1" dirty="0" smtClean="0">
                <a:solidFill>
                  <a:schemeClr val="tx1"/>
                </a:solidFill>
              </a:rPr>
            </a:br>
            <a:r>
              <a:rPr lang="en-US" sz="1800" b="1" dirty="0">
                <a:solidFill>
                  <a:schemeClr val="tx1"/>
                </a:solidFill>
              </a:rPr>
              <a:t>Ha Long </a:t>
            </a:r>
            <a:r>
              <a:rPr lang="en-US" sz="1800" b="1" dirty="0" smtClean="0">
                <a:solidFill>
                  <a:schemeClr val="tx1"/>
                </a:solidFill>
              </a:rPr>
              <a:t>city, 25 July 2018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endParaRPr lang="fr-FR" sz="1800" b="1" dirty="0" smtClean="0">
              <a:solidFill>
                <a:schemeClr val="tx1"/>
              </a:solidFill>
            </a:endParaRPr>
          </a:p>
        </p:txBody>
      </p:sp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484438" y="981075"/>
            <a:ext cx="6057900" cy="0"/>
          </a:xfrm>
          <a:prstGeom prst="line">
            <a:avLst/>
          </a:prstGeom>
          <a:noFill/>
          <a:ln w="28575">
            <a:solidFill>
              <a:srgbClr val="0099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47" name="Footer Placeholder 9"/>
          <p:cNvSpPr txBox="1">
            <a:spLocks/>
          </p:cNvSpPr>
          <p:nvPr/>
        </p:nvSpPr>
        <p:spPr bwMode="auto">
          <a:xfrm>
            <a:off x="1692275" y="6440488"/>
            <a:ext cx="53276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DE" sz="1000" i="1" dirty="0" smtClean="0">
                <a:solidFill>
                  <a:srgbClr val="0033CC"/>
                </a:solidFill>
              </a:rPr>
              <a:t>These </a:t>
            </a:r>
            <a:r>
              <a:rPr lang="de-DE" sz="1000" i="1" dirty="0" err="1" smtClean="0">
                <a:solidFill>
                  <a:srgbClr val="0033CC"/>
                </a:solidFill>
              </a:rPr>
              <a:t>projects</a:t>
            </a:r>
            <a:r>
              <a:rPr lang="de-DE" sz="1000" i="1" dirty="0" smtClean="0">
                <a:solidFill>
                  <a:srgbClr val="0033CC"/>
                </a:solidFill>
              </a:rPr>
              <a:t> </a:t>
            </a:r>
            <a:r>
              <a:rPr lang="de-DE" sz="1000" i="1" dirty="0" err="1" smtClean="0">
                <a:solidFill>
                  <a:srgbClr val="0033CC"/>
                </a:solidFill>
              </a:rPr>
              <a:t>are</a:t>
            </a:r>
            <a:r>
              <a:rPr lang="de-DE" sz="1000" i="1" dirty="0" smtClean="0">
                <a:solidFill>
                  <a:srgbClr val="0033CC"/>
                </a:solidFill>
              </a:rPr>
              <a:t> </a:t>
            </a:r>
            <a:r>
              <a:rPr lang="de-DE" sz="1000" i="1" dirty="0" err="1">
                <a:solidFill>
                  <a:srgbClr val="0033CC"/>
                </a:solidFill>
              </a:rPr>
              <a:t>funded</a:t>
            </a:r>
            <a:r>
              <a:rPr lang="de-DE" sz="1000" i="1" dirty="0">
                <a:solidFill>
                  <a:srgbClr val="0033CC"/>
                </a:solidFill>
              </a:rPr>
              <a:t> </a:t>
            </a:r>
            <a:r>
              <a:rPr lang="de-DE" sz="1000" i="1" dirty="0" err="1">
                <a:solidFill>
                  <a:srgbClr val="0033CC"/>
                </a:solidFill>
              </a:rPr>
              <a:t>by</a:t>
            </a:r>
            <a:r>
              <a:rPr lang="de-DE" sz="1000" i="1" dirty="0">
                <a:solidFill>
                  <a:srgbClr val="0033CC"/>
                </a:solidFill>
              </a:rPr>
              <a:t> </a:t>
            </a:r>
            <a:r>
              <a:rPr lang="de-DE" sz="1000" i="1" dirty="0" err="1">
                <a:solidFill>
                  <a:srgbClr val="0033CC"/>
                </a:solidFill>
              </a:rPr>
              <a:t>the</a:t>
            </a:r>
            <a:r>
              <a:rPr lang="de-DE" sz="1000" i="1" dirty="0">
                <a:solidFill>
                  <a:srgbClr val="0033CC"/>
                </a:solidFill>
              </a:rPr>
              <a:t> European Union</a:t>
            </a:r>
            <a:endParaRPr lang="fr-FR" sz="1000" i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38914" name="Text Placeholder 1"/>
          <p:cNvSpPr>
            <a:spLocks noGrp="1"/>
          </p:cNvSpPr>
          <p:nvPr>
            <p:ph type="body" idx="4294967295"/>
          </p:nvPr>
        </p:nvSpPr>
        <p:spPr>
          <a:xfrm>
            <a:off x="434640" y="836712"/>
            <a:ext cx="8429625" cy="47529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	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To support in the development of a comprehensive system for nuclear safeguards in Viet Nam;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33CC"/>
                </a:solidFill>
              </a:rPr>
              <a:t>To participate in the further development of VARANS communication strategy;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</a:rPr>
              <a:t>To support in the further development of capabilities within VARANS and its TSOs to perform and/or to commission independent reviews and assessments of safety submissions for nuclear activities in accordance with best international standards and practice.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8915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404813"/>
            <a:ext cx="85217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400" b="1" dirty="0">
                <a:solidFill>
                  <a:schemeClr val="tx1"/>
                </a:solidFill>
              </a:rPr>
              <a:t>Specific </a:t>
            </a:r>
            <a:r>
              <a:rPr lang="en-GB" sz="2400" b="1" dirty="0" smtClean="0">
                <a:solidFill>
                  <a:schemeClr val="tx1"/>
                </a:solidFill>
              </a:rPr>
              <a:t>objectives</a:t>
            </a: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endParaRPr lang="fi-FI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38678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3010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eaLnBrk="1" hangingPunct="1">
              <a:tabLst>
                <a:tab pos="13462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ASN	: </a:t>
            </a:r>
            <a:r>
              <a:rPr lang="en-GB" dirty="0" smtClean="0">
                <a:solidFill>
                  <a:schemeClr val="tx1"/>
                </a:solidFill>
              </a:rPr>
              <a:t>Nuclear regulatory Authority of France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STUK 	: </a:t>
            </a:r>
            <a:r>
              <a:rPr lang="en-GB" dirty="0" smtClean="0">
                <a:solidFill>
                  <a:schemeClr val="tx1"/>
                </a:solidFill>
              </a:rPr>
              <a:t>Nuclear regulatory Authority of Finland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IRSN  	: </a:t>
            </a:r>
            <a:r>
              <a:rPr lang="en-GB" dirty="0" err="1" smtClean="0">
                <a:solidFill>
                  <a:schemeClr val="tx1"/>
                </a:solidFill>
              </a:rPr>
              <a:t>Institut</a:t>
            </a:r>
            <a:r>
              <a:rPr lang="en-GB" dirty="0" smtClean="0">
                <a:solidFill>
                  <a:schemeClr val="tx1"/>
                </a:solidFill>
              </a:rPr>
              <a:t> de Radioprotection et de </a:t>
            </a:r>
            <a:r>
              <a:rPr lang="en-GB" dirty="0" err="1" smtClean="0">
                <a:solidFill>
                  <a:schemeClr val="tx1"/>
                </a:solidFill>
              </a:rPr>
              <a:t>Sûreté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Nucléaire</a:t>
            </a:r>
            <a:r>
              <a:rPr lang="en-GB" dirty="0" smtClean="0">
                <a:solidFill>
                  <a:schemeClr val="tx1"/>
                </a:solidFill>
              </a:rPr>
              <a:t> – France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GRS   	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fr-FR" dirty="0" smtClean="0">
                <a:solidFill>
                  <a:schemeClr val="tx1"/>
                </a:solidFill>
              </a:rPr>
              <a:t>Gesellschaft </a:t>
            </a:r>
            <a:r>
              <a:rPr lang="fr-FR" dirty="0" err="1" smtClean="0">
                <a:solidFill>
                  <a:schemeClr val="tx1"/>
                </a:solidFill>
              </a:rPr>
              <a:t>für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Anlagen</a:t>
            </a:r>
            <a:r>
              <a:rPr lang="fr-FR" dirty="0" smtClean="0">
                <a:solidFill>
                  <a:schemeClr val="tx1"/>
                </a:solidFill>
              </a:rPr>
              <a:t>- </a:t>
            </a:r>
            <a:r>
              <a:rPr lang="fr-FR" dirty="0" err="1" smtClean="0">
                <a:solidFill>
                  <a:schemeClr val="tx1"/>
                </a:solidFill>
              </a:rPr>
              <a:t>und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Reaktorsicherheit</a:t>
            </a:r>
            <a:r>
              <a:rPr lang="fr-FR" dirty="0" smtClean="0">
                <a:solidFill>
                  <a:schemeClr val="tx1"/>
                </a:solidFill>
              </a:rPr>
              <a:t> - Germany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BEL V</a:t>
            </a:r>
            <a:r>
              <a:rPr lang="en-GB" dirty="0" smtClean="0">
                <a:solidFill>
                  <a:schemeClr val="tx1"/>
                </a:solidFill>
              </a:rPr>
              <a:t> 	: Technical support organisation for the Belgium regulatory 	 	  authority 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ITER</a:t>
            </a:r>
            <a:r>
              <a:rPr lang="en-GB" dirty="0" smtClean="0">
                <a:solidFill>
                  <a:schemeClr val="tx1"/>
                </a:solidFill>
              </a:rPr>
              <a:t>    	: Independent Technical Evaluation and Review from Italy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Ø"/>
              <a:tabLst>
                <a:tab pos="1346200" algn="l"/>
              </a:tabLst>
            </a:pPr>
            <a:r>
              <a:rPr lang="en-GB" b="1" dirty="0" smtClean="0">
                <a:solidFill>
                  <a:schemeClr val="tx1"/>
                </a:solidFill>
              </a:rPr>
              <a:t>RISKAUDIT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Contractor</a:t>
            </a:r>
          </a:p>
          <a:p>
            <a:pPr marL="0" indent="0">
              <a:lnSpc>
                <a:spcPct val="110000"/>
              </a:lnSpc>
              <a:tabLst>
                <a:tab pos="1346200" algn="l"/>
              </a:tabLst>
            </a:pPr>
            <a:r>
              <a:rPr lang="en-GB" dirty="0" smtClean="0"/>
              <a:t> </a:t>
            </a:r>
          </a:p>
        </p:txBody>
      </p:sp>
      <p:sp>
        <p:nvSpPr>
          <p:cNvPr id="43011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smtClean="0">
                <a:solidFill>
                  <a:schemeClr val="tx1"/>
                </a:solidFill>
              </a:rPr>
              <a:t>     Participants Europeans Organisations</a:t>
            </a:r>
            <a:br>
              <a:rPr lang="en-GB" sz="2200" b="1" smtClean="0">
                <a:solidFill>
                  <a:schemeClr val="tx1"/>
                </a:solidFill>
              </a:rPr>
            </a:br>
            <a:endParaRPr lang="fi-FI" sz="22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3011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US" sz="2200" b="1" dirty="0">
                <a:solidFill>
                  <a:schemeClr val="tx1"/>
                </a:solidFill>
              </a:rPr>
              <a:t>Challenges in regulatory infrastructure development</a:t>
            </a:r>
            <a:endParaRPr lang="fi-FI" sz="2200" b="1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304800" y="1295400"/>
            <a:ext cx="8534400" cy="52299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99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99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99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chemeClr val="tx1"/>
                </a:solidFill>
                <a:latin typeface="+mj-lt"/>
              </a:rPr>
              <a:t>Independency of the Regulatory Body </a:t>
            </a:r>
            <a:r>
              <a:rPr lang="en-GB" sz="1800" kern="0" dirty="0">
                <a:solidFill>
                  <a:schemeClr val="tx1"/>
                </a:solidFill>
                <a:latin typeface="+mj-lt"/>
              </a:rPr>
              <a:t>(VARANS) </a:t>
            </a:r>
            <a:r>
              <a:rPr lang="en-GB" sz="1800" kern="0" dirty="0" smtClean="0">
                <a:solidFill>
                  <a:schemeClr val="tx1"/>
                </a:solidFill>
                <a:latin typeface="+mj-lt"/>
              </a:rPr>
              <a:t>from operators, R&amp;D institutions in which regulatory body and promoting agency and R&amp;D organisation are under the same Ministries 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rgbClr val="3333FF"/>
                </a:solidFill>
                <a:latin typeface="+mj-lt"/>
              </a:rPr>
              <a:t>Management of financial resources for the regulatory body depending of the same Minister;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chemeClr val="tx1"/>
                </a:solidFill>
                <a:latin typeface="+mj-lt"/>
              </a:rPr>
              <a:t>Lack of experience in developing legislation and regulation system;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>
                <a:solidFill>
                  <a:srgbClr val="0033CC"/>
                </a:solidFill>
                <a:latin typeface="+mj-lt"/>
              </a:rPr>
              <a:t>Harmonization of laws and coordination between relevant stakeholders;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chemeClr val="tx1"/>
                </a:solidFill>
                <a:latin typeface="+mj-lt"/>
              </a:rPr>
              <a:t>Insufficiency practices of public information and communication;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kern="0" dirty="0" smtClean="0">
                <a:solidFill>
                  <a:srgbClr val="0033CC"/>
                </a:solidFill>
                <a:latin typeface="+mj-lt"/>
              </a:rPr>
              <a:t>Law and organisation changes;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§"/>
              <a:defRPr/>
            </a:pPr>
            <a:r>
              <a:rPr lang="en-GB" sz="1800" i="1" kern="0" dirty="0" smtClean="0">
                <a:solidFill>
                  <a:schemeClr val="tx1"/>
                </a:solidFill>
                <a:latin typeface="+mj-lt"/>
              </a:rPr>
              <a:t>Especially, the management of regulatory body as regard </a:t>
            </a:r>
            <a:r>
              <a:rPr lang="en-GB" sz="1800" i="1" kern="0" dirty="0">
                <a:solidFill>
                  <a:schemeClr val="tx1"/>
                </a:solidFill>
                <a:latin typeface="+mj-lt"/>
              </a:rPr>
              <a:t>of the policy change </a:t>
            </a:r>
            <a:r>
              <a:rPr lang="en-GB" sz="1800" i="1" kern="0" dirty="0" smtClean="0">
                <a:solidFill>
                  <a:schemeClr val="tx1"/>
                </a:solidFill>
                <a:latin typeface="+mj-lt"/>
              </a:rPr>
              <a:t>concerning the nuclear activities in Viet Nam </a:t>
            </a:r>
          </a:p>
          <a:p>
            <a:pPr marL="398463">
              <a:lnSpc>
                <a:spcPct val="90000"/>
              </a:lnSpc>
              <a:spcBef>
                <a:spcPts val="0"/>
              </a:spcBef>
              <a:buClr>
                <a:srgbClr val="080808"/>
              </a:buClr>
              <a:buSzPct val="100000"/>
            </a:pPr>
            <a:endParaRPr lang="en-US" sz="2800" kern="0" dirty="0" smtClean="0">
              <a:solidFill>
                <a:srgbClr val="0033CC"/>
              </a:solidFill>
              <a:latin typeface="Arial Narrow" pitchFamily="34" charset="0"/>
              <a:cs typeface="Arial" charset="0"/>
            </a:endParaRPr>
          </a:p>
          <a:p>
            <a:pPr marL="744538" lvl="1" indent="-344488">
              <a:lnSpc>
                <a:spcPct val="80000"/>
              </a:lnSpc>
              <a:spcBef>
                <a:spcPts val="300"/>
              </a:spcBef>
              <a:buClr>
                <a:srgbClr val="00FFFF"/>
              </a:buClr>
              <a:buFontTx/>
              <a:buNone/>
              <a:defRPr/>
            </a:pPr>
            <a:endParaRPr lang="en-US" sz="2400" kern="0" dirty="0" smtClean="0">
              <a:solidFill>
                <a:srgbClr val="0033CC"/>
              </a:solidFill>
              <a:latin typeface="Arial Narrow" pitchFamily="34" charset="0"/>
              <a:cs typeface="Arial" charset="0"/>
            </a:endParaRPr>
          </a:p>
          <a:p>
            <a:pPr marL="744538" lvl="1" indent="-344488">
              <a:lnSpc>
                <a:spcPct val="80000"/>
              </a:lnSpc>
              <a:spcBef>
                <a:spcPts val="300"/>
              </a:spcBef>
              <a:buClr>
                <a:srgbClr val="00FFFF"/>
              </a:buClr>
              <a:buFont typeface="Wingdings" pitchFamily="2" charset="2"/>
              <a:buChar char="§"/>
              <a:defRPr/>
            </a:pPr>
            <a:endParaRPr lang="en-GB" sz="2400" kern="0" dirty="0">
              <a:solidFill>
                <a:srgbClr val="0033CC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2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 dirty="0"/>
          </a:p>
        </p:txBody>
      </p:sp>
      <p:sp>
        <p:nvSpPr>
          <p:cNvPr id="37890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901700" indent="-368300" eaLnBrk="1" hangingPunct="1"/>
            <a:r>
              <a:rPr lang="en-GB" dirty="0" smtClean="0">
                <a:solidFill>
                  <a:schemeClr val="accent2"/>
                </a:solidFill>
              </a:rPr>
              <a:t>	</a:t>
            </a:r>
          </a:p>
          <a:p>
            <a:pPr marL="901700" indent="-368300"/>
            <a:endParaRPr lang="en-GB" dirty="0" smtClean="0"/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533400" indent="0" algn="ctr"/>
            <a:r>
              <a:rPr lang="en-GB" sz="2400" b="1" dirty="0" smtClean="0"/>
              <a:t>Synthesis of the activities carried out in the frame of INSC projects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533400" indent="0"/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7891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404813"/>
            <a:ext cx="85217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endParaRPr lang="fi-FI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99089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 Long city, 25 July 2018</a:t>
            </a:r>
            <a:endParaRPr lang="fr-FR" dirty="0"/>
          </a:p>
        </p:txBody>
      </p:sp>
      <p:sp>
        <p:nvSpPr>
          <p:cNvPr id="40962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0" indent="0"/>
            <a:r>
              <a:rPr lang="en-GB" b="1" dirty="0" smtClean="0">
                <a:solidFill>
                  <a:schemeClr val="tx1"/>
                </a:solidFill>
              </a:rPr>
              <a:t>Implemented activities</a:t>
            </a:r>
          </a:p>
          <a:p>
            <a:pPr marL="0" indent="0"/>
            <a:r>
              <a:rPr lang="en-GB" b="1" dirty="0" smtClean="0">
                <a:solidFill>
                  <a:srgbClr val="3333FF"/>
                </a:solidFill>
              </a:rPr>
              <a:t>INSC – Technical tailored assistance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Workshops and training courses in Viet Nam for more than 200 staffs from VARANS and other relevant organizations.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On the job training for 20 delegations attending training courses in EC countries including Germany, France, Finland and Belgium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GB" dirty="0">
              <a:solidFill>
                <a:schemeClr val="tx1"/>
              </a:solidFill>
            </a:endParaRPr>
          </a:p>
          <a:p>
            <a:pPr marL="0" indent="0"/>
            <a:r>
              <a:rPr lang="en-US" b="1" dirty="0" smtClean="0">
                <a:solidFill>
                  <a:srgbClr val="3333FF"/>
                </a:solidFill>
              </a:rPr>
              <a:t>INSC </a:t>
            </a:r>
            <a:r>
              <a:rPr lang="en-US" b="1" dirty="0">
                <a:solidFill>
                  <a:srgbClr val="3333FF"/>
                </a:solidFill>
              </a:rPr>
              <a:t>Project MC.03/10 </a:t>
            </a:r>
            <a:r>
              <a:rPr lang="en-US" b="1" dirty="0" smtClean="0">
                <a:solidFill>
                  <a:srgbClr val="3333FF"/>
                </a:solidFill>
              </a:rPr>
              <a:t>Training &amp;Tutoring </a:t>
            </a:r>
            <a:endParaRPr lang="en-US" b="1" dirty="0">
              <a:solidFill>
                <a:srgbClr val="3333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Approximately 40 staff attended short training courses (1-2 weeks) and practical training courses (Tutoring, 2 months) through ENSTTI and </a:t>
            </a:r>
            <a:r>
              <a:rPr lang="en-US" sz="1800" dirty="0" err="1">
                <a:solidFill>
                  <a:schemeClr val="tx1"/>
                </a:solidFill>
              </a:rPr>
              <a:t>Iter</a:t>
            </a:r>
            <a:r>
              <a:rPr lang="en-US" sz="1800" dirty="0">
                <a:solidFill>
                  <a:schemeClr val="tx1"/>
                </a:solidFill>
              </a:rPr>
              <a:t>-CONSULT training channels in European countries on nuclear regulations </a:t>
            </a:r>
            <a:r>
              <a:rPr lang="en-US" sz="1800" dirty="0" smtClean="0">
                <a:solidFill>
                  <a:schemeClr val="tx1"/>
                </a:solidFill>
              </a:rPr>
              <a:t>include:  </a:t>
            </a:r>
            <a:r>
              <a:rPr lang="en-US" sz="1800" dirty="0">
                <a:solidFill>
                  <a:schemeClr val="tx1"/>
                </a:solidFill>
              </a:rPr>
              <a:t>the legal framework and regulatory procedures for ensuring radiation and nuclear safety, inspection, licensing, safety assessment, emergency response, nuclear fuel management and the safety management of radioactive materials.</a:t>
            </a:r>
          </a:p>
        </p:txBody>
      </p:sp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smtClean="0">
                <a:solidFill>
                  <a:schemeClr val="tx1"/>
                </a:solidFill>
              </a:rPr>
              <a:t>         Synthesis of the activities carried out</a:t>
            </a:r>
            <a:br>
              <a:rPr lang="en-GB" sz="2200" b="1" smtClean="0">
                <a:solidFill>
                  <a:schemeClr val="tx1"/>
                </a:solidFill>
              </a:rPr>
            </a:br>
            <a:endParaRPr lang="fi-FI" sz="22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09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0962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0" indent="0"/>
            <a:r>
              <a:rPr lang="en-GB" b="1" dirty="0" smtClean="0">
                <a:solidFill>
                  <a:srgbClr val="0033CC"/>
                </a:solidFill>
              </a:rPr>
              <a:t>Main General Results as regards of VARANS views </a:t>
            </a:r>
          </a:p>
          <a:p>
            <a:pPr marL="0" indent="0"/>
            <a:endParaRPr lang="fr-FR" b="1" dirty="0"/>
          </a:p>
          <a:p>
            <a:pPr marL="458788" indent="-3937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A broadening range of background knowledge on nuclear safety (regulatory process, safety assessment)  has been transferred from EC’ experts to VARANS through </a:t>
            </a:r>
            <a:r>
              <a:rPr lang="en-US" dirty="0" smtClean="0">
                <a:solidFill>
                  <a:schemeClr val="tx1"/>
                </a:solidFill>
              </a:rPr>
              <a:t>trainings;</a:t>
            </a:r>
            <a:endParaRPr lang="en-US" dirty="0">
              <a:solidFill>
                <a:schemeClr val="tx1"/>
              </a:solidFill>
            </a:endParaRPr>
          </a:p>
          <a:p>
            <a:pPr marL="458788" indent="-39370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80808"/>
              </a:buClr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Some valuable advanced knowledge on safety assessment and inspection has been delivered from EC’ experts to VARANS through tutoring training </a:t>
            </a:r>
            <a:r>
              <a:rPr lang="en-US" dirty="0" smtClean="0">
                <a:solidFill>
                  <a:schemeClr val="tx1"/>
                </a:solidFill>
              </a:rPr>
              <a:t>courses; </a:t>
            </a:r>
            <a:endParaRPr lang="en-US" dirty="0">
              <a:solidFill>
                <a:schemeClr val="tx1"/>
              </a:solidFill>
            </a:endParaRPr>
          </a:p>
          <a:p>
            <a:pPr marL="403225" indent="-338138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rgbClr val="080808"/>
              </a:buClr>
              <a:defRPr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 Technical capacity of VARANS’ staff has been significantly improved:</a:t>
            </a:r>
          </a:p>
          <a:p>
            <a:pPr marL="0" indent="0"/>
            <a:endParaRPr lang="en-GB" b="1" i="1" dirty="0" smtClean="0">
              <a:solidFill>
                <a:schemeClr val="tx1"/>
              </a:solidFill>
            </a:endParaRPr>
          </a:p>
          <a:p>
            <a:pPr marL="0" indent="0"/>
            <a:endParaRPr lang="en-GB" b="1" i="1" dirty="0">
              <a:solidFill>
                <a:schemeClr val="tx1"/>
              </a:solidFill>
            </a:endParaRPr>
          </a:p>
          <a:p>
            <a:pPr marL="0" indent="0"/>
            <a:endParaRPr lang="en-GB" b="1" i="1" dirty="0" smtClean="0">
              <a:solidFill>
                <a:schemeClr val="tx1"/>
              </a:solidFill>
            </a:endParaRPr>
          </a:p>
        </p:txBody>
      </p:sp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smtClean="0">
                <a:solidFill>
                  <a:schemeClr val="tx1"/>
                </a:solidFill>
              </a:rPr>
              <a:t>         Synthesis of the activities carried out</a:t>
            </a:r>
            <a:br>
              <a:rPr lang="en-GB" sz="2200" b="1" smtClean="0">
                <a:solidFill>
                  <a:schemeClr val="tx1"/>
                </a:solidFill>
              </a:rPr>
            </a:br>
            <a:endParaRPr lang="fi-FI" sz="22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1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0962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0" indent="0"/>
            <a:r>
              <a:rPr lang="en-GB" b="1" dirty="0" smtClean="0">
                <a:solidFill>
                  <a:schemeClr val="tx1"/>
                </a:solidFill>
              </a:rPr>
              <a:t>Main specifics results </a:t>
            </a:r>
            <a:endParaRPr lang="fr-FR" b="1" dirty="0"/>
          </a:p>
          <a:p>
            <a:pPr marL="457200" indent="-457200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Support VARANS to develop and enhance legal document system;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0033CC"/>
                </a:solidFill>
              </a:rPr>
              <a:t>Support </a:t>
            </a:r>
            <a:r>
              <a:rPr lang="en-US" dirty="0">
                <a:solidFill>
                  <a:srgbClr val="0033CC"/>
                </a:solidFill>
              </a:rPr>
              <a:t>VARANS to develop quality assurance system for safety evaluation and inspection (internal guidelines</a:t>
            </a:r>
            <a:r>
              <a:rPr lang="en-US" dirty="0" smtClean="0">
                <a:solidFill>
                  <a:srgbClr val="0033CC"/>
                </a:solidFill>
              </a:rPr>
              <a:t>);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Strengthen </a:t>
            </a:r>
            <a:r>
              <a:rPr lang="en-US" dirty="0">
                <a:solidFill>
                  <a:schemeClr val="tx1"/>
                </a:solidFill>
              </a:rPr>
              <a:t>capabilities in safety evaluation of NPP and Research Reactor </a:t>
            </a:r>
            <a:r>
              <a:rPr lang="en-US" dirty="0" smtClean="0">
                <a:solidFill>
                  <a:schemeClr val="tx1"/>
                </a:solidFill>
              </a:rPr>
              <a:t>regulation;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0033CC"/>
                </a:solidFill>
              </a:rPr>
              <a:t>Support </a:t>
            </a:r>
            <a:r>
              <a:rPr lang="en-US" dirty="0">
                <a:solidFill>
                  <a:srgbClr val="0033CC"/>
                </a:solidFill>
              </a:rPr>
              <a:t>VARANS to develop human resource plan and training programs for Regulatory </a:t>
            </a:r>
            <a:r>
              <a:rPr lang="en-US" dirty="0" smtClean="0">
                <a:solidFill>
                  <a:srgbClr val="0033CC"/>
                </a:solidFill>
              </a:rPr>
              <a:t>Body;</a:t>
            </a:r>
          </a:p>
          <a:p>
            <a:pPr marL="457200" indent="-457200">
              <a:buFontTx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Experience </a:t>
            </a:r>
            <a:r>
              <a:rPr lang="en-GB" dirty="0">
                <a:solidFill>
                  <a:schemeClr val="tx1"/>
                </a:solidFill>
              </a:rPr>
              <a:t>and </a:t>
            </a:r>
            <a:r>
              <a:rPr lang="en-GB" dirty="0" smtClean="0">
                <a:solidFill>
                  <a:schemeClr val="tx1"/>
                </a:solidFill>
              </a:rPr>
              <a:t>sharing in </a:t>
            </a:r>
            <a:r>
              <a:rPr lang="en-GB" dirty="0">
                <a:solidFill>
                  <a:schemeClr val="tx1"/>
                </a:solidFill>
              </a:rPr>
              <a:t>terms of European legal system and best practices for </a:t>
            </a:r>
            <a:r>
              <a:rPr lang="en-GB" dirty="0" smtClean="0">
                <a:solidFill>
                  <a:schemeClr val="tx1"/>
                </a:solidFill>
              </a:rPr>
              <a:t>Viet Nam;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rgbClr val="0033CC"/>
                </a:solidFill>
              </a:rPr>
              <a:t>Support VARANS in </a:t>
            </a:r>
            <a:r>
              <a:rPr lang="en-US" dirty="0">
                <a:solidFill>
                  <a:srgbClr val="0033CC"/>
                </a:solidFill>
              </a:rPr>
              <a:t>the development of a comprehensive system for nuclear safeguards in </a:t>
            </a:r>
            <a:r>
              <a:rPr lang="en-US" dirty="0" smtClean="0">
                <a:solidFill>
                  <a:srgbClr val="0033CC"/>
                </a:solidFill>
              </a:rPr>
              <a:t>Viet Nam. </a:t>
            </a:r>
          </a:p>
          <a:p>
            <a:pPr marL="0" indent="0"/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GB" b="1" i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GB" b="1" i="1" dirty="0" smtClean="0">
              <a:solidFill>
                <a:schemeClr val="tx1"/>
              </a:solidFill>
            </a:endParaRPr>
          </a:p>
        </p:txBody>
      </p:sp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smtClean="0">
                <a:solidFill>
                  <a:schemeClr val="tx1"/>
                </a:solidFill>
              </a:rPr>
              <a:t>         Synthesis of the activities carried out</a:t>
            </a:r>
            <a:br>
              <a:rPr lang="en-GB" sz="2200" b="1" smtClean="0">
                <a:solidFill>
                  <a:schemeClr val="tx1"/>
                </a:solidFill>
              </a:rPr>
            </a:br>
            <a:endParaRPr lang="fi-FI" sz="2200" b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5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0962" name="Text Placeholder 1"/>
          <p:cNvSpPr>
            <a:spLocks noGrp="1"/>
          </p:cNvSpPr>
          <p:nvPr>
            <p:ph type="body" idx="4294967295"/>
          </p:nvPr>
        </p:nvSpPr>
        <p:spPr>
          <a:xfrm>
            <a:off x="2411760" y="1225550"/>
            <a:ext cx="6303615" cy="47529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GB" b="1" dirty="0" smtClean="0">
                <a:solidFill>
                  <a:schemeClr val="tx1"/>
                </a:solidFill>
              </a:rPr>
              <a:t>. Experience and knowledge exchange in terms of Emergency preparedness and response:</a:t>
            </a:r>
          </a:p>
          <a:p>
            <a:endParaRPr lang="en-GB" sz="1800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Share of experience in EC on the Legal framework and regulations for Emergency preparedness;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33CC"/>
                </a:solidFill>
              </a:rPr>
              <a:t>Elaboration of Planning and implementing emergency preparedness and response for NPP and nuclear activities in Viet Nam and </a:t>
            </a:r>
            <a:r>
              <a:rPr lang="en-GB" sz="1800" b="1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neighbouring countries</a:t>
            </a:r>
            <a:r>
              <a:rPr lang="en-GB" sz="1800" dirty="0" smtClean="0">
                <a:solidFill>
                  <a:srgbClr val="0033CC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Public communication in Emergency situation for managing events occurred in Viet Nam or in </a:t>
            </a:r>
            <a:r>
              <a:rPr lang="en-GB" sz="1800" b="1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neighbouring countries</a:t>
            </a:r>
            <a:r>
              <a:rPr lang="en-GB" sz="18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33CC"/>
                </a:solidFill>
              </a:rPr>
              <a:t>Participation in Emergency drill organised in Europe;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chemeClr val="tx1"/>
                </a:solidFill>
              </a:rPr>
              <a:t>Share of experience in EC on managing Emergency situation with neighbouring  countries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smtClean="0">
                <a:solidFill>
                  <a:schemeClr val="tx1"/>
                </a:solidFill>
              </a:rPr>
              <a:t>         Synthesis of the activities carried out</a:t>
            </a:r>
            <a:br>
              <a:rPr lang="en-GB" sz="2200" b="1" smtClean="0">
                <a:solidFill>
                  <a:schemeClr val="tx1"/>
                </a:solidFill>
              </a:rPr>
            </a:br>
            <a:endParaRPr lang="fi-FI" sz="2200" b="1" smtClean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412776"/>
            <a:ext cx="2178861" cy="3488996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H="1" flipV="1">
            <a:off x="1259632" y="1269219"/>
            <a:ext cx="1512168" cy="31678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755576" y="4437112"/>
            <a:ext cx="2016224" cy="648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749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40962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0" indent="0"/>
            <a:r>
              <a:rPr lang="fr-FR" b="1" dirty="0" smtClean="0">
                <a:solidFill>
                  <a:schemeClr val="tx1"/>
                </a:solidFill>
              </a:rPr>
              <a:t> 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Effective transfer of knowledge and methodology has taken place between EU and Vietnamese experts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increasing the national </a:t>
            </a:r>
            <a:r>
              <a:rPr lang="en-US" dirty="0">
                <a:solidFill>
                  <a:schemeClr val="tx1"/>
                </a:solidFill>
              </a:rPr>
              <a:t>capabilities for independent review and </a:t>
            </a:r>
            <a:r>
              <a:rPr lang="en-US" dirty="0" smtClean="0">
                <a:solidFill>
                  <a:schemeClr val="tx1"/>
                </a:solidFill>
              </a:rPr>
              <a:t>assessment </a:t>
            </a:r>
            <a:r>
              <a:rPr lang="en-US" dirty="0">
                <a:solidFill>
                  <a:schemeClr val="tx1"/>
                </a:solidFill>
              </a:rPr>
              <a:t>of safety </a:t>
            </a:r>
            <a:r>
              <a:rPr lang="en-US" dirty="0" smtClean="0">
                <a:solidFill>
                  <a:schemeClr val="tx1"/>
                </a:solidFill>
              </a:rPr>
              <a:t>submissions;</a:t>
            </a:r>
            <a:endParaRPr lang="en-GB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Over the five years, VARANS experts have shown remarkable progress developing technical structure, methods and tools used for its missions as regulator; </a:t>
            </a:r>
          </a:p>
          <a:p>
            <a:pPr marL="0" indent="0"/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Excellent cooperative team-spirit;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The cooperation with European Union shall be continued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63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622300" y="333375"/>
            <a:ext cx="85217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200" b="1" dirty="0" smtClean="0">
                <a:solidFill>
                  <a:schemeClr val="tx1"/>
                </a:solidFill>
              </a:rPr>
              <a:t>Main conclusions</a:t>
            </a:r>
            <a:endParaRPr lang="fi-FI" sz="2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 dirty="0"/>
          </a:p>
        </p:txBody>
      </p:sp>
      <p:sp>
        <p:nvSpPr>
          <p:cNvPr id="37890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901700" indent="-368300" eaLnBrk="1" hangingPunct="1"/>
            <a:r>
              <a:rPr lang="en-GB" dirty="0" smtClean="0">
                <a:solidFill>
                  <a:schemeClr val="accent2"/>
                </a:solidFill>
              </a:rPr>
              <a:t>	</a:t>
            </a:r>
          </a:p>
          <a:p>
            <a:pPr marL="901700" indent="-368300"/>
            <a:endParaRPr lang="en-GB" dirty="0" smtClean="0"/>
          </a:p>
          <a:p>
            <a:pPr marL="901700" indent="-3683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tx1"/>
                </a:solidFill>
              </a:rPr>
              <a:t>The instrument for nuclear safety cooperation 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sz="2200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tx1"/>
                </a:solidFill>
              </a:rPr>
              <a:t>Synthesis of INSC Projects for Viet Nam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sz="2200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tx1"/>
                </a:solidFill>
              </a:rPr>
              <a:t>Synthesis of the activities carried out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sz="2200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tx1"/>
                </a:solidFill>
              </a:rPr>
              <a:t>Conclusions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7891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404813"/>
            <a:ext cx="85217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fi-FI" sz="2200" b="1" smtClean="0"/>
              <a:t>Outline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 dirty="0"/>
          </a:p>
        </p:txBody>
      </p:sp>
      <p:sp>
        <p:nvSpPr>
          <p:cNvPr id="37890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901700" indent="-368300" eaLnBrk="1" hangingPunct="1"/>
            <a:r>
              <a:rPr lang="en-GB" dirty="0" smtClean="0">
                <a:solidFill>
                  <a:schemeClr val="accent2"/>
                </a:solidFill>
              </a:rPr>
              <a:t>	</a:t>
            </a:r>
          </a:p>
          <a:p>
            <a:pPr marL="901700" indent="-368300"/>
            <a:endParaRPr lang="en-GB" dirty="0" smtClean="0"/>
          </a:p>
          <a:p>
            <a:pPr marL="533400" indent="0" algn="ctr"/>
            <a:endParaRPr lang="en-GB" sz="2400" b="1" dirty="0" smtClean="0"/>
          </a:p>
          <a:p>
            <a:pPr marL="533400" indent="0" algn="ctr"/>
            <a:r>
              <a:rPr lang="en-GB" sz="2400" b="1" dirty="0" smtClean="0"/>
              <a:t>The instrument for Nuclear  Safety cooperation</a:t>
            </a:r>
          </a:p>
          <a:p>
            <a:pPr marL="533400" indent="0" algn="ctr"/>
            <a:r>
              <a:rPr lang="en-GB" sz="2400" b="1" dirty="0" smtClean="0"/>
              <a:t>INSC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57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11265" name="Text Placeholder 1"/>
          <p:cNvSpPr>
            <a:spLocks noGrp="1"/>
          </p:cNvSpPr>
          <p:nvPr>
            <p:ph type="body" idx="10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eaLnBrk="1" hangingPunct="1"/>
            <a:endParaRPr lang="en-US" b="1" dirty="0">
              <a:solidFill>
                <a:schemeClr val="tx1"/>
              </a:solidFill>
            </a:endParaRPr>
          </a:p>
          <a:p>
            <a:pPr eaLnBrk="1" hangingPunct="1"/>
            <a:endParaRPr lang="en-GB" dirty="0" smtClean="0">
              <a:solidFill>
                <a:srgbClr val="0033CC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33CC"/>
                </a:solidFill>
              </a:rPr>
              <a:t>	Due to global challenges and the need for the EU to take action in this field, the EU supports the promotion of a high level of nuclear safety, radiation protection, and the application of efficient and effective safeguards of nuclear material in third countries.</a:t>
            </a:r>
            <a:br>
              <a:rPr lang="en-GB" dirty="0" smtClean="0">
                <a:solidFill>
                  <a:srgbClr val="0033CC"/>
                </a:solidFill>
              </a:rPr>
            </a:br>
            <a:endParaRPr lang="en-GB" dirty="0" smtClean="0">
              <a:solidFill>
                <a:srgbClr val="0033CC"/>
              </a:solidFill>
            </a:endParaRPr>
          </a:p>
          <a:p>
            <a:pPr eaLnBrk="1" hangingPunct="1"/>
            <a:r>
              <a:rPr lang="en-GB" dirty="0">
                <a:solidFill>
                  <a:srgbClr val="0033CC"/>
                </a:solidFill>
              </a:rPr>
              <a:t>	</a:t>
            </a:r>
            <a:r>
              <a:rPr lang="en-GB" dirty="0" smtClean="0">
                <a:solidFill>
                  <a:srgbClr val="0033CC"/>
                </a:solidFill>
              </a:rPr>
              <a:t>The geographical scope of the Instrument for Nuclear Safety Cooperation (</a:t>
            </a:r>
            <a:r>
              <a:rPr lang="en-GB" dirty="0" smtClean="0">
                <a:solidFill>
                  <a:schemeClr val="tx1"/>
                </a:solidFill>
              </a:rPr>
              <a:t>INSC</a:t>
            </a:r>
            <a:r>
              <a:rPr lang="en-GB" dirty="0" smtClean="0">
                <a:solidFill>
                  <a:srgbClr val="0033CC"/>
                </a:solidFill>
              </a:rPr>
              <a:t>) extends to all third countries, but priority is given to accession and neighbouring countries. 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23850" y="404813"/>
            <a:ext cx="8521700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/>
              <a:t>Instrument for Nuclear Safety Cooperation</a:t>
            </a:r>
          </a:p>
        </p:txBody>
      </p:sp>
    </p:spTree>
    <p:extLst>
      <p:ext uri="{BB962C8B-B14F-4D97-AF65-F5344CB8AC3E}">
        <p14:creationId xmlns:p14="http://schemas.microsoft.com/office/powerpoint/2010/main" val="3669629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11265" name="Text Placeholder 1"/>
          <p:cNvSpPr>
            <a:spLocks noGrp="1"/>
          </p:cNvSpPr>
          <p:nvPr>
            <p:ph type="body" idx="10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CC"/>
                </a:solidFill>
              </a:rPr>
              <a:t>Among the objectives: </a:t>
            </a:r>
          </a:p>
          <a:p>
            <a:pPr eaLnBrk="1" hangingPunct="1"/>
            <a:endParaRPr lang="en-US" dirty="0">
              <a:solidFill>
                <a:srgbClr val="0033CC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   The promotion of an effective nuclear safety culture and implementation of the highest nuclear safety and radiation protection standards, and continuous improvement of nuclear safety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en-US" dirty="0">
              <a:solidFill>
                <a:srgbClr val="0033CC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3CC"/>
                </a:solidFill>
              </a:rPr>
              <a:t>    Responsible and safe management of spent fuel and radioactive waste and remediation of former nuclear sites and installations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en-US" dirty="0">
              <a:solidFill>
                <a:srgbClr val="0033CC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   The establishment of frameworks and methodologies for the application of efficient and effective safeguards for nuclear material in third </a:t>
            </a:r>
            <a:r>
              <a:rPr lang="en-US" dirty="0" smtClean="0">
                <a:solidFill>
                  <a:schemeClr val="tx1"/>
                </a:solidFill>
              </a:rPr>
              <a:t>countries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23850" y="404813"/>
            <a:ext cx="8521700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/>
              <a:t>Instrument for Nuclear Safety Cooperation</a:t>
            </a:r>
          </a:p>
        </p:txBody>
      </p:sp>
    </p:spTree>
    <p:extLst>
      <p:ext uri="{BB962C8B-B14F-4D97-AF65-F5344CB8AC3E}">
        <p14:creationId xmlns:p14="http://schemas.microsoft.com/office/powerpoint/2010/main" val="351600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 dirty="0"/>
          </a:p>
        </p:txBody>
      </p:sp>
      <p:sp>
        <p:nvSpPr>
          <p:cNvPr id="37890" name="Text Placeholder 1"/>
          <p:cNvSpPr>
            <a:spLocks noGrp="1"/>
          </p:cNvSpPr>
          <p:nvPr>
            <p:ph type="body" idx="4294967295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marL="901700" indent="-368300" eaLnBrk="1" hangingPunct="1"/>
            <a:r>
              <a:rPr lang="en-GB" dirty="0" smtClean="0">
                <a:solidFill>
                  <a:schemeClr val="accent2"/>
                </a:solidFill>
              </a:rPr>
              <a:t>	</a:t>
            </a:r>
          </a:p>
          <a:p>
            <a:pPr marL="901700" indent="-368300"/>
            <a:endParaRPr lang="en-GB" dirty="0" smtClean="0"/>
          </a:p>
          <a:p>
            <a:pPr marL="533400" indent="0" algn="ctr"/>
            <a:endParaRPr lang="en-GB" sz="2400" b="1" dirty="0" smtClean="0"/>
          </a:p>
          <a:p>
            <a:pPr marL="533400" indent="0" algn="ctr"/>
            <a:r>
              <a:rPr lang="en-GB" sz="2400" b="1" dirty="0" smtClean="0"/>
              <a:t>Synthesis of the INSC Projects for Viet Nam</a:t>
            </a: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b="1" dirty="0" smtClean="0">
              <a:solidFill>
                <a:schemeClr val="tx1"/>
              </a:solidFill>
            </a:endParaRPr>
          </a:p>
          <a:p>
            <a:pPr marL="901700" indent="-368300">
              <a:buFont typeface="Wingdings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2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11265" name="Text Placeholder 1"/>
          <p:cNvSpPr>
            <a:spLocks noGrp="1"/>
          </p:cNvSpPr>
          <p:nvPr>
            <p:ph type="body" idx="10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chemeClr val="accent2"/>
                </a:solidFill>
              </a:rPr>
              <a:t>	</a:t>
            </a:r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23850" y="404813"/>
            <a:ext cx="8521700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i-FI" dirty="0" smtClean="0"/>
              <a:t>Project synopsis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45265"/>
              </p:ext>
            </p:extLst>
          </p:nvPr>
        </p:nvGraphicFramePr>
        <p:xfrm>
          <a:off x="1187624" y="1412776"/>
          <a:ext cx="6211714" cy="425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9984"/>
                <a:gridCol w="4871730"/>
              </a:tblGrid>
              <a:tr h="229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47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+mn-lt"/>
                        </a:rPr>
                        <a:t>                        Synthesis </a:t>
                      </a:r>
                      <a:endParaRPr lang="en-GB" sz="16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1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Project 1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VN3.01/09</a:t>
                      </a: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66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+mn-lt"/>
                        </a:rPr>
                        <a:t>Technical assistance for improving the legal framework for nuclear safety and strengthening the capabilities of the Regulatory Authority of </a:t>
                      </a:r>
                      <a:br>
                        <a:rPr lang="en-GB" sz="1600" noProof="0" dirty="0" smtClean="0">
                          <a:effectLst/>
                          <a:latin typeface="+mn-lt"/>
                        </a:rPr>
                      </a:br>
                      <a:r>
                        <a:rPr lang="en-GB" sz="1600" noProof="0" dirty="0" smtClean="0">
                          <a:effectLst/>
                          <a:latin typeface="+mn-lt"/>
                        </a:rPr>
                        <a:t>Viet Nam (VARANS) and its TSO</a:t>
                      </a:r>
                    </a:p>
                    <a:p>
                      <a:pPr marL="2266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Period: 2012 - 2015</a:t>
                      </a:r>
                      <a:endParaRPr lang="en-GB" sz="16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45">
                <a:tc>
                  <a:txBody>
                    <a:bodyPr/>
                    <a:lstStyle/>
                    <a:p>
                      <a:r>
                        <a:rPr lang="en-GB" sz="1600" b="1" noProof="0" dirty="0" smtClean="0">
                          <a:solidFill>
                            <a:srgbClr val="0033CC"/>
                          </a:solidFill>
                        </a:rPr>
                        <a:t>Project 2</a:t>
                      </a:r>
                    </a:p>
                    <a:p>
                      <a:endParaRPr lang="en-GB" sz="1600" b="1" noProof="0" dirty="0" smtClean="0"/>
                    </a:p>
                    <a:p>
                      <a:r>
                        <a:rPr lang="en-GB" sz="1600" b="1" noProof="0" dirty="0" smtClean="0"/>
                        <a:t>VN3.01/13</a:t>
                      </a:r>
                      <a:endParaRPr lang="en-GB" sz="1600" b="1" noProof="0" dirty="0"/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effectLst/>
                          <a:latin typeface="+mn-lt"/>
                        </a:rPr>
                        <a:t>    Enhancing the capacity and effectiveness of</a:t>
                      </a:r>
                      <a:br>
                        <a:rPr lang="en-GB" sz="1600" noProof="0" dirty="0" smtClean="0">
                          <a:effectLst/>
                          <a:latin typeface="+mn-lt"/>
                        </a:rPr>
                      </a:br>
                      <a:r>
                        <a:rPr lang="en-GB" sz="1600" noProof="0" dirty="0" smtClean="0">
                          <a:effectLst/>
                          <a:latin typeface="+mn-lt"/>
                        </a:rPr>
                        <a:t>    VARANS and its TSO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effectLst/>
                          <a:latin typeface="+mn-lt"/>
                        </a:rPr>
                        <a:t>    Period: 2016 - 2019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noProof="0" dirty="0" smtClean="0">
                        <a:effectLst/>
                        <a:latin typeface="+mn-lt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 smtClean="0">
                          <a:effectLst/>
                          <a:latin typeface="+mn-lt"/>
                        </a:rPr>
                        <a:t>Beneficiary</a:t>
                      </a:r>
                      <a:endParaRPr lang="en-GB" sz="16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Ministry of Science and Technology  - </a:t>
                      </a:r>
                      <a:r>
                        <a:rPr lang="en-GB" sz="1600" noProof="0" dirty="0" smtClean="0">
                          <a:effectLst/>
                          <a:latin typeface="+mn-lt"/>
                        </a:rPr>
                        <a:t>VARANS</a:t>
                      </a:r>
                      <a:endParaRPr lang="en-GB" sz="16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4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</a:pPr>
                      <a:r>
                        <a:rPr lang="en-GB" sz="16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Duration:</a:t>
                      </a:r>
                      <a:endParaRPr lang="en-GB" sz="16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542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months each </a:t>
                      </a:r>
                      <a:endParaRPr lang="en-GB" sz="16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0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noProof="0" dirty="0" smtClean="0">
                        <a:solidFill>
                          <a:srgbClr val="0033CC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noProof="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3</a:t>
                      </a:r>
                      <a:r>
                        <a:rPr lang="en-GB" sz="16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INSC Project MC.03/10 Training</a:t>
                      </a:r>
                      <a:r>
                        <a:rPr lang="en-GB" sz="1600" b="1" baseline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GB" sz="1600" b="1" baseline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Tutoring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noProof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542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6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085" marR="4508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11265" name="Text Placeholder 1"/>
          <p:cNvSpPr>
            <a:spLocks noGrp="1"/>
          </p:cNvSpPr>
          <p:nvPr>
            <p:ph type="body" idx="10"/>
          </p:nvPr>
        </p:nvSpPr>
        <p:spPr>
          <a:xfrm>
            <a:off x="428625" y="1268413"/>
            <a:ext cx="8429625" cy="47529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GB" dirty="0" smtClean="0">
                <a:solidFill>
                  <a:schemeClr val="tx1"/>
                </a:solidFill>
              </a:rPr>
              <a:t> 	The general purpose of these projects are:</a:t>
            </a:r>
          </a:p>
          <a:p>
            <a:pPr>
              <a:buFontTx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t</a:t>
            </a:r>
            <a:r>
              <a:rPr lang="en-GB" dirty="0" smtClean="0">
                <a:solidFill>
                  <a:schemeClr val="tx1"/>
                </a:solidFill>
              </a:rPr>
              <a:t>o </a:t>
            </a:r>
            <a:r>
              <a:rPr lang="en-GB" dirty="0">
                <a:solidFill>
                  <a:schemeClr val="tx1"/>
                </a:solidFill>
              </a:rPr>
              <a:t>support  </a:t>
            </a:r>
            <a:r>
              <a:rPr lang="en-GB" dirty="0" smtClean="0">
                <a:solidFill>
                  <a:schemeClr val="tx1"/>
                </a:solidFill>
              </a:rPr>
              <a:t>the Vietnamese Regulatory Body VARANS in the development and strengthening of the legal framework as well as its managerial and technical capabilities;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dirty="0" smtClean="0">
                <a:solidFill>
                  <a:srgbClr val="0033CC"/>
                </a:solidFill>
              </a:rPr>
              <a:t>to </a:t>
            </a:r>
            <a:r>
              <a:rPr lang="en-GB" dirty="0">
                <a:solidFill>
                  <a:srgbClr val="0033CC"/>
                </a:solidFill>
              </a:rPr>
              <a:t>further enhance the capacity and effectiveness of </a:t>
            </a:r>
            <a:r>
              <a:rPr lang="en-GB" dirty="0" smtClean="0">
                <a:solidFill>
                  <a:srgbClr val="0033CC"/>
                </a:solidFill>
              </a:rPr>
              <a:t>VARANS</a:t>
            </a:r>
            <a:r>
              <a:rPr lang="en-GB" dirty="0">
                <a:solidFill>
                  <a:srgbClr val="0033CC"/>
                </a:solidFill>
              </a:rPr>
              <a:t>, and its Technical Support </a:t>
            </a:r>
            <a:r>
              <a:rPr lang="en-GB" dirty="0" smtClean="0">
                <a:solidFill>
                  <a:srgbClr val="0033CC"/>
                </a:solidFill>
              </a:rPr>
              <a:t>Organisations (TSO) in </a:t>
            </a:r>
            <a:r>
              <a:rPr lang="en-GB" dirty="0">
                <a:solidFill>
                  <a:srgbClr val="0033CC"/>
                </a:solidFill>
              </a:rPr>
              <a:t>the regulation of nuclear safety in accordance with best international standards and </a:t>
            </a:r>
            <a:r>
              <a:rPr lang="en-GB" dirty="0" smtClean="0">
                <a:solidFill>
                  <a:srgbClr val="0033CC"/>
                </a:solidFill>
              </a:rPr>
              <a:t>practice;</a:t>
            </a:r>
            <a:endParaRPr lang="en-GB" dirty="0">
              <a:solidFill>
                <a:srgbClr val="0033CC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EU knowledge and best practices are being shared with the Vietnamese regulatory body, and its TSO, with a view to bringing their capabilities in a number of technical areas in accordance with best international standards </a:t>
            </a:r>
            <a:r>
              <a:rPr lang="en-GB" dirty="0">
                <a:solidFill>
                  <a:schemeClr val="tx1"/>
                </a:solidFill>
              </a:rPr>
              <a:t>and practice.</a:t>
            </a:r>
          </a:p>
          <a:p>
            <a:pPr>
              <a:buFontTx/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11266" name="Title 2"/>
          <p:cNvSpPr>
            <a:spLocks noGrp="1"/>
          </p:cNvSpPr>
          <p:nvPr>
            <p:ph type="title"/>
          </p:nvPr>
        </p:nvSpPr>
        <p:spPr bwMode="auto">
          <a:xfrm>
            <a:off x="323850" y="404813"/>
            <a:ext cx="8521700" cy="5762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i-FI" dirty="0" smtClean="0"/>
              <a:t>General Objectives</a:t>
            </a:r>
          </a:p>
        </p:txBody>
      </p:sp>
    </p:spTree>
    <p:extLst>
      <p:ext uri="{BB962C8B-B14F-4D97-AF65-F5344CB8AC3E}">
        <p14:creationId xmlns:p14="http://schemas.microsoft.com/office/powerpoint/2010/main" val="956810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 Long city, 25 July 2018</a:t>
            </a:r>
            <a:endParaRPr lang="fr-FR"/>
          </a:p>
        </p:txBody>
      </p:sp>
      <p:sp>
        <p:nvSpPr>
          <p:cNvPr id="38914" name="Text Placeholder 1"/>
          <p:cNvSpPr>
            <a:spLocks noGrp="1"/>
          </p:cNvSpPr>
          <p:nvPr>
            <p:ph type="body" idx="4294967295"/>
          </p:nvPr>
        </p:nvSpPr>
        <p:spPr>
          <a:xfrm>
            <a:off x="434640" y="836712"/>
            <a:ext cx="8429625" cy="4752975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	</a:t>
            </a:r>
            <a:endParaRPr lang="en-GB" b="1" dirty="0" smtClean="0">
              <a:solidFill>
                <a:schemeClr val="tx1"/>
              </a:solidFill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To support VARANS in the development of the nuclear regulatory legislations;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rgbClr val="0033CC"/>
                </a:solidFill>
              </a:rPr>
              <a:t>To strengthen managerial and technical capabilities for VARANS </a:t>
            </a:r>
            <a:r>
              <a:rPr lang="en-US" sz="2200" dirty="0" smtClean="0">
                <a:solidFill>
                  <a:srgbClr val="0033CC"/>
                </a:solidFill>
              </a:rPr>
              <a:t>in </a:t>
            </a:r>
            <a:r>
              <a:rPr lang="en-US" sz="2200" dirty="0">
                <a:solidFill>
                  <a:srgbClr val="0033CC"/>
                </a:solidFill>
              </a:rPr>
              <a:t>fulfilling its functions of assessing and verifying the safety of nuclear </a:t>
            </a:r>
            <a:r>
              <a:rPr lang="en-US" sz="2200" dirty="0" smtClean="0">
                <a:solidFill>
                  <a:srgbClr val="0033CC"/>
                </a:solidFill>
              </a:rPr>
              <a:t>installations;</a:t>
            </a:r>
            <a:endParaRPr lang="en-GB" sz="2200" dirty="0" smtClean="0">
              <a:solidFill>
                <a:srgbClr val="0033CC"/>
              </a:solidFill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/>
                </a:solidFill>
              </a:rPr>
              <a:t>To transfer of the European know-how in nuclear regulations in order to allow VARANS to use our experience in its own work as appropriate including on emergency measures in the case of nuclear accident;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GB" sz="2200" dirty="0" smtClean="0">
                <a:solidFill>
                  <a:srgbClr val="0033CC"/>
                </a:solidFill>
              </a:rPr>
              <a:t>To help in developing the Human resource development plan and training program of VARANS;</a:t>
            </a:r>
          </a:p>
        </p:txBody>
      </p:sp>
      <p:sp>
        <p:nvSpPr>
          <p:cNvPr id="38915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323850" y="404813"/>
            <a:ext cx="85217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4800"/>
              </a:spcBef>
            </a:pPr>
            <a:r>
              <a:rPr lang="en-GB" sz="2400" b="1" dirty="0">
                <a:solidFill>
                  <a:schemeClr val="tx1"/>
                </a:solidFill>
              </a:rPr>
              <a:t>Specific </a:t>
            </a:r>
            <a:r>
              <a:rPr lang="en-GB" sz="2400" b="1" dirty="0" smtClean="0">
                <a:solidFill>
                  <a:schemeClr val="tx1"/>
                </a:solidFill>
              </a:rPr>
              <a:t>objectives</a:t>
            </a: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endParaRPr lang="fi-FI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90800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_Presentation_template_EC_project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IN_Presentation_template_EC_projects</Template>
  <TotalTime>11493</TotalTime>
  <Words>852</Words>
  <Application>Microsoft Office PowerPoint</Application>
  <PresentationFormat>Affichage à l'écran (4:3)</PresentationFormat>
  <Paragraphs>157</Paragraphs>
  <Slides>18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 Light</vt:lpstr>
      <vt:lpstr>Times New Roman</vt:lpstr>
      <vt:lpstr>Wingdings</vt:lpstr>
      <vt:lpstr>IN_Presentation_template_EC_projects</vt:lpstr>
      <vt:lpstr>The 3rd National Nuclear Regulatory Conference in Viet Nam     Cooperating with EC to enhance capability of nuclear regulatory body of Viet Nam   Jorge TIRIRA - ASN    Ha Long city, 25 July 2018 </vt:lpstr>
      <vt:lpstr>Outline</vt:lpstr>
      <vt:lpstr>Présentation PowerPoint</vt:lpstr>
      <vt:lpstr>Instrument for Nuclear Safety Cooperation</vt:lpstr>
      <vt:lpstr>Instrument for Nuclear Safety Cooperation</vt:lpstr>
      <vt:lpstr>Présentation PowerPoint</vt:lpstr>
      <vt:lpstr>Project synopsis </vt:lpstr>
      <vt:lpstr>General Objectives</vt:lpstr>
      <vt:lpstr>Specific objectives </vt:lpstr>
      <vt:lpstr>Specific objectives </vt:lpstr>
      <vt:lpstr>     Participants Europeans Organisations </vt:lpstr>
      <vt:lpstr>Challenges in regulatory infrastructure development</vt:lpstr>
      <vt:lpstr>Présentation PowerPoint</vt:lpstr>
      <vt:lpstr>         Synthesis of the activities carried out </vt:lpstr>
      <vt:lpstr>         Synthesis of the activities carried out </vt:lpstr>
      <vt:lpstr>         Synthesis of the activities carried out </vt:lpstr>
      <vt:lpstr>         Synthesis of the activities carried out </vt:lpstr>
      <vt:lpstr>Main conclusions</vt:lpstr>
    </vt:vector>
  </TitlesOfParts>
  <Company>RiskAudit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TACIS/INSC Project XX/YY/NN  Title of presentation   Name of presenter or author   Name of meeting Place of meeting DD Month YYYY (date)</dc:title>
  <dc:creator>rn</dc:creator>
  <cp:lastModifiedBy>TIRIRA Jorge</cp:lastModifiedBy>
  <cp:revision>224</cp:revision>
  <cp:lastPrinted>2018-06-22T09:00:00Z</cp:lastPrinted>
  <dcterms:created xsi:type="dcterms:W3CDTF">2011-02-02T08:13:00Z</dcterms:created>
  <dcterms:modified xsi:type="dcterms:W3CDTF">2018-07-16T09:58:15Z</dcterms:modified>
</cp:coreProperties>
</file>