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18.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5.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6.xml" ContentType="application/vnd.openxmlformats-officedocument.drawingml.chart+xml"/>
  <Override PartName="/ppt/theme/themeOverride1.xml" ContentType="application/vnd.openxmlformats-officedocument.themeOverride+xml"/>
  <Override PartName="/ppt/charts/chart7.xml" ContentType="application/vnd.openxmlformats-officedocument.drawingml.chart+xml"/>
  <Override PartName="/ppt/charts/chart8.xml" ContentType="application/vnd.openxmlformats-officedocument.drawingml.chart+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41" r:id="rId1"/>
  </p:sldMasterIdLst>
  <p:notesMasterIdLst>
    <p:notesMasterId r:id="rId60"/>
  </p:notesMasterIdLst>
  <p:handoutMasterIdLst>
    <p:handoutMasterId r:id="rId61"/>
  </p:handoutMasterIdLst>
  <p:sldIdLst>
    <p:sldId id="377" r:id="rId2"/>
    <p:sldId id="810" r:id="rId3"/>
    <p:sldId id="792" r:id="rId4"/>
    <p:sldId id="811" r:id="rId5"/>
    <p:sldId id="812" r:id="rId6"/>
    <p:sldId id="805" r:id="rId7"/>
    <p:sldId id="813" r:id="rId8"/>
    <p:sldId id="814" r:id="rId9"/>
    <p:sldId id="815" r:id="rId10"/>
    <p:sldId id="816" r:id="rId11"/>
    <p:sldId id="867" r:id="rId12"/>
    <p:sldId id="869" r:id="rId13"/>
    <p:sldId id="817" r:id="rId14"/>
    <p:sldId id="818" r:id="rId15"/>
    <p:sldId id="819" r:id="rId16"/>
    <p:sldId id="820" r:id="rId17"/>
    <p:sldId id="821" r:id="rId18"/>
    <p:sldId id="857" r:id="rId19"/>
    <p:sldId id="856" r:id="rId20"/>
    <p:sldId id="822" r:id="rId21"/>
    <p:sldId id="823" r:id="rId22"/>
    <p:sldId id="824" r:id="rId23"/>
    <p:sldId id="825" r:id="rId24"/>
    <p:sldId id="863" r:id="rId25"/>
    <p:sldId id="865" r:id="rId26"/>
    <p:sldId id="826" r:id="rId27"/>
    <p:sldId id="827" r:id="rId28"/>
    <p:sldId id="828" r:id="rId29"/>
    <p:sldId id="829" r:id="rId30"/>
    <p:sldId id="830" r:id="rId31"/>
    <p:sldId id="858" r:id="rId32"/>
    <p:sldId id="832" r:id="rId33"/>
    <p:sldId id="833" r:id="rId34"/>
    <p:sldId id="834" r:id="rId35"/>
    <p:sldId id="835" r:id="rId36"/>
    <p:sldId id="861" r:id="rId37"/>
    <p:sldId id="836" r:id="rId38"/>
    <p:sldId id="837" r:id="rId39"/>
    <p:sldId id="838" r:id="rId40"/>
    <p:sldId id="839" r:id="rId41"/>
    <p:sldId id="801" r:id="rId42"/>
    <p:sldId id="840" r:id="rId43"/>
    <p:sldId id="843" r:id="rId44"/>
    <p:sldId id="844" r:id="rId45"/>
    <p:sldId id="845" r:id="rId46"/>
    <p:sldId id="846" r:id="rId47"/>
    <p:sldId id="847" r:id="rId48"/>
    <p:sldId id="848" r:id="rId49"/>
    <p:sldId id="849" r:id="rId50"/>
    <p:sldId id="870" r:id="rId51"/>
    <p:sldId id="871" r:id="rId52"/>
    <p:sldId id="850" r:id="rId53"/>
    <p:sldId id="851" r:id="rId54"/>
    <p:sldId id="852" r:id="rId55"/>
    <p:sldId id="853" r:id="rId56"/>
    <p:sldId id="854" r:id="rId57"/>
    <p:sldId id="855" r:id="rId58"/>
    <p:sldId id="275" r:id="rId59"/>
  </p:sldIdLst>
  <p:sldSz cx="9144000" cy="6858000" type="screen4x3"/>
  <p:notesSz cx="6735763" cy="98663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RUNG THONG BUI" initials="TT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99"/>
    <a:srgbClr val="0066FF"/>
    <a:srgbClr val="0033CC"/>
    <a:srgbClr val="FF9900"/>
    <a:srgbClr val="990033"/>
    <a:srgbClr val="9966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77" autoAdjust="0"/>
    <p:restoredTop sz="97015" autoAdjust="0"/>
  </p:normalViewPr>
  <p:slideViewPr>
    <p:cSldViewPr>
      <p:cViewPr>
        <p:scale>
          <a:sx n="66" d="100"/>
          <a:sy n="66" d="100"/>
        </p:scale>
        <p:origin x="-342" y="-2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35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rts/_rels/chart1.xml.rels><?xml version="1.0" encoding="UTF-8" standalone="yes"?>
<Relationships xmlns="http://schemas.openxmlformats.org/package/2006/relationships"><Relationship Id="rId1" Type="http://schemas.openxmlformats.org/officeDocument/2006/relationships/oleObject" Target="file:///D:\Hoi%20thao,%20hoi%20nghi\Hoi%20nghi%20Phap%20quy%202018\Bieu%20do%20cap%20phep.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Hoi%20thao,%20hoi%20nghi\Hoi%20nghi%20Phap%20quy%202018\Bieu%20do%20cap%20phep.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Hoi%20thao,%20hoi%20nghi\Hoi%20nghi%20Phap%20quy%202018\Bieu%20do%20cap%20phep.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Hoi%20thao,%20hoi%20nghi\Hoi%20nghi%20Phap%20quy%202018\Bieu%20do%20cap%20phep.xlsx"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Sheet1!$B$5</c:f>
              <c:strCache>
                <c:ptCount val="1"/>
                <c:pt idx="0">
                  <c:v>Số giấy phép</c:v>
                </c:pt>
              </c:strCache>
            </c:strRef>
          </c:tx>
          <c:invertIfNegative val="0"/>
          <c:cat>
            <c:numRef>
              <c:f>Sheet1!$C$6:$C$9</c:f>
              <c:numCache>
                <c:formatCode>General</c:formatCode>
                <c:ptCount val="4"/>
                <c:pt idx="0">
                  <c:v>2015</c:v>
                </c:pt>
                <c:pt idx="1">
                  <c:v>2016</c:v>
                </c:pt>
                <c:pt idx="2">
                  <c:v>2017</c:v>
                </c:pt>
              </c:numCache>
            </c:numRef>
          </c:cat>
          <c:val>
            <c:numRef>
              <c:f>Sheet1!$B$6:$B$8</c:f>
              <c:numCache>
                <c:formatCode>General</c:formatCode>
                <c:ptCount val="3"/>
                <c:pt idx="0">
                  <c:v>714</c:v>
                </c:pt>
                <c:pt idx="1">
                  <c:v>765</c:v>
                </c:pt>
                <c:pt idx="2">
                  <c:v>958</c:v>
                </c:pt>
              </c:numCache>
            </c:numRef>
          </c:val>
        </c:ser>
        <c:dLbls>
          <c:showLegendKey val="0"/>
          <c:showVal val="0"/>
          <c:showCatName val="0"/>
          <c:showSerName val="0"/>
          <c:showPercent val="0"/>
          <c:showBubbleSize val="0"/>
        </c:dLbls>
        <c:gapWidth val="150"/>
        <c:shape val="cylinder"/>
        <c:axId val="25850240"/>
        <c:axId val="78365056"/>
        <c:axId val="0"/>
      </c:bar3DChart>
      <c:catAx>
        <c:axId val="25850240"/>
        <c:scaling>
          <c:orientation val="minMax"/>
        </c:scaling>
        <c:delete val="0"/>
        <c:axPos val="b"/>
        <c:numFmt formatCode="General" sourceLinked="1"/>
        <c:majorTickMark val="out"/>
        <c:minorTickMark val="none"/>
        <c:tickLblPos val="nextTo"/>
        <c:crossAx val="78365056"/>
        <c:crosses val="autoZero"/>
        <c:auto val="0"/>
        <c:lblAlgn val="ctr"/>
        <c:lblOffset val="100"/>
        <c:noMultiLvlLbl val="0"/>
      </c:catAx>
      <c:valAx>
        <c:axId val="78365056"/>
        <c:scaling>
          <c:orientation val="minMax"/>
        </c:scaling>
        <c:delete val="0"/>
        <c:axPos val="l"/>
        <c:majorGridlines/>
        <c:numFmt formatCode="General" sourceLinked="1"/>
        <c:majorTickMark val="out"/>
        <c:minorTickMark val="none"/>
        <c:tickLblPos val="nextTo"/>
        <c:crossAx val="25850240"/>
        <c:crossesAt val="1"/>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invertIfNegative val="0"/>
          <c:cat>
            <c:numRef>
              <c:f>Sheet1!$C$22:$C$24</c:f>
              <c:numCache>
                <c:formatCode>General</c:formatCode>
                <c:ptCount val="3"/>
                <c:pt idx="0">
                  <c:v>2015</c:v>
                </c:pt>
                <c:pt idx="1">
                  <c:v>2016</c:v>
                </c:pt>
                <c:pt idx="2">
                  <c:v>2017</c:v>
                </c:pt>
              </c:numCache>
            </c:numRef>
          </c:cat>
          <c:val>
            <c:numRef>
              <c:f>Sheet1!$B$22:$B$24</c:f>
              <c:numCache>
                <c:formatCode>General</c:formatCode>
                <c:ptCount val="3"/>
                <c:pt idx="0">
                  <c:v>404</c:v>
                </c:pt>
                <c:pt idx="1">
                  <c:v>441</c:v>
                </c:pt>
                <c:pt idx="2">
                  <c:v>659</c:v>
                </c:pt>
              </c:numCache>
            </c:numRef>
          </c:val>
        </c:ser>
        <c:dLbls>
          <c:showLegendKey val="0"/>
          <c:showVal val="0"/>
          <c:showCatName val="0"/>
          <c:showSerName val="0"/>
          <c:showPercent val="0"/>
          <c:showBubbleSize val="0"/>
        </c:dLbls>
        <c:gapWidth val="150"/>
        <c:shape val="cylinder"/>
        <c:axId val="29225728"/>
        <c:axId val="29227264"/>
        <c:axId val="0"/>
      </c:bar3DChart>
      <c:catAx>
        <c:axId val="29225728"/>
        <c:scaling>
          <c:orientation val="minMax"/>
        </c:scaling>
        <c:delete val="0"/>
        <c:axPos val="b"/>
        <c:numFmt formatCode="General" sourceLinked="1"/>
        <c:majorTickMark val="out"/>
        <c:minorTickMark val="none"/>
        <c:tickLblPos val="nextTo"/>
        <c:crossAx val="29227264"/>
        <c:crosses val="autoZero"/>
        <c:auto val="1"/>
        <c:lblAlgn val="ctr"/>
        <c:lblOffset val="100"/>
        <c:noMultiLvlLbl val="0"/>
      </c:catAx>
      <c:valAx>
        <c:axId val="29227264"/>
        <c:scaling>
          <c:orientation val="minMax"/>
        </c:scaling>
        <c:delete val="0"/>
        <c:axPos val="l"/>
        <c:majorGridlines/>
        <c:numFmt formatCode="General" sourceLinked="1"/>
        <c:majorTickMark val="out"/>
        <c:minorTickMark val="none"/>
        <c:tickLblPos val="nextTo"/>
        <c:crossAx val="29225728"/>
        <c:crosses val="autoZero"/>
        <c:crossBetween val="between"/>
      </c:valAx>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err="1" smtClean="0"/>
              <a:t>Lĩnh</a:t>
            </a:r>
            <a:r>
              <a:rPr lang="en-US" sz="1400" baseline="0" dirty="0" smtClean="0"/>
              <a:t> </a:t>
            </a:r>
            <a:r>
              <a:rPr lang="en-US" sz="1400" baseline="0" dirty="0" err="1" smtClean="0"/>
              <a:t>vực</a:t>
            </a:r>
            <a:r>
              <a:rPr lang="en-US" sz="1400" baseline="0" dirty="0" smtClean="0"/>
              <a:t> </a:t>
            </a:r>
            <a:r>
              <a:rPr lang="en-US" sz="1400" baseline="0" dirty="0" err="1" smtClean="0"/>
              <a:t>cấp</a:t>
            </a:r>
            <a:r>
              <a:rPr lang="en-US" sz="1400" baseline="0" dirty="0" smtClean="0"/>
              <a:t> </a:t>
            </a:r>
            <a:r>
              <a:rPr lang="en-US" sz="1400" baseline="0" dirty="0" err="1" smtClean="0"/>
              <a:t>phép</a:t>
            </a:r>
            <a:endParaRPr lang="en-US" sz="1400"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dLbls>
            <c:showLegendKey val="0"/>
            <c:showVal val="0"/>
            <c:showCatName val="1"/>
            <c:showSerName val="0"/>
            <c:showPercent val="1"/>
            <c:showBubbleSize val="0"/>
            <c:showLeaderLines val="1"/>
          </c:dLbls>
          <c:cat>
            <c:strRef>
              <c:f>Sheet2!$B$3:$B$7</c:f>
              <c:strCache>
                <c:ptCount val="5"/>
                <c:pt idx="0">
                  <c:v>Công nghiệp</c:v>
                </c:pt>
                <c:pt idx="1">
                  <c:v>Nghiên cứu và đào tạo</c:v>
                </c:pt>
                <c:pt idx="2">
                  <c:v>Y tế</c:v>
                </c:pt>
                <c:pt idx="3">
                  <c:v>Kinh doanh</c:v>
                </c:pt>
                <c:pt idx="4">
                  <c:v>Lĩnh vực khác</c:v>
                </c:pt>
              </c:strCache>
            </c:strRef>
          </c:cat>
          <c:val>
            <c:numRef>
              <c:f>Sheet2!$C$3:$C$7</c:f>
              <c:numCache>
                <c:formatCode>General</c:formatCode>
                <c:ptCount val="5"/>
                <c:pt idx="0">
                  <c:v>655</c:v>
                </c:pt>
                <c:pt idx="1">
                  <c:v>14</c:v>
                </c:pt>
                <c:pt idx="2">
                  <c:v>49</c:v>
                </c:pt>
                <c:pt idx="3">
                  <c:v>59</c:v>
                </c:pt>
                <c:pt idx="4">
                  <c:v>205</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b="1" i="0" baseline="0" dirty="0" err="1" smtClean="0">
                <a:effectLst/>
              </a:rPr>
              <a:t>Lĩnh</a:t>
            </a:r>
            <a:r>
              <a:rPr lang="en-US" sz="1400" b="1" i="0" baseline="0" dirty="0" smtClean="0">
                <a:effectLst/>
              </a:rPr>
              <a:t> </a:t>
            </a:r>
            <a:r>
              <a:rPr lang="en-US" sz="1400" b="1" i="0" baseline="0" dirty="0" err="1" smtClean="0">
                <a:effectLst/>
              </a:rPr>
              <a:t>vực</a:t>
            </a:r>
            <a:r>
              <a:rPr lang="en-US" sz="1400" b="1" i="0" baseline="0" dirty="0" smtClean="0">
                <a:effectLst/>
              </a:rPr>
              <a:t> </a:t>
            </a:r>
            <a:r>
              <a:rPr lang="en-US" sz="1400" b="1" i="0" baseline="0" dirty="0" err="1" smtClean="0">
                <a:effectLst/>
              </a:rPr>
              <a:t>cấp</a:t>
            </a:r>
            <a:r>
              <a:rPr lang="en-US" sz="1400" b="1" i="0" baseline="0" dirty="0" smtClean="0">
                <a:effectLst/>
              </a:rPr>
              <a:t> </a:t>
            </a:r>
            <a:r>
              <a:rPr lang="en-US" sz="1400" b="1" i="0" baseline="0" dirty="0" err="1" smtClean="0">
                <a:effectLst/>
              </a:rPr>
              <a:t>phép</a:t>
            </a:r>
            <a:endParaRPr lang="en-US" sz="1400" dirty="0">
              <a:effectLst/>
            </a:endParaRP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Sheet2!$C$10</c:f>
              <c:strCache>
                <c:ptCount val="1"/>
                <c:pt idx="0">
                  <c:v>Số giấy phép</c:v>
                </c:pt>
              </c:strCache>
            </c:strRef>
          </c:tx>
          <c:dLbls>
            <c:dLbl>
              <c:idx val="1"/>
              <c:layout>
                <c:manualLayout>
                  <c:x val="0.14505028269315798"/>
                  <c:y val="1.4070752729982827E-2"/>
                </c:manualLayout>
              </c:layout>
              <c:showLegendKey val="0"/>
              <c:showVal val="0"/>
              <c:showCatName val="1"/>
              <c:showSerName val="0"/>
              <c:showPercent val="1"/>
              <c:showBubbleSize val="0"/>
            </c:dLbl>
            <c:showLegendKey val="0"/>
            <c:showVal val="0"/>
            <c:showCatName val="1"/>
            <c:showSerName val="0"/>
            <c:showPercent val="1"/>
            <c:showBubbleSize val="0"/>
            <c:showLeaderLines val="1"/>
          </c:dLbls>
          <c:cat>
            <c:strRef>
              <c:f>Sheet2!$A$11:$B$15</c:f>
              <c:strCache>
                <c:ptCount val="5"/>
                <c:pt idx="0">
                  <c:v>Công nghiệp</c:v>
                </c:pt>
                <c:pt idx="1">
                  <c:v>Nghiên cứu và đào tạo</c:v>
                </c:pt>
                <c:pt idx="2">
                  <c:v>Y tế</c:v>
                </c:pt>
                <c:pt idx="3">
                  <c:v>Kinh doanh</c:v>
                </c:pt>
                <c:pt idx="4">
                  <c:v>Lĩnh vực khác</c:v>
                </c:pt>
              </c:strCache>
            </c:strRef>
          </c:cat>
          <c:val>
            <c:numRef>
              <c:f>Sheet2!$C$11:$C$15</c:f>
              <c:numCache>
                <c:formatCode>General</c:formatCode>
                <c:ptCount val="5"/>
                <c:pt idx="0">
                  <c:v>478</c:v>
                </c:pt>
                <c:pt idx="1">
                  <c:v>17</c:v>
                </c:pt>
                <c:pt idx="2">
                  <c:v>40</c:v>
                </c:pt>
                <c:pt idx="3">
                  <c:v>30</c:v>
                </c:pt>
                <c:pt idx="4">
                  <c:v>225</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i="1" smtClean="0">
                <a:solidFill>
                  <a:srgbClr val="0070C0"/>
                </a:solidFill>
                <a:latin typeface="Times New Roman" pitchFamily="18" charset="0"/>
                <a:cs typeface="Times New Roman" pitchFamily="18" charset="0"/>
              </a:rPr>
              <a:t>Hoạt động</a:t>
            </a:r>
            <a:r>
              <a:rPr lang="en-US" sz="1600" i="1" baseline="0" smtClean="0">
                <a:solidFill>
                  <a:srgbClr val="0070C0"/>
                </a:solidFill>
                <a:latin typeface="Times New Roman" pitchFamily="18" charset="0"/>
                <a:cs typeface="Times New Roman" pitchFamily="18" charset="0"/>
              </a:rPr>
              <a:t> thanh tra ATBXHN </a:t>
            </a:r>
          </a:p>
          <a:p>
            <a:pPr>
              <a:defRPr/>
            </a:pPr>
            <a:r>
              <a:rPr lang="en-US" sz="1600" i="1" baseline="0" smtClean="0">
                <a:solidFill>
                  <a:srgbClr val="0070C0"/>
                </a:solidFill>
                <a:latin typeface="Times New Roman" pitchFamily="18" charset="0"/>
                <a:cs typeface="Times New Roman" pitchFamily="18" charset="0"/>
              </a:rPr>
              <a:t>giai đoan 2015-2017</a:t>
            </a:r>
            <a:endParaRPr lang="en-US" sz="1600" i="1">
              <a:solidFill>
                <a:srgbClr val="0070C0"/>
              </a:solidFill>
              <a:latin typeface="Times New Roman" pitchFamily="18" charset="0"/>
              <a:cs typeface="Times New Roman" pitchFamily="18" charset="0"/>
            </a:endParaRPr>
          </a:p>
        </c:rich>
      </c:tx>
      <c:layout>
        <c:manualLayout>
          <c:xMode val="edge"/>
          <c:yMode val="edge"/>
          <c:x val="0.12517888447536771"/>
          <c:y val="0"/>
        </c:manualLayout>
      </c:layout>
      <c:overlay val="0"/>
    </c:title>
    <c:autoTitleDeleted val="0"/>
    <c:plotArea>
      <c:layout/>
      <c:pieChart>
        <c:varyColors val="1"/>
        <c:ser>
          <c:idx val="0"/>
          <c:order val="0"/>
          <c:tx>
            <c:strRef>
              <c:f>Sheet1!$B$1</c:f>
              <c:strCache>
                <c:ptCount val="1"/>
                <c:pt idx="0">
                  <c:v>Sales</c:v>
                </c:pt>
              </c:strCache>
            </c:strRef>
          </c:tx>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Sheet1!$A$2:$A$6</c:f>
              <c:strCache>
                <c:ptCount val="5"/>
                <c:pt idx="0">
                  <c:v>Công nghiệp</c:v>
                </c:pt>
                <c:pt idx="1">
                  <c:v>Y tế</c:v>
                </c:pt>
                <c:pt idx="2">
                  <c:v>Hoạt động dịch vụ hỗ trợ  ứng dụng NLNT</c:v>
                </c:pt>
                <c:pt idx="3">
                  <c:v>Đào tạo, Hải quan, Vàng bạc, Khoáng sản</c:v>
                </c:pt>
                <c:pt idx="4">
                  <c:v>Khác</c:v>
                </c:pt>
              </c:strCache>
            </c:strRef>
          </c:cat>
          <c:val>
            <c:numRef>
              <c:f>Sheet1!$B$2:$B$6</c:f>
              <c:numCache>
                <c:formatCode>General</c:formatCode>
                <c:ptCount val="5"/>
                <c:pt idx="0">
                  <c:v>165</c:v>
                </c:pt>
                <c:pt idx="1">
                  <c:v>29</c:v>
                </c:pt>
                <c:pt idx="2">
                  <c:v>11</c:v>
                </c:pt>
                <c:pt idx="3">
                  <c:v>18</c:v>
                </c:pt>
                <c:pt idx="4">
                  <c:v>27</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6962296340315951"/>
          <c:y val="0.30165201733504243"/>
          <c:w val="0.28490244144010302"/>
          <c:h val="0.69656045901239094"/>
        </c:manualLayout>
      </c:layout>
      <c:overlay val="0"/>
      <c:txPr>
        <a:bodyPr anchor="t"/>
        <a:lstStyle/>
        <a:p>
          <a:pPr algn="just">
            <a:lnSpc>
              <a:spcPct val="100000"/>
            </a:lnSpc>
            <a:defRPr sz="1000">
              <a:latin typeface="Times New Roman" pitchFamily="18" charset="0"/>
              <a:cs typeface="Times New Roman"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perspective val="3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1"/>
        </c:dLbls>
      </c:pie3DChart>
      <c:spPr>
        <a:noFill/>
        <a:ln w="25294">
          <a:noFill/>
        </a:ln>
      </c:spPr>
    </c:plotArea>
    <c:legend>
      <c:legendPos val="r"/>
      <c:layout/>
      <c:overlay val="0"/>
      <c:txPr>
        <a:bodyPr/>
        <a:lstStyle/>
        <a:p>
          <a:pPr>
            <a:defRPr sz="916" b="0" i="0" u="none" strike="noStrike" baseline="0">
              <a:solidFill>
                <a:srgbClr val="000000"/>
              </a:solidFill>
              <a:latin typeface="Calibri"/>
              <a:ea typeface="Calibri"/>
              <a:cs typeface="Calibri"/>
            </a:defRPr>
          </a:pPr>
          <a:endParaRPr lang="en-US"/>
        </a:p>
      </c:txPr>
    </c:legend>
    <c:plotVisOnly val="1"/>
    <c:dispBlanksAs val="zero"/>
    <c:showDLblsOverMax val="0"/>
  </c:chart>
  <c:txPr>
    <a:bodyPr/>
    <a:lstStyle/>
    <a:p>
      <a:pPr>
        <a:defRPr sz="996" b="0" i="0" u="none" strike="noStrike" baseline="0">
          <a:solidFill>
            <a:srgbClr val="000000"/>
          </a:solidFill>
          <a:latin typeface="Calibri"/>
          <a:ea typeface="Calibri"/>
          <a:cs typeface="Calibri"/>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i="1" dirty="0" err="1" smtClean="0">
                <a:effectLst/>
              </a:rPr>
              <a:t>Biểu</a:t>
            </a:r>
            <a:r>
              <a:rPr lang="en-US" sz="1200" i="1" baseline="0" dirty="0" smtClean="0">
                <a:effectLst/>
              </a:rPr>
              <a:t> </a:t>
            </a:r>
            <a:r>
              <a:rPr lang="en-US" sz="1200" i="1" baseline="0" dirty="0" err="1" smtClean="0">
                <a:effectLst/>
              </a:rPr>
              <a:t>đồ</a:t>
            </a:r>
            <a:r>
              <a:rPr lang="en-US" sz="1200" i="1" baseline="0" dirty="0" smtClean="0">
                <a:effectLst/>
              </a:rPr>
              <a:t>: </a:t>
            </a:r>
            <a:r>
              <a:rPr lang="en-US" sz="1200" i="1" dirty="0" err="1" smtClean="0">
                <a:effectLst/>
              </a:rPr>
              <a:t>Phân</a:t>
            </a:r>
            <a:r>
              <a:rPr lang="en-US" sz="1200" i="1" dirty="0" smtClean="0">
                <a:effectLst/>
              </a:rPr>
              <a:t> </a:t>
            </a:r>
            <a:r>
              <a:rPr lang="en-US" sz="1200" i="1" dirty="0" err="1" smtClean="0">
                <a:effectLst/>
              </a:rPr>
              <a:t>bố</a:t>
            </a:r>
            <a:r>
              <a:rPr lang="en-US" sz="1200" i="1" dirty="0" smtClean="0">
                <a:effectLst/>
              </a:rPr>
              <a:t> </a:t>
            </a:r>
            <a:r>
              <a:rPr lang="en-US" sz="1200" i="1" dirty="0" err="1" smtClean="0">
                <a:effectLst/>
              </a:rPr>
              <a:t>phân</a:t>
            </a:r>
            <a:r>
              <a:rPr lang="en-US" sz="1200" i="1" dirty="0" smtClean="0">
                <a:effectLst/>
              </a:rPr>
              <a:t> </a:t>
            </a:r>
            <a:r>
              <a:rPr lang="en-US" sz="1200" i="1" dirty="0" err="1" smtClean="0">
                <a:effectLst/>
              </a:rPr>
              <a:t>trăm</a:t>
            </a:r>
            <a:r>
              <a:rPr lang="en-US" sz="1200" i="1" dirty="0" smtClean="0">
                <a:effectLst/>
              </a:rPr>
              <a:t> </a:t>
            </a:r>
            <a:r>
              <a:rPr lang="en-US" sz="1200" i="1" dirty="0" err="1" smtClean="0">
                <a:effectLst/>
              </a:rPr>
              <a:t>số</a:t>
            </a:r>
            <a:r>
              <a:rPr lang="en-US" sz="1200" i="1" dirty="0" smtClean="0">
                <a:effectLst/>
              </a:rPr>
              <a:t> </a:t>
            </a:r>
            <a:r>
              <a:rPr lang="en-US" sz="1200" i="1" dirty="0" err="1" smtClean="0">
                <a:effectLst/>
              </a:rPr>
              <a:t>nhân</a:t>
            </a:r>
            <a:r>
              <a:rPr lang="en-US" sz="1200" i="1" dirty="0" smtClean="0">
                <a:effectLst/>
              </a:rPr>
              <a:t> </a:t>
            </a:r>
            <a:r>
              <a:rPr lang="en-US" sz="1200" i="1" dirty="0" err="1" smtClean="0">
                <a:effectLst/>
              </a:rPr>
              <a:t>viên</a:t>
            </a:r>
            <a:r>
              <a:rPr lang="en-US" sz="1200" i="1" dirty="0" smtClean="0">
                <a:effectLst/>
              </a:rPr>
              <a:t> </a:t>
            </a:r>
            <a:r>
              <a:rPr lang="en-US" sz="1200" i="1" dirty="0" err="1" smtClean="0">
                <a:effectLst/>
              </a:rPr>
              <a:t>bức</a:t>
            </a:r>
            <a:r>
              <a:rPr lang="en-US" sz="1200" i="1" dirty="0" smtClean="0">
                <a:effectLst/>
              </a:rPr>
              <a:t> </a:t>
            </a:r>
            <a:r>
              <a:rPr lang="en-US" sz="1200" i="1" dirty="0" err="1" smtClean="0">
                <a:effectLst/>
              </a:rPr>
              <a:t>xạ</a:t>
            </a:r>
            <a:r>
              <a:rPr lang="en-US" sz="1200" i="1" dirty="0" smtClean="0">
                <a:effectLst/>
              </a:rPr>
              <a:t> </a:t>
            </a:r>
            <a:r>
              <a:rPr lang="en-US" sz="1200" i="1" dirty="0" err="1" smtClean="0">
                <a:effectLst/>
              </a:rPr>
              <a:t>của</a:t>
            </a:r>
            <a:r>
              <a:rPr lang="en-US" sz="1200" i="1" dirty="0" smtClean="0">
                <a:effectLst/>
              </a:rPr>
              <a:t> </a:t>
            </a:r>
            <a:r>
              <a:rPr lang="en-US" sz="1200" i="1" dirty="0" err="1" smtClean="0">
                <a:effectLst/>
              </a:rPr>
              <a:t>các</a:t>
            </a:r>
            <a:r>
              <a:rPr lang="en-US" sz="1200" i="1" dirty="0" smtClean="0">
                <a:effectLst/>
              </a:rPr>
              <a:t> </a:t>
            </a:r>
            <a:r>
              <a:rPr lang="en-US" sz="1200" i="1" dirty="0" err="1" smtClean="0">
                <a:effectLst/>
              </a:rPr>
              <a:t>đơn</a:t>
            </a:r>
            <a:r>
              <a:rPr lang="en-US" sz="1200" i="1" dirty="0" smtClean="0">
                <a:effectLst/>
              </a:rPr>
              <a:t> </a:t>
            </a:r>
            <a:r>
              <a:rPr lang="en-US" sz="1200" i="1" dirty="0" err="1" smtClean="0">
                <a:effectLst/>
              </a:rPr>
              <a:t>vị</a:t>
            </a:r>
            <a:r>
              <a:rPr lang="en-US" sz="1200" i="1" dirty="0" smtClean="0">
                <a:effectLst/>
              </a:rPr>
              <a:t> </a:t>
            </a:r>
            <a:r>
              <a:rPr lang="en-US" sz="1200" i="1" dirty="0" err="1" smtClean="0">
                <a:effectLst/>
              </a:rPr>
              <a:t>cung</a:t>
            </a:r>
            <a:r>
              <a:rPr lang="en-US" sz="1200" i="1" dirty="0" smtClean="0">
                <a:effectLst/>
              </a:rPr>
              <a:t> </a:t>
            </a:r>
            <a:r>
              <a:rPr lang="en-US" sz="1200" i="1" dirty="0" err="1" smtClean="0">
                <a:effectLst/>
              </a:rPr>
              <a:t>cấp</a:t>
            </a:r>
            <a:r>
              <a:rPr lang="en-US" sz="1200" i="1" dirty="0" smtClean="0">
                <a:effectLst/>
              </a:rPr>
              <a:t> </a:t>
            </a:r>
            <a:r>
              <a:rPr lang="en-US" sz="1200" i="1" dirty="0" err="1" smtClean="0">
                <a:effectLst/>
              </a:rPr>
              <a:t>dịch</a:t>
            </a:r>
            <a:r>
              <a:rPr lang="en-US" sz="1200" i="1" dirty="0" smtClean="0">
                <a:effectLst/>
              </a:rPr>
              <a:t> </a:t>
            </a:r>
            <a:r>
              <a:rPr lang="en-US" sz="1200" i="1" dirty="0" err="1" smtClean="0">
                <a:effectLst/>
              </a:rPr>
              <a:t>vụ</a:t>
            </a:r>
            <a:r>
              <a:rPr lang="en-US" sz="1200" i="1" dirty="0" smtClean="0">
                <a:effectLst/>
              </a:rPr>
              <a:t> </a:t>
            </a:r>
            <a:r>
              <a:rPr lang="en-US" sz="1200" i="1" dirty="0" err="1" smtClean="0">
                <a:effectLst/>
              </a:rPr>
              <a:t>đọc</a:t>
            </a:r>
            <a:r>
              <a:rPr lang="en-US" sz="1200" i="1" dirty="0" smtClean="0">
                <a:effectLst/>
              </a:rPr>
              <a:t> </a:t>
            </a:r>
            <a:r>
              <a:rPr lang="en-US" sz="1200" i="1" dirty="0" err="1" smtClean="0">
                <a:effectLst/>
              </a:rPr>
              <a:t>liều</a:t>
            </a:r>
            <a:r>
              <a:rPr lang="en-US" sz="1200" i="1" dirty="0" smtClean="0">
                <a:effectLst/>
              </a:rPr>
              <a:t> </a:t>
            </a:r>
            <a:r>
              <a:rPr lang="en-US" sz="1200" i="1" dirty="0" err="1" smtClean="0">
                <a:effectLst/>
              </a:rPr>
              <a:t>chiếu</a:t>
            </a:r>
            <a:r>
              <a:rPr lang="en-US" sz="1200" i="1" dirty="0" smtClean="0">
                <a:effectLst/>
              </a:rPr>
              <a:t> </a:t>
            </a:r>
            <a:r>
              <a:rPr lang="en-US" sz="1200" i="1" dirty="0" err="1" smtClean="0">
                <a:effectLst/>
              </a:rPr>
              <a:t>xạ</a:t>
            </a:r>
            <a:r>
              <a:rPr lang="en-US" sz="1200" i="1" dirty="0" smtClean="0">
                <a:effectLst/>
              </a:rPr>
              <a:t> </a:t>
            </a:r>
            <a:r>
              <a:rPr lang="en-US" sz="1200" i="1" dirty="0" err="1" smtClean="0">
                <a:effectLst/>
              </a:rPr>
              <a:t>cá</a:t>
            </a:r>
            <a:r>
              <a:rPr lang="en-US" sz="1200" i="1" dirty="0" smtClean="0">
                <a:effectLst/>
              </a:rPr>
              <a:t> </a:t>
            </a:r>
            <a:r>
              <a:rPr lang="en-US" sz="1200" i="1" dirty="0" err="1" smtClean="0">
                <a:effectLst/>
              </a:rPr>
              <a:t>nhân</a:t>
            </a:r>
            <a:r>
              <a:rPr lang="en-US" sz="1200" i="1" dirty="0" smtClean="0">
                <a:effectLst/>
              </a:rPr>
              <a:t> </a:t>
            </a:r>
            <a:r>
              <a:rPr lang="en-US" sz="1200" i="1" dirty="0" err="1" smtClean="0">
                <a:effectLst/>
              </a:rPr>
              <a:t>đã</a:t>
            </a:r>
            <a:r>
              <a:rPr lang="en-US" sz="1200" i="1" dirty="0" smtClean="0">
                <a:effectLst/>
              </a:rPr>
              <a:t> </a:t>
            </a:r>
            <a:r>
              <a:rPr lang="en-US" sz="1200" i="1" dirty="0" err="1" smtClean="0">
                <a:effectLst/>
              </a:rPr>
              <a:t>thực</a:t>
            </a:r>
            <a:r>
              <a:rPr lang="en-US" sz="1200" i="1" dirty="0" smtClean="0">
                <a:effectLst/>
              </a:rPr>
              <a:t> </a:t>
            </a:r>
            <a:r>
              <a:rPr lang="en-US" sz="1200" i="1" dirty="0" err="1" smtClean="0">
                <a:effectLst/>
              </a:rPr>
              <a:t>hiện</a:t>
            </a:r>
            <a:r>
              <a:rPr lang="en-US" sz="1200" i="1" dirty="0" smtClean="0">
                <a:effectLst/>
              </a:rPr>
              <a:t> </a:t>
            </a:r>
            <a:r>
              <a:rPr lang="en-US" sz="1200" i="1" dirty="0" err="1" smtClean="0">
                <a:effectLst/>
              </a:rPr>
              <a:t>trong</a:t>
            </a:r>
            <a:r>
              <a:rPr lang="en-US" sz="1200" i="1" dirty="0" smtClean="0">
                <a:effectLst/>
              </a:rPr>
              <a:t> </a:t>
            </a:r>
            <a:r>
              <a:rPr lang="en-US" sz="1200" i="1" dirty="0" err="1" smtClean="0">
                <a:effectLst/>
              </a:rPr>
              <a:t>năm</a:t>
            </a:r>
            <a:r>
              <a:rPr lang="en-US" sz="1200" i="1" dirty="0" smtClean="0">
                <a:effectLst/>
              </a:rPr>
              <a:t> 2017</a:t>
            </a:r>
            <a:endParaRPr lang="en-US" sz="1200" dirty="0">
              <a:effectLst/>
            </a:endParaRPr>
          </a:p>
        </c:rich>
      </c:tx>
      <c:layout>
        <c:manualLayout>
          <c:xMode val="edge"/>
          <c:yMode val="edge"/>
          <c:x val="0.37801377952755905"/>
          <c:y val="7.8086859641636648E-3"/>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20416666666666666"/>
          <c:y val="0.77124946353712565"/>
          <c:w val="0.79583333333333328"/>
          <c:h val="0.16821016309701092"/>
        </c:manualLayout>
      </c:layout>
      <c:pie3DChart>
        <c:varyColors val="1"/>
        <c:dLbls>
          <c:showLegendKey val="0"/>
          <c:showVal val="0"/>
          <c:showCatName val="0"/>
          <c:showSerName val="0"/>
          <c:showPercent val="1"/>
          <c:showBubbleSize val="0"/>
          <c:showLeaderLines val="1"/>
        </c:dLbls>
      </c:pie3DChart>
      <c:spPr>
        <a:noFill/>
        <a:ln w="25400">
          <a:noFill/>
        </a:ln>
      </c:spPr>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dirty="0" err="1" smtClean="0"/>
              <a:t>Biểu</a:t>
            </a:r>
            <a:r>
              <a:rPr lang="en-US" sz="1200" baseline="0" dirty="0" smtClean="0"/>
              <a:t> </a:t>
            </a:r>
            <a:r>
              <a:rPr lang="en-US" sz="1200" baseline="0" dirty="0" err="1" smtClean="0"/>
              <a:t>đồ</a:t>
            </a:r>
            <a:r>
              <a:rPr lang="en-US" sz="1200" baseline="0" dirty="0" smtClean="0"/>
              <a:t>: </a:t>
            </a:r>
            <a:r>
              <a:rPr lang="en-US" sz="1200" baseline="0" dirty="0" err="1" smtClean="0"/>
              <a:t>Phân</a:t>
            </a:r>
            <a:r>
              <a:rPr lang="en-US" sz="1200" baseline="0" dirty="0" smtClean="0"/>
              <a:t> </a:t>
            </a:r>
            <a:r>
              <a:rPr lang="en-US" sz="1200" baseline="0" dirty="0" err="1" smtClean="0"/>
              <a:t>bố</a:t>
            </a:r>
            <a:r>
              <a:rPr lang="en-US" sz="1200" baseline="0" dirty="0" smtClean="0"/>
              <a:t> </a:t>
            </a:r>
            <a:r>
              <a:rPr lang="en-US" sz="1200" baseline="0" dirty="0" err="1" smtClean="0"/>
              <a:t>phần</a:t>
            </a:r>
            <a:r>
              <a:rPr lang="en-US" sz="1200" baseline="0" dirty="0" smtClean="0"/>
              <a:t> </a:t>
            </a:r>
            <a:r>
              <a:rPr lang="en-US" sz="1200" baseline="0" dirty="0" err="1" smtClean="0"/>
              <a:t>trăm</a:t>
            </a:r>
            <a:r>
              <a:rPr lang="en-US" sz="1200" baseline="0" dirty="0" smtClean="0"/>
              <a:t> </a:t>
            </a:r>
            <a:r>
              <a:rPr lang="en-US" sz="1200" baseline="0" dirty="0" err="1" smtClean="0"/>
              <a:t>số</a:t>
            </a:r>
            <a:r>
              <a:rPr lang="en-US" sz="1200" baseline="0" dirty="0" smtClean="0"/>
              <a:t> </a:t>
            </a:r>
            <a:r>
              <a:rPr lang="en-US" sz="1200" baseline="0" dirty="0" err="1" smtClean="0"/>
              <a:t>nhân</a:t>
            </a:r>
            <a:r>
              <a:rPr lang="en-US" sz="1200" baseline="0" dirty="0" smtClean="0"/>
              <a:t> </a:t>
            </a:r>
            <a:r>
              <a:rPr lang="en-US" sz="1200" baseline="0" dirty="0" err="1" smtClean="0"/>
              <a:t>viên</a:t>
            </a:r>
            <a:r>
              <a:rPr lang="en-US" sz="1200" baseline="0" dirty="0" smtClean="0"/>
              <a:t> </a:t>
            </a:r>
            <a:r>
              <a:rPr lang="en-US" sz="1200" baseline="0" dirty="0" err="1" smtClean="0"/>
              <a:t>bức</a:t>
            </a:r>
            <a:r>
              <a:rPr lang="en-US" sz="1200" baseline="0" dirty="0" smtClean="0"/>
              <a:t> </a:t>
            </a:r>
            <a:r>
              <a:rPr lang="en-US" sz="1200" baseline="0" dirty="0" err="1" smtClean="0"/>
              <a:t>xạ</a:t>
            </a:r>
            <a:r>
              <a:rPr lang="en-US" sz="1200" baseline="0" dirty="0" smtClean="0"/>
              <a:t> </a:t>
            </a:r>
            <a:r>
              <a:rPr lang="en-US" sz="1200" baseline="0" dirty="0" err="1" smtClean="0"/>
              <a:t>được</a:t>
            </a:r>
            <a:r>
              <a:rPr lang="en-US" sz="1200" baseline="0" dirty="0" smtClean="0"/>
              <a:t> </a:t>
            </a:r>
            <a:r>
              <a:rPr lang="en-US" sz="1200" baseline="0" dirty="0" err="1" smtClean="0"/>
              <a:t>đo</a:t>
            </a:r>
            <a:r>
              <a:rPr lang="en-US" sz="1200" baseline="0" dirty="0" smtClean="0"/>
              <a:t> </a:t>
            </a:r>
            <a:r>
              <a:rPr lang="en-US" sz="1200" baseline="0" dirty="0" err="1" smtClean="0"/>
              <a:t>liều</a:t>
            </a:r>
            <a:r>
              <a:rPr lang="en-US" sz="1200" baseline="0" dirty="0" smtClean="0"/>
              <a:t> </a:t>
            </a:r>
            <a:r>
              <a:rPr lang="en-US" sz="1200" baseline="0" dirty="0" err="1" smtClean="0"/>
              <a:t>chiếu</a:t>
            </a:r>
            <a:r>
              <a:rPr lang="en-US" sz="1200" baseline="0" dirty="0" smtClean="0"/>
              <a:t> </a:t>
            </a:r>
            <a:r>
              <a:rPr lang="en-US" sz="1200" baseline="0" dirty="0" err="1" smtClean="0"/>
              <a:t>xạ</a:t>
            </a:r>
            <a:r>
              <a:rPr lang="en-US" sz="1200" baseline="0" dirty="0" smtClean="0"/>
              <a:t> </a:t>
            </a:r>
            <a:r>
              <a:rPr lang="en-US" sz="1200" baseline="0" dirty="0" err="1" smtClean="0"/>
              <a:t>cá</a:t>
            </a:r>
            <a:r>
              <a:rPr lang="en-US" sz="1200" baseline="0" dirty="0" smtClean="0"/>
              <a:t> </a:t>
            </a:r>
            <a:r>
              <a:rPr lang="en-US" sz="1200" baseline="0" dirty="0" err="1" smtClean="0"/>
              <a:t>nhân</a:t>
            </a:r>
            <a:r>
              <a:rPr lang="en-US" sz="1200" baseline="0" dirty="0" smtClean="0"/>
              <a:t> </a:t>
            </a:r>
            <a:r>
              <a:rPr lang="en-US" sz="1200" baseline="0" dirty="0" err="1" smtClean="0"/>
              <a:t>tại</a:t>
            </a:r>
            <a:r>
              <a:rPr lang="en-US" sz="1200" baseline="0" dirty="0" smtClean="0"/>
              <a:t> </a:t>
            </a:r>
            <a:r>
              <a:rPr lang="en-US" sz="1200" baseline="0" dirty="0" err="1" smtClean="0"/>
              <a:t>các</a:t>
            </a:r>
            <a:r>
              <a:rPr lang="en-US" sz="1200" baseline="0" dirty="0" smtClean="0"/>
              <a:t> </a:t>
            </a:r>
            <a:r>
              <a:rPr lang="en-US" sz="1200" baseline="0" dirty="0" err="1" smtClean="0"/>
              <a:t>cơ</a:t>
            </a:r>
            <a:r>
              <a:rPr lang="en-US" sz="1200" baseline="0" dirty="0" smtClean="0"/>
              <a:t> </a:t>
            </a:r>
            <a:r>
              <a:rPr lang="en-US" sz="1200" baseline="0" dirty="0" err="1" smtClean="0"/>
              <a:t>sở</a:t>
            </a:r>
            <a:r>
              <a:rPr lang="en-US" sz="1200" baseline="0" dirty="0" smtClean="0"/>
              <a:t> </a:t>
            </a:r>
            <a:r>
              <a:rPr lang="en-US" sz="1200" baseline="0" dirty="0" err="1" smtClean="0"/>
              <a:t>đo</a:t>
            </a:r>
            <a:r>
              <a:rPr lang="en-US" sz="1200" baseline="0" dirty="0" smtClean="0"/>
              <a:t> </a:t>
            </a:r>
            <a:r>
              <a:rPr lang="en-US" sz="1200" baseline="0" dirty="0" err="1" smtClean="0"/>
              <a:t>liều</a:t>
            </a:r>
            <a:r>
              <a:rPr lang="en-US" sz="1200" baseline="0" dirty="0" smtClean="0"/>
              <a:t> </a:t>
            </a:r>
            <a:r>
              <a:rPr lang="en-US" sz="1200" baseline="0" dirty="0" err="1" smtClean="0"/>
              <a:t>năm</a:t>
            </a:r>
            <a:r>
              <a:rPr lang="en-US" sz="1200" baseline="0" dirty="0" smtClean="0"/>
              <a:t> 2017</a:t>
            </a:r>
            <a:endParaRPr lang="en-US" sz="1200" dirty="0"/>
          </a:p>
        </c:rich>
      </c:tx>
      <c:layout>
        <c:manualLayout>
          <c:xMode val="edge"/>
          <c:yMode val="edge"/>
          <c:x val="0.41412489063867014"/>
          <c:y val="1.8867924528301886E-2"/>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showLegendKey val="0"/>
            <c:showVal val="0"/>
            <c:showCatName val="0"/>
            <c:showSerName val="0"/>
            <c:showPercent val="1"/>
            <c:showBubbleSize val="0"/>
            <c:showLeaderLines val="1"/>
          </c:dLbls>
          <c:cat>
            <c:strRef>
              <c:f>Sheet1!$A$2:$A$8</c:f>
              <c:strCache>
                <c:ptCount val="7"/>
                <c:pt idx="0">
                  <c:v>Viện Khoa học và Kỹ thuật hạt nhân</c:v>
                </c:pt>
                <c:pt idx="1">
                  <c:v>Trung tâm hạt nhân TP. Hồ Chí Minh</c:v>
                </c:pt>
                <c:pt idx="2">
                  <c:v>Trung tâm ứng dụng tiến bộ khoa học và công nghệ Bình Dương</c:v>
                </c:pt>
                <c:pt idx="3">
                  <c:v>Viện Nghiên cứu hạt nhân Đà Lạt</c:v>
                </c:pt>
                <c:pt idx="4">
                  <c:v>Công ty TNHH Dịch vụ Khoa học Hoàng Nguyên</c:v>
                </c:pt>
                <c:pt idx="5">
                  <c:v>Công ty TNHH Tư vấn và Chuyển giao công nghệ Tiên Tiến</c:v>
                </c:pt>
                <c:pt idx="6">
                  <c:v>Trung tâm Kỹ thuật Thí nghiệm và ứng dụng khoa học công nghệ Đồng Tháp</c:v>
                </c:pt>
              </c:strCache>
            </c:strRef>
          </c:cat>
          <c:val>
            <c:numRef>
              <c:f>Sheet1!$B$2:$B$8</c:f>
              <c:numCache>
                <c:formatCode>General</c:formatCode>
                <c:ptCount val="7"/>
                <c:pt idx="0">
                  <c:v>5210</c:v>
                </c:pt>
                <c:pt idx="1">
                  <c:v>1227</c:v>
                </c:pt>
                <c:pt idx="2">
                  <c:v>769</c:v>
                </c:pt>
                <c:pt idx="3">
                  <c:v>5428</c:v>
                </c:pt>
                <c:pt idx="4">
                  <c:v>4133</c:v>
                </c:pt>
                <c:pt idx="5">
                  <c:v>885</c:v>
                </c:pt>
                <c:pt idx="6">
                  <c:v>395</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0" dt="2018-06-28T23:09:23.568" idx="1">
    <p:pos x="2466" y="1266"/>
    <p:text>Ở đây chỉ mới nói đến kết quả của hoạt động thanh tra tại các địa phương, nên bổ sung đối với Cục.</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0" dt="2018-06-28T23:04:23.498" idx="2">
    <p:pos x="2734" y="2182"/>
    <p:text>Đoạn này cần cân nhắc viết lại hoặc xóa bỏ, thực sự việc áp dụng Chỉ thị 20 hiện nay chưa biết có phải các địa phương thiếu linh hoạt hay không, Chỉ thị của TT được coi là văn bản QPPL nên không có tính linh hoạt!</p:text>
    <p:extLst>
      <p:ext uri="{C676402C-5697-4E1C-873F-D02D1690AC5C}">
        <p15:threadingInfo xmlns:p15="http://schemas.microsoft.com/office/powerpoint/2012/main" timeZoneBias="-420"/>
      </p:ext>
    </p:extLst>
  </p:cm>
</p:cmLst>
</file>

<file path=ppt/drawings/drawing1.xml><?xml version="1.0" encoding="utf-8"?>
<c:userShapes xmlns:c="http://schemas.openxmlformats.org/drawingml/2006/chart">
  <cdr:relSizeAnchor xmlns:cdr="http://schemas.openxmlformats.org/drawingml/2006/chartDrawing">
    <cdr:from>
      <cdr:x>0.24333</cdr:x>
      <cdr:y>0.09444</cdr:y>
    </cdr:from>
    <cdr:to>
      <cdr:x>0.61364</cdr:x>
      <cdr:y>0.21019</cdr:y>
    </cdr:to>
    <cdr:sp macro="" textlink="">
      <cdr:nvSpPr>
        <cdr:cNvPr id="2" name="Text Box 1"/>
        <cdr:cNvSpPr txBox="1"/>
      </cdr:nvSpPr>
      <cdr:spPr>
        <a:xfrm xmlns:a="http://schemas.openxmlformats.org/drawingml/2006/main">
          <a:off x="815837" y="259068"/>
          <a:ext cx="1241563" cy="31752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err="1"/>
            <a:t>Số</a:t>
          </a:r>
          <a:r>
            <a:rPr lang="en-US" sz="1100" b="1" baseline="0" dirty="0"/>
            <a:t> </a:t>
          </a:r>
          <a:r>
            <a:rPr lang="en-US" sz="1100" b="1" baseline="0" dirty="0" err="1"/>
            <a:t>chứng</a:t>
          </a:r>
          <a:r>
            <a:rPr lang="en-US" sz="1100" b="1" baseline="0" dirty="0"/>
            <a:t> </a:t>
          </a:r>
          <a:r>
            <a:rPr lang="en-US" sz="1100" b="1" baseline="0" dirty="0" err="1"/>
            <a:t>chỉ</a:t>
          </a:r>
          <a:r>
            <a:rPr lang="en-US" sz="1100" b="1" baseline="0" dirty="0"/>
            <a:t> NVBX</a:t>
          </a:r>
          <a:endParaRPr lang="en-US" sz="11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0882" name="Rectangle 2"/>
          <p:cNvSpPr>
            <a:spLocks noGrp="1" noChangeArrowheads="1"/>
          </p:cNvSpPr>
          <p:nvPr>
            <p:ph type="hdr" sz="quarter"/>
          </p:nvPr>
        </p:nvSpPr>
        <p:spPr bwMode="auto">
          <a:xfrm>
            <a:off x="0" y="1"/>
            <a:ext cx="2919123" cy="492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0883" name="Rectangle 3"/>
          <p:cNvSpPr>
            <a:spLocks noGrp="1" noChangeArrowheads="1"/>
          </p:cNvSpPr>
          <p:nvPr>
            <p:ph type="dt" sz="quarter" idx="1"/>
          </p:nvPr>
        </p:nvSpPr>
        <p:spPr bwMode="auto">
          <a:xfrm>
            <a:off x="3815178" y="1"/>
            <a:ext cx="2919123" cy="492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0884" name="Rectangle 4"/>
          <p:cNvSpPr>
            <a:spLocks noGrp="1" noChangeArrowheads="1"/>
          </p:cNvSpPr>
          <p:nvPr>
            <p:ph type="ftr" sz="quarter" idx="2"/>
          </p:nvPr>
        </p:nvSpPr>
        <p:spPr bwMode="auto">
          <a:xfrm>
            <a:off x="0" y="9372020"/>
            <a:ext cx="2919123" cy="492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0885" name="Rectangle 5"/>
          <p:cNvSpPr>
            <a:spLocks noGrp="1" noChangeArrowheads="1"/>
          </p:cNvSpPr>
          <p:nvPr>
            <p:ph type="sldNum" sz="quarter" idx="3"/>
          </p:nvPr>
        </p:nvSpPr>
        <p:spPr bwMode="auto">
          <a:xfrm>
            <a:off x="3815178" y="9372020"/>
            <a:ext cx="2919123" cy="492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CC9CFD8-FE79-4066-9D2C-0DC125321965}" type="slidenum">
              <a:rPr lang="en-US"/>
              <a:pPr/>
              <a:t>‹#›</a:t>
            </a:fld>
            <a:endParaRPr lang="en-US"/>
          </a:p>
        </p:txBody>
      </p:sp>
    </p:spTree>
    <p:extLst>
      <p:ext uri="{BB962C8B-B14F-4D97-AF65-F5344CB8AC3E}">
        <p14:creationId xmlns:p14="http://schemas.microsoft.com/office/powerpoint/2010/main" val="1607831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1"/>
            <a:ext cx="2919123" cy="492663"/>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74755" name="Rectangle 3"/>
          <p:cNvSpPr>
            <a:spLocks noGrp="1" noChangeArrowheads="1"/>
          </p:cNvSpPr>
          <p:nvPr>
            <p:ph type="dt" idx="1"/>
          </p:nvPr>
        </p:nvSpPr>
        <p:spPr bwMode="auto">
          <a:xfrm>
            <a:off x="3815178" y="1"/>
            <a:ext cx="2919123" cy="492663"/>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69636" name="Rectangle 4"/>
          <p:cNvSpPr>
            <a:spLocks noGrp="1" noRot="1" noChangeAspect="1" noChangeArrowheads="1" noTextEdit="1"/>
          </p:cNvSpPr>
          <p:nvPr>
            <p:ph type="sldImg" idx="2"/>
          </p:nvPr>
        </p:nvSpPr>
        <p:spPr bwMode="auto">
          <a:xfrm>
            <a:off x="903288" y="741363"/>
            <a:ext cx="4929187" cy="3698875"/>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673869" y="4686826"/>
            <a:ext cx="5388026" cy="4438862"/>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0" y="9372020"/>
            <a:ext cx="2919123" cy="492663"/>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74759" name="Rectangle 7"/>
          <p:cNvSpPr>
            <a:spLocks noGrp="1" noChangeArrowheads="1"/>
          </p:cNvSpPr>
          <p:nvPr>
            <p:ph type="sldNum" sz="quarter" idx="5"/>
          </p:nvPr>
        </p:nvSpPr>
        <p:spPr bwMode="auto">
          <a:xfrm>
            <a:off x="3815178" y="9372020"/>
            <a:ext cx="2919123" cy="492663"/>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96FEE15A-5D52-427E-A04C-B4F66FB49BA0}" type="slidenum">
              <a:rPr lang="en-US"/>
              <a:pPr/>
              <a:t>‹#›</a:t>
            </a:fld>
            <a:endParaRPr lang="en-US"/>
          </a:p>
        </p:txBody>
      </p:sp>
    </p:spTree>
    <p:extLst>
      <p:ext uri="{BB962C8B-B14F-4D97-AF65-F5344CB8AC3E}">
        <p14:creationId xmlns:p14="http://schemas.microsoft.com/office/powerpoint/2010/main" val="3907074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r>
              <a:rPr lang="en-US" smtClean="0"/>
              <a:t>It is my pleasure today to discuss with you of the challenge that VARANS and its TSO are facing in order to prepare for the introduction of nuclear power plants into Viet Nam.</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10</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11</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216972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12</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smtClean="0"/>
              <a:t>A</a:t>
            </a:r>
          </a:p>
        </p:txBody>
      </p:sp>
    </p:spTree>
    <p:extLst>
      <p:ext uri="{BB962C8B-B14F-4D97-AF65-F5344CB8AC3E}">
        <p14:creationId xmlns:p14="http://schemas.microsoft.com/office/powerpoint/2010/main" val="1443181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13</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14</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15</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16</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17</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18</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19</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A16CC743-1296-4AC2-909B-28FC09A019FA}"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20</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21</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22</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23</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24</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572301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26</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27</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28</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29</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30</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3</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31</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32</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33</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34</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35</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36</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149882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37</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38</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39</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40</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4</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A16CC743-1296-4AC2-909B-28FC09A019FA}" type="slidenum">
              <a:rPr lang="en-US"/>
              <a:pPr/>
              <a:t>41</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42</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43</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44</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45</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46</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47</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48</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49</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A16CC743-1296-4AC2-909B-28FC09A019FA}" type="slidenum">
              <a:rPr lang="en-US"/>
              <a:pPr/>
              <a:t>52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A16CC743-1296-4AC2-909B-28FC09A019FA}" type="slidenum">
              <a:rPr lang="en-US"/>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53</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54</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55</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56</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57</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p:spPr>
        <p:txBody>
          <a:bodyPr/>
          <a:lstStyle/>
          <a:p>
            <a:endParaRPr lang="vi-VN" smtClean="0"/>
          </a:p>
        </p:txBody>
      </p:sp>
      <p:sp>
        <p:nvSpPr>
          <p:cNvPr id="114692" name="Slide Number Placeholder 3"/>
          <p:cNvSpPr>
            <a:spLocks noGrp="1"/>
          </p:cNvSpPr>
          <p:nvPr>
            <p:ph type="sldNum" sz="quarter" idx="5"/>
          </p:nvPr>
        </p:nvSpPr>
        <p:spPr>
          <a:noFill/>
        </p:spPr>
        <p:txBody>
          <a:bodyPr/>
          <a:lstStyle/>
          <a:p>
            <a:fld id="{82313DA4-425F-4328-8D3F-3B9F0B799E3E}" type="slidenum">
              <a:rPr lang="en-US"/>
              <a:pPr/>
              <a:t>58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6</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7</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8</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900C300-3E34-4B49-9C6A-06EC01E32168}" type="slidenum">
              <a:rPr lang="en-US"/>
              <a:pPr/>
              <a:t>9</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noFill/>
          <a:ln>
            <a:noFill/>
          </a:ln>
        </p:spPr>
        <p:txBody>
          <a:bodyPr/>
          <a:lstStyle>
            <a:lvl1pPr>
              <a:defRPr>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5606AC-48E7-4516-84E2-E480E5A87A3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0" y="6553200"/>
            <a:ext cx="1752600" cy="230188"/>
          </a:xfrm>
          <a:prstGeom prst="rect">
            <a:avLst/>
          </a:prstGeom>
          <a:noFill/>
        </p:spPr>
        <p:txBody>
          <a:bodyPr>
            <a:spAutoFit/>
          </a:bodyPr>
          <a:lstStyle/>
          <a:p>
            <a:pPr>
              <a:defRPr/>
            </a:pPr>
            <a:r>
              <a:rPr lang="en-US" sz="900" i="1">
                <a:solidFill>
                  <a:schemeClr val="bg1">
                    <a:lumMod val="85000"/>
                  </a:schemeClr>
                </a:solidFill>
                <a:latin typeface="Arial" pitchFamily="34" charset="0"/>
                <a:cs typeface="Arial" pitchFamily="34" charset="0"/>
              </a:rPr>
              <a:t>Designed by Luu Nam Hai</a:t>
            </a:r>
          </a:p>
        </p:txBody>
      </p:sp>
      <p:sp>
        <p:nvSpPr>
          <p:cNvPr id="5" name="Rectangle 4"/>
          <p:cNvSpPr/>
          <p:nvPr/>
        </p:nvSpPr>
        <p:spPr>
          <a:xfrm>
            <a:off x="14288" y="6324600"/>
            <a:ext cx="9107487"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pic>
        <p:nvPicPr>
          <p:cNvPr id="6" name="Picture 8" descr="Logo-VARANS.JPG"/>
          <p:cNvPicPr>
            <a:picLocks noChangeAspect="1"/>
          </p:cNvPicPr>
          <p:nvPr/>
        </p:nvPicPr>
        <p:blipFill>
          <a:blip r:embed="rId2"/>
          <a:srcRect/>
          <a:stretch>
            <a:fillRect/>
          </a:stretch>
        </p:blipFill>
        <p:spPr bwMode="auto">
          <a:xfrm>
            <a:off x="7162800" y="6308725"/>
            <a:ext cx="1752600" cy="549275"/>
          </a:xfrm>
          <a:prstGeom prst="rect">
            <a:avLst/>
          </a:prstGeom>
          <a:noFill/>
          <a:ln w="9525">
            <a:noFill/>
            <a:miter lim="800000"/>
            <a:headEnd/>
            <a:tailEnd/>
          </a:ln>
        </p:spPr>
      </p:pic>
      <p:sp>
        <p:nvSpPr>
          <p:cNvPr id="2" name="Title 1"/>
          <p:cNvSpPr>
            <a:spLocks noGrp="1"/>
          </p:cNvSpPr>
          <p:nvPr>
            <p:ph type="title"/>
          </p:nvPr>
        </p:nvSpPr>
        <p:spPr>
          <a:xfrm>
            <a:off x="0" y="0"/>
            <a:ext cx="9144000" cy="1005840"/>
          </a:xfrm>
          <a:solidFill>
            <a:srgbClr val="167FC0"/>
          </a:solidFill>
          <a:ln>
            <a:noFill/>
          </a:ln>
        </p:spPr>
        <p:txBody>
          <a:bodyPr/>
          <a:lstStyle>
            <a:lvl1pPr marL="0" indent="341313" algn="l">
              <a:defRPr sz="3600" b="1">
                <a:solidFill>
                  <a:schemeClr val="bg1"/>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2667000" y="6400800"/>
            <a:ext cx="2133600" cy="365125"/>
          </a:xfrm>
        </p:spPr>
        <p:txBody>
          <a:bodyPr/>
          <a:lstStyle>
            <a:lvl1pPr>
              <a:defRPr/>
            </a:lvl1pPr>
          </a:lstStyle>
          <a:p>
            <a:fld id="{EF83D6B1-B7DF-42CA-BCEA-9EE0B764641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3A90C2-0B05-4B5D-B8BF-BD4387F47CB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C56B55D5-B8B0-4909-AFB0-63F5F30269A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cstate="email">
            <a:alphaModFix amt="10000"/>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effectLst>
            <a:outerShdw blurRad="40000" dist="23000" dir="5400000" rotWithShape="0">
              <a:srgbClr val="000000">
                <a:alpha val="35000"/>
              </a:srgbClr>
            </a:outerShdw>
            <a:reflection blurRad="6350" stA="52000" endA="300" endPos="35000" dir="5400000" sy="-100000" algn="bl" rotWithShape="0"/>
          </a:effectLst>
        </p:spPr>
        <p:style>
          <a:lnRef idx="1">
            <a:schemeClr val="accent5"/>
          </a:lnRef>
          <a:fillRef idx="3">
            <a:schemeClr val="accent5"/>
          </a:fillRef>
          <a:effectRef idx="2">
            <a:schemeClr val="accent5"/>
          </a:effectRef>
          <a:fontRef idx="none"/>
        </p:style>
        <p:txBody>
          <a:bodyPr vert="horz" lIns="91440" tIns="45720" rIns="91440" bIns="45720" rtlCol="0" anchor="ctr">
            <a:normAutofit/>
          </a:bodyPr>
          <a:lstStyle/>
          <a:p>
            <a:r>
              <a:rPr lang="en-US" smtClean="0"/>
              <a:t>Click to edit Master title style</a:t>
            </a:r>
            <a:endParaRPr lang="en-US"/>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rgbClr val="898989"/>
                </a:solidFill>
              </a:defRPr>
            </a:lvl1pPr>
          </a:lstStyle>
          <a:p>
            <a:fld id="{DD65A0B6-AF91-4B50-9CB3-7314C033AA4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575" r:id="rId1"/>
    <p:sldLayoutId id="2147484576" r:id="rId2"/>
    <p:sldLayoutId id="2147484568" r:id="rId3"/>
    <p:sldLayoutId id="2147484569" r:id="rId4"/>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most.gov.vn/Attachments/454a9f8e3c7448fd999df81a5e4e09e6-TTcapphep.do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5"/>
          <p:cNvSpPr txBox="1">
            <a:spLocks noChangeArrowheads="1"/>
          </p:cNvSpPr>
          <p:nvPr/>
        </p:nvSpPr>
        <p:spPr bwMode="auto">
          <a:xfrm>
            <a:off x="381000" y="457200"/>
            <a:ext cx="8458200" cy="646331"/>
          </a:xfrm>
          <a:prstGeom prst="rect">
            <a:avLst/>
          </a:prstGeom>
          <a:noFill/>
          <a:ln w="9525">
            <a:noFill/>
            <a:miter lim="800000"/>
            <a:headEnd/>
            <a:tailEnd/>
          </a:ln>
        </p:spPr>
        <p:txBody>
          <a:bodyPr wrap="square">
            <a:spAutoFit/>
          </a:bodyPr>
          <a:lstStyle/>
          <a:p>
            <a:pPr algn="ctr">
              <a:spcAft>
                <a:spcPts val="0"/>
              </a:spcAft>
            </a:pPr>
            <a:r>
              <a:rPr lang="en-US" sz="2000" b="1" dirty="0" smtClean="0">
                <a:solidFill>
                  <a:schemeClr val="bg1"/>
                </a:solidFill>
              </a:rPr>
              <a:t>HỘI NGHỊ PHÁP QUY HẠT NHÂN LẦN THỨ  3</a:t>
            </a:r>
            <a:endParaRPr lang="en-US" sz="2000" b="1" dirty="0">
              <a:solidFill>
                <a:schemeClr val="bg1"/>
              </a:solidFill>
            </a:endParaRPr>
          </a:p>
          <a:p>
            <a:pPr algn="ctr"/>
            <a:endParaRPr lang="en-US" sz="1600" b="1" dirty="0">
              <a:solidFill>
                <a:schemeClr val="bg1"/>
              </a:solidFill>
            </a:endParaRPr>
          </a:p>
        </p:txBody>
      </p:sp>
      <p:sp>
        <p:nvSpPr>
          <p:cNvPr id="5" name="Title 4"/>
          <p:cNvSpPr>
            <a:spLocks noGrp="1"/>
          </p:cNvSpPr>
          <p:nvPr>
            <p:ph type="ctrTitle"/>
          </p:nvPr>
        </p:nvSpPr>
        <p:spPr>
          <a:xfrm>
            <a:off x="533400" y="1981200"/>
            <a:ext cx="8077200" cy="1774825"/>
          </a:xfrm>
          <a:effectLst>
            <a:outerShdw blurRad="40000" dist="23000" dir="5400000" rotWithShape="0">
              <a:srgbClr val="000000">
                <a:alpha val="35000"/>
              </a:srgbClr>
            </a:outerShdw>
          </a:effectLst>
        </p:spPr>
        <p:txBody>
          <a:bodyPr wrap="square" numCol="1" anchorCtr="0" compatLnSpc="1">
            <a:prstTxWarp prst="textNoShape">
              <a:avLst/>
            </a:prstTxWarp>
            <a:noAutofit/>
          </a:bodyPr>
          <a:lstStyle/>
          <a:p>
            <a:pPr eaLnBrk="1" hangingPunct="1"/>
            <a:r>
              <a:rPr lang="en-US" sz="4000" b="1" dirty="0" err="1" smtClean="0"/>
              <a:t>Công</a:t>
            </a:r>
            <a:r>
              <a:rPr lang="en-US" sz="4000" b="1" dirty="0" smtClean="0"/>
              <a:t> </a:t>
            </a:r>
            <a:r>
              <a:rPr lang="en-US" sz="4000" b="1" dirty="0" err="1" smtClean="0"/>
              <a:t>tác</a:t>
            </a:r>
            <a:r>
              <a:rPr lang="en-US" sz="4000" b="1" dirty="0" smtClean="0"/>
              <a:t> </a:t>
            </a:r>
            <a:r>
              <a:rPr lang="en-US" sz="4000" b="1" dirty="0" err="1" smtClean="0"/>
              <a:t>quản</a:t>
            </a:r>
            <a:r>
              <a:rPr lang="en-US" sz="4000" b="1" dirty="0" smtClean="0"/>
              <a:t> </a:t>
            </a:r>
            <a:r>
              <a:rPr lang="en-US" sz="4000" b="1" dirty="0" err="1" smtClean="0"/>
              <a:t>lý</a:t>
            </a:r>
            <a:r>
              <a:rPr lang="en-US" sz="4000" b="1" dirty="0" smtClean="0"/>
              <a:t> </a:t>
            </a:r>
            <a:r>
              <a:rPr lang="en-US" sz="4000" b="1" dirty="0" err="1" smtClean="0"/>
              <a:t>nhà</a:t>
            </a:r>
            <a:r>
              <a:rPr lang="en-US" sz="4000" b="1" dirty="0" smtClean="0"/>
              <a:t> </a:t>
            </a:r>
            <a:r>
              <a:rPr lang="en-US" sz="4000" b="1" dirty="0" err="1" smtClean="0"/>
              <a:t>nước</a:t>
            </a:r>
            <a:r>
              <a:rPr lang="en-US" sz="4000" b="1" dirty="0" smtClean="0"/>
              <a:t> </a:t>
            </a:r>
            <a:r>
              <a:rPr lang="en-US" sz="4000" b="1" dirty="0" err="1" smtClean="0"/>
              <a:t>về</a:t>
            </a:r>
            <a:r>
              <a:rPr lang="en-US" sz="4000" b="1" dirty="0" smtClean="0"/>
              <a:t> an </a:t>
            </a:r>
            <a:r>
              <a:rPr lang="en-US" sz="4000" b="1" dirty="0" err="1" smtClean="0"/>
              <a:t>toàn</a:t>
            </a:r>
            <a:r>
              <a:rPr lang="en-US" sz="4000" b="1" dirty="0" smtClean="0"/>
              <a:t> </a:t>
            </a:r>
            <a:r>
              <a:rPr lang="en-US" sz="4000" b="1" dirty="0" err="1" smtClean="0"/>
              <a:t>bức</a:t>
            </a:r>
            <a:r>
              <a:rPr lang="en-US" sz="4000" b="1" dirty="0" smtClean="0"/>
              <a:t> </a:t>
            </a:r>
            <a:r>
              <a:rPr lang="en-US" sz="4000" b="1" dirty="0" err="1" smtClean="0"/>
              <a:t>xạ</a:t>
            </a:r>
            <a:r>
              <a:rPr lang="en-US" sz="4000" b="1" dirty="0" smtClean="0"/>
              <a:t> </a:t>
            </a:r>
            <a:r>
              <a:rPr lang="en-US" sz="4000" b="1" dirty="0" err="1" smtClean="0"/>
              <a:t>và</a:t>
            </a:r>
            <a:r>
              <a:rPr lang="en-US" sz="4000" b="1" dirty="0" smtClean="0"/>
              <a:t> </a:t>
            </a:r>
            <a:r>
              <a:rPr lang="en-US" sz="4000" b="1" dirty="0" err="1" smtClean="0"/>
              <a:t>hạt</a:t>
            </a:r>
            <a:r>
              <a:rPr lang="en-US" sz="4000" b="1" dirty="0" smtClean="0"/>
              <a:t> </a:t>
            </a:r>
            <a:r>
              <a:rPr lang="en-US" sz="4000" b="1" dirty="0" err="1" smtClean="0"/>
              <a:t>nhân</a:t>
            </a:r>
            <a:r>
              <a:rPr lang="en-US" sz="4000" b="1" dirty="0" smtClean="0"/>
              <a:t> ở </a:t>
            </a:r>
            <a:r>
              <a:rPr lang="en-US" sz="4000" b="1" dirty="0" err="1" smtClean="0"/>
              <a:t>Việt</a:t>
            </a:r>
            <a:r>
              <a:rPr lang="en-US" sz="4000" b="1" dirty="0" smtClean="0"/>
              <a:t> Nam </a:t>
            </a:r>
            <a:r>
              <a:rPr lang="en-US" sz="4000" b="1" dirty="0" err="1" smtClean="0"/>
              <a:t>kể</a:t>
            </a:r>
            <a:r>
              <a:rPr lang="en-US" sz="4000" b="1" dirty="0" smtClean="0"/>
              <a:t> </a:t>
            </a:r>
            <a:r>
              <a:rPr lang="en-US" sz="4000" b="1" dirty="0" err="1" smtClean="0"/>
              <a:t>từ</a:t>
            </a:r>
            <a:r>
              <a:rPr lang="en-US" sz="4000" b="1" dirty="0" smtClean="0"/>
              <a:t> </a:t>
            </a:r>
            <a:r>
              <a:rPr lang="en-US" sz="4000" b="1" dirty="0" err="1" smtClean="0"/>
              <a:t>Hội</a:t>
            </a:r>
            <a:r>
              <a:rPr lang="en-US" sz="4000" b="1" dirty="0" smtClean="0"/>
              <a:t> </a:t>
            </a:r>
            <a:r>
              <a:rPr lang="en-US" sz="4000" b="1" dirty="0" err="1" smtClean="0"/>
              <a:t>nghị</a:t>
            </a:r>
            <a:r>
              <a:rPr lang="en-US" sz="4000" b="1" dirty="0" smtClean="0"/>
              <a:t> </a:t>
            </a:r>
            <a:r>
              <a:rPr lang="en-US" sz="4000" b="1" dirty="0" err="1" smtClean="0"/>
              <a:t>pháp</a:t>
            </a:r>
            <a:r>
              <a:rPr lang="en-US" sz="4000" b="1" dirty="0" smtClean="0"/>
              <a:t> </a:t>
            </a:r>
            <a:r>
              <a:rPr lang="en-US" sz="4000" b="1" dirty="0" err="1" smtClean="0"/>
              <a:t>quy</a:t>
            </a:r>
            <a:r>
              <a:rPr lang="en-US" sz="4000" b="1" dirty="0" smtClean="0"/>
              <a:t> </a:t>
            </a:r>
            <a:r>
              <a:rPr lang="en-US" sz="4000" b="1" dirty="0" err="1" smtClean="0"/>
              <a:t>lần</a:t>
            </a:r>
            <a:r>
              <a:rPr lang="en-US" sz="4000" b="1" dirty="0" smtClean="0"/>
              <a:t> </a:t>
            </a:r>
            <a:r>
              <a:rPr lang="en-US" sz="4000" b="1" dirty="0" err="1" smtClean="0"/>
              <a:t>thứ</a:t>
            </a:r>
            <a:r>
              <a:rPr lang="en-US" sz="4000" b="1" dirty="0" smtClean="0"/>
              <a:t> </a:t>
            </a:r>
            <a:r>
              <a:rPr lang="en-US" sz="4000" b="1" dirty="0" err="1" smtClean="0"/>
              <a:t>hai</a:t>
            </a:r>
            <a:r>
              <a:rPr lang="en-US" sz="4000" b="1" dirty="0" smtClean="0"/>
              <a:t/>
            </a:r>
            <a:br>
              <a:rPr lang="en-US" sz="4000" b="1" dirty="0" smtClean="0"/>
            </a:br>
            <a:r>
              <a:rPr lang="en-US" sz="4000" b="1" dirty="0"/>
              <a:t/>
            </a:r>
            <a:br>
              <a:rPr lang="en-US" sz="4000" b="1" dirty="0"/>
            </a:br>
            <a:endParaRPr lang="en-US" sz="4000" dirty="0" smtClean="0"/>
          </a:p>
        </p:txBody>
      </p:sp>
      <p:sp>
        <p:nvSpPr>
          <p:cNvPr id="5124" name="Subtitle 6"/>
          <p:cNvSpPr>
            <a:spLocks noGrp="1"/>
          </p:cNvSpPr>
          <p:nvPr>
            <p:ph type="subTitle" idx="1"/>
          </p:nvPr>
        </p:nvSpPr>
        <p:spPr>
          <a:xfrm>
            <a:off x="-10886" y="4495800"/>
            <a:ext cx="9144000" cy="1371600"/>
          </a:xfrm>
        </p:spPr>
        <p:txBody>
          <a:bodyPr/>
          <a:lstStyle/>
          <a:p>
            <a:pPr eaLnBrk="1" hangingPunct="1"/>
            <a:r>
              <a:rPr lang="en-US" sz="2400" b="1" dirty="0" smtClean="0">
                <a:solidFill>
                  <a:schemeClr val="bg1"/>
                </a:solidFill>
              </a:rPr>
              <a:t>PGS.TS. </a:t>
            </a:r>
            <a:r>
              <a:rPr lang="en-US" sz="2400" b="1" dirty="0" err="1" smtClean="0">
                <a:solidFill>
                  <a:schemeClr val="bg1"/>
                </a:solidFill>
              </a:rPr>
              <a:t>Nguyễn</a:t>
            </a:r>
            <a:r>
              <a:rPr lang="en-US" sz="2400" b="1" dirty="0" smtClean="0">
                <a:solidFill>
                  <a:schemeClr val="bg1"/>
                </a:solidFill>
              </a:rPr>
              <a:t> </a:t>
            </a:r>
            <a:r>
              <a:rPr lang="en-US" sz="2400" b="1" dirty="0" err="1" smtClean="0">
                <a:solidFill>
                  <a:schemeClr val="bg1"/>
                </a:solidFill>
              </a:rPr>
              <a:t>Tuấn</a:t>
            </a:r>
            <a:r>
              <a:rPr lang="en-US" sz="2400" b="1" dirty="0" smtClean="0">
                <a:solidFill>
                  <a:schemeClr val="bg1"/>
                </a:solidFill>
              </a:rPr>
              <a:t> </a:t>
            </a:r>
            <a:r>
              <a:rPr lang="en-US" sz="2400" b="1" dirty="0" err="1" smtClean="0">
                <a:solidFill>
                  <a:schemeClr val="bg1"/>
                </a:solidFill>
              </a:rPr>
              <a:t>Khải</a:t>
            </a:r>
            <a:endParaRPr lang="en-US" sz="2400" b="1" dirty="0" smtClean="0">
              <a:solidFill>
                <a:schemeClr val="bg1"/>
              </a:solidFill>
            </a:endParaRPr>
          </a:p>
          <a:p>
            <a:pPr eaLnBrk="1" hangingPunct="1"/>
            <a:r>
              <a:rPr lang="en-US" sz="2000" dirty="0" err="1" smtClean="0">
                <a:solidFill>
                  <a:schemeClr val="bg1"/>
                </a:solidFill>
              </a:rPr>
              <a:t>Cục</a:t>
            </a:r>
            <a:r>
              <a:rPr lang="en-US" sz="2000" dirty="0" smtClean="0">
                <a:solidFill>
                  <a:schemeClr val="bg1"/>
                </a:solidFill>
              </a:rPr>
              <a:t> </a:t>
            </a:r>
            <a:r>
              <a:rPr lang="en-US" sz="2000" dirty="0" err="1" smtClean="0">
                <a:solidFill>
                  <a:schemeClr val="bg1"/>
                </a:solidFill>
              </a:rPr>
              <a:t>trưởng</a:t>
            </a:r>
            <a:r>
              <a:rPr lang="en-US" sz="2000" dirty="0" smtClean="0">
                <a:solidFill>
                  <a:schemeClr val="bg1"/>
                </a:solidFill>
              </a:rPr>
              <a:t> </a:t>
            </a:r>
            <a:r>
              <a:rPr lang="en-US" sz="2000" dirty="0" err="1" smtClean="0">
                <a:solidFill>
                  <a:schemeClr val="bg1"/>
                </a:solidFill>
              </a:rPr>
              <a:t>Cục</a:t>
            </a:r>
            <a:r>
              <a:rPr lang="en-US" sz="2000" dirty="0" smtClean="0">
                <a:solidFill>
                  <a:schemeClr val="bg1"/>
                </a:solidFill>
              </a:rPr>
              <a:t> An </a:t>
            </a:r>
            <a:r>
              <a:rPr lang="en-US" sz="2000" dirty="0" err="1" smtClean="0">
                <a:solidFill>
                  <a:schemeClr val="bg1"/>
                </a:solidFill>
              </a:rPr>
              <a:t>toàn</a:t>
            </a:r>
            <a:r>
              <a:rPr lang="en-US" sz="2000" dirty="0" smtClean="0">
                <a:solidFill>
                  <a:schemeClr val="bg1"/>
                </a:solidFill>
              </a:rPr>
              <a:t> </a:t>
            </a:r>
            <a:r>
              <a:rPr lang="en-US" sz="2000" dirty="0" err="1" smtClean="0">
                <a:solidFill>
                  <a:schemeClr val="bg1"/>
                </a:solidFill>
              </a:rPr>
              <a:t>bức</a:t>
            </a:r>
            <a:r>
              <a:rPr lang="en-US" sz="2000" dirty="0" smtClean="0">
                <a:solidFill>
                  <a:schemeClr val="bg1"/>
                </a:solidFill>
              </a:rPr>
              <a:t> </a:t>
            </a:r>
            <a:r>
              <a:rPr lang="en-US" sz="2000" dirty="0" err="1" smtClean="0">
                <a:solidFill>
                  <a:schemeClr val="bg1"/>
                </a:solidFill>
              </a:rPr>
              <a:t>xạ</a:t>
            </a:r>
            <a:r>
              <a:rPr lang="en-US" sz="2000" dirty="0" smtClean="0">
                <a:solidFill>
                  <a:schemeClr val="bg1"/>
                </a:solidFill>
              </a:rPr>
              <a:t> </a:t>
            </a:r>
            <a:r>
              <a:rPr lang="en-US" sz="2000" dirty="0" err="1" smtClean="0">
                <a:solidFill>
                  <a:schemeClr val="bg1"/>
                </a:solidFill>
              </a:rPr>
              <a:t>và</a:t>
            </a:r>
            <a:r>
              <a:rPr lang="en-US" sz="2000" dirty="0" smtClean="0">
                <a:solidFill>
                  <a:schemeClr val="bg1"/>
                </a:solidFill>
              </a:rPr>
              <a:t> </a:t>
            </a:r>
            <a:r>
              <a:rPr lang="en-US" sz="2000" dirty="0" err="1" smtClean="0">
                <a:solidFill>
                  <a:schemeClr val="bg1"/>
                </a:solidFill>
              </a:rPr>
              <a:t>hạt</a:t>
            </a:r>
            <a:r>
              <a:rPr lang="en-US" sz="2000" dirty="0" smtClean="0">
                <a:solidFill>
                  <a:schemeClr val="bg1"/>
                </a:solidFill>
              </a:rPr>
              <a:t> </a:t>
            </a:r>
            <a:r>
              <a:rPr lang="en-US" sz="2000" dirty="0" err="1" smtClean="0">
                <a:solidFill>
                  <a:schemeClr val="bg1"/>
                </a:solidFill>
              </a:rPr>
              <a:t>nhân</a:t>
            </a:r>
            <a:endParaRPr lang="en-US" sz="1600" dirty="0" smtClean="0">
              <a:solidFill>
                <a:schemeClr val="bg1"/>
              </a:solidFill>
            </a:endParaRPr>
          </a:p>
        </p:txBody>
      </p:sp>
      <p:sp>
        <p:nvSpPr>
          <p:cNvPr id="5125" name="Slide Number Placeholder 5"/>
          <p:cNvSpPr>
            <a:spLocks noGrp="1"/>
          </p:cNvSpPr>
          <p:nvPr>
            <p:ph type="sldNum" sz="quarter" idx="12"/>
          </p:nvPr>
        </p:nvSpPr>
        <p:spPr bwMode="auto">
          <a:noFill/>
          <a:ln>
            <a:miter lim="800000"/>
            <a:headEnd/>
            <a:tailEnd/>
          </a:ln>
        </p:spPr>
        <p:txBody>
          <a:bodyPr/>
          <a:lstStyle/>
          <a:p>
            <a:fld id="{8E94B2F9-8C32-41C8-9AEC-69F9A5FA8374}" type="slidenum">
              <a:rPr lang="en-US"/>
              <a:pPr/>
              <a:t>1</a:t>
            </a:fld>
            <a:endParaRPr lang="en-US"/>
          </a:p>
        </p:txBody>
      </p:sp>
      <p:sp>
        <p:nvSpPr>
          <p:cNvPr id="6" name="Text Box 5"/>
          <p:cNvSpPr txBox="1">
            <a:spLocks noChangeArrowheads="1"/>
          </p:cNvSpPr>
          <p:nvPr/>
        </p:nvSpPr>
        <p:spPr bwMode="auto">
          <a:xfrm>
            <a:off x="2019300" y="6415705"/>
            <a:ext cx="5105400" cy="369332"/>
          </a:xfrm>
          <a:prstGeom prst="rect">
            <a:avLst/>
          </a:prstGeom>
          <a:noFill/>
          <a:ln w="9525">
            <a:noFill/>
            <a:miter lim="800000"/>
            <a:headEnd/>
            <a:tailEnd/>
          </a:ln>
        </p:spPr>
        <p:txBody>
          <a:bodyPr wrap="square">
            <a:spAutoFit/>
          </a:bodyPr>
          <a:lstStyle/>
          <a:p>
            <a:pPr algn="ctr"/>
            <a:r>
              <a:rPr lang="en-US" b="1" i="1" dirty="0" err="1" smtClean="0">
                <a:solidFill>
                  <a:schemeClr val="bg1"/>
                </a:solidFill>
              </a:rPr>
              <a:t>Quảng</a:t>
            </a:r>
            <a:r>
              <a:rPr lang="en-US" b="1" i="1" dirty="0" smtClean="0">
                <a:solidFill>
                  <a:schemeClr val="bg1"/>
                </a:solidFill>
              </a:rPr>
              <a:t> </a:t>
            </a:r>
            <a:r>
              <a:rPr lang="en-US" b="1" i="1" dirty="0" err="1" smtClean="0">
                <a:solidFill>
                  <a:schemeClr val="bg1"/>
                </a:solidFill>
              </a:rPr>
              <a:t>Ninh</a:t>
            </a:r>
            <a:r>
              <a:rPr lang="en-US" b="1" i="1" dirty="0" smtClean="0">
                <a:solidFill>
                  <a:schemeClr val="bg1"/>
                </a:solidFill>
              </a:rPr>
              <a:t>, 25-27/7/2018</a:t>
            </a:r>
            <a:endParaRPr lang="en-US" b="1" i="1" dirty="0">
              <a:solidFill>
                <a:schemeClr val="bg1"/>
              </a:solidFill>
            </a:endParaRPr>
          </a:p>
        </p:txBody>
      </p:sp>
      <p:cxnSp>
        <p:nvCxnSpPr>
          <p:cNvPr id="3" name="Straight Connector 2"/>
          <p:cNvCxnSpPr/>
          <p:nvPr/>
        </p:nvCxnSpPr>
        <p:spPr>
          <a:xfrm>
            <a:off x="3276600" y="914400"/>
            <a:ext cx="2819400"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10</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2.1. </a:t>
            </a:r>
            <a:r>
              <a:rPr lang="en-US" sz="2800" dirty="0" err="1" smtClean="0"/>
              <a:t>Xây</a:t>
            </a:r>
            <a:r>
              <a:rPr lang="en-US" sz="2800" dirty="0" smtClean="0"/>
              <a:t> </a:t>
            </a:r>
            <a:r>
              <a:rPr lang="en-US" sz="2800" dirty="0" err="1" smtClean="0"/>
              <a:t>dựng</a:t>
            </a:r>
            <a:r>
              <a:rPr lang="en-US" sz="2800" dirty="0" smtClean="0"/>
              <a:t> </a:t>
            </a:r>
            <a:r>
              <a:rPr lang="en-US" sz="2800" dirty="0" err="1" smtClean="0"/>
              <a:t>hệ</a:t>
            </a:r>
            <a:r>
              <a:rPr lang="en-US" sz="2800" dirty="0" smtClean="0"/>
              <a:t> </a:t>
            </a:r>
            <a:r>
              <a:rPr lang="en-US" sz="2800" dirty="0" err="1" smtClean="0"/>
              <a:t>thống</a:t>
            </a:r>
            <a:r>
              <a:rPr lang="en-US" sz="2800" dirty="0" smtClean="0"/>
              <a:t> </a:t>
            </a:r>
            <a:r>
              <a:rPr lang="en-US" sz="2800" dirty="0" err="1" smtClean="0"/>
              <a:t>văn</a:t>
            </a:r>
            <a:r>
              <a:rPr lang="en-US" sz="2800" dirty="0" smtClean="0"/>
              <a:t> </a:t>
            </a:r>
            <a:r>
              <a:rPr lang="en-US" sz="2800" dirty="0" err="1" smtClean="0"/>
              <a:t>bản</a:t>
            </a:r>
            <a:r>
              <a:rPr lang="en-US" sz="2800" dirty="0" smtClean="0"/>
              <a:t> </a:t>
            </a:r>
            <a:r>
              <a:rPr lang="en-US" sz="2800" dirty="0" err="1" smtClean="0"/>
              <a:t>quy</a:t>
            </a:r>
            <a:r>
              <a:rPr lang="en-US" sz="2800" dirty="0" smtClean="0"/>
              <a:t> </a:t>
            </a:r>
            <a:r>
              <a:rPr lang="en-US" sz="2800" dirty="0" err="1" smtClean="0"/>
              <a:t>phạm</a:t>
            </a:r>
            <a:r>
              <a:rPr lang="en-US" sz="2800" dirty="0" smtClean="0"/>
              <a:t> </a:t>
            </a:r>
            <a:r>
              <a:rPr lang="en-US" sz="2800" dirty="0" err="1" smtClean="0"/>
              <a:t>pháp</a:t>
            </a:r>
            <a:r>
              <a:rPr lang="en-US" sz="2800" dirty="0" smtClean="0"/>
              <a:t> </a:t>
            </a:r>
            <a:r>
              <a:rPr lang="en-US" sz="2800" dirty="0" err="1" smtClean="0"/>
              <a:t>luật</a:t>
            </a:r>
            <a:r>
              <a:rPr lang="en-US" sz="2800" dirty="0" smtClean="0"/>
              <a:t> </a:t>
            </a:r>
            <a:r>
              <a:rPr lang="en-US" sz="1800" b="0" dirty="0" smtClean="0"/>
              <a:t>(5/7)</a:t>
            </a:r>
            <a:endParaRPr lang="en-US" sz="2800" b="0" dirty="0" smtClean="0"/>
          </a:p>
        </p:txBody>
      </p:sp>
      <p:sp>
        <p:nvSpPr>
          <p:cNvPr id="5" name="Rectangle 3"/>
          <p:cNvSpPr txBox="1">
            <a:spLocks noChangeArrowheads="1"/>
          </p:cNvSpPr>
          <p:nvPr/>
        </p:nvSpPr>
        <p:spPr bwMode="auto">
          <a:xfrm>
            <a:off x="228600" y="1392915"/>
            <a:ext cx="8458200" cy="51530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400" b="1" dirty="0" err="1" smtClean="0">
                <a:solidFill>
                  <a:srgbClr val="080808"/>
                </a:solidFill>
                <a:ea typeface="굴림" charset="-127"/>
                <a:cs typeface="Times New Roman" pitchFamily="18" charset="0"/>
              </a:rPr>
              <a:t>Các</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văn</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bản</a:t>
            </a:r>
            <a:r>
              <a:rPr lang="en-US" sz="2400" b="1" dirty="0" smtClean="0">
                <a:solidFill>
                  <a:srgbClr val="080808"/>
                </a:solidFill>
                <a:ea typeface="굴림" charset="-127"/>
                <a:cs typeface="Times New Roman" pitchFamily="18" charset="0"/>
              </a:rPr>
              <a:t> QPPL ban </a:t>
            </a:r>
            <a:r>
              <a:rPr lang="en-US" sz="2400" b="1" dirty="0" err="1" smtClean="0">
                <a:solidFill>
                  <a:srgbClr val="080808"/>
                </a:solidFill>
                <a:ea typeface="굴림" charset="-127"/>
                <a:cs typeface="Times New Roman" pitchFamily="18" charset="0"/>
              </a:rPr>
              <a:t>hành</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từ</a:t>
            </a:r>
            <a:r>
              <a:rPr lang="en-US" sz="2400" b="1" dirty="0" smtClean="0">
                <a:solidFill>
                  <a:srgbClr val="080808"/>
                </a:solidFill>
                <a:ea typeface="굴림" charset="-127"/>
                <a:cs typeface="Times New Roman" pitchFamily="18" charset="0"/>
              </a:rPr>
              <a:t> 2015 – 6/2018</a:t>
            </a:r>
            <a:endParaRPr lang="en-US" sz="2100" b="1" dirty="0" smtClean="0">
              <a:solidFill>
                <a:srgbClr val="080808"/>
              </a:solidFill>
              <a:ea typeface="굴림" charset="-127"/>
              <a:cs typeface="Times New Roman" pitchFamily="18" charset="0"/>
            </a:endParaRPr>
          </a:p>
          <a:p>
            <a:pPr marL="342900" indent="-342900">
              <a:buFontTx/>
              <a:buChar char="-"/>
            </a:pPr>
            <a:r>
              <a:rPr lang="pt-BR" sz="2100" u="sng" dirty="0" smtClean="0">
                <a:solidFill>
                  <a:srgbClr val="003399"/>
                </a:solidFill>
              </a:rPr>
              <a:t>Thông </a:t>
            </a:r>
            <a:r>
              <a:rPr lang="pt-BR" sz="2100" u="sng" dirty="0">
                <a:solidFill>
                  <a:srgbClr val="003399"/>
                </a:solidFill>
              </a:rPr>
              <a:t>tư số 05/2017/TT-BKHCN ngày 25/5/2017</a:t>
            </a:r>
            <a:r>
              <a:rPr lang="pt-BR" sz="2100" dirty="0"/>
              <a:t> quy định ngưng hiệu lực một phần Thông tư số 13/2015/TT-BKHCN ngày 21/7/2015 của Bộ trưởng Bộ </a:t>
            </a:r>
            <a:r>
              <a:rPr lang="pt-BR" sz="2100" dirty="0" smtClean="0"/>
              <a:t>KH&amp;CN </a:t>
            </a:r>
            <a:r>
              <a:rPr lang="pt-BR" sz="2100" dirty="0"/>
              <a:t>sửa đổi, bổ sung Thông tư số 23/2010/TT-BKHCN ngày 29/12/2010 hướng dẫn bảo đảm an ninh nguồn phóng </a:t>
            </a:r>
            <a:r>
              <a:rPr lang="pt-BR" sz="2100" dirty="0" smtClean="0"/>
              <a:t>xạ</a:t>
            </a:r>
          </a:p>
          <a:p>
            <a:pPr marL="342900" indent="-342900">
              <a:buFontTx/>
              <a:buChar char="-"/>
            </a:pPr>
            <a:r>
              <a:rPr lang="pt-BR" sz="2100" u="sng" dirty="0">
                <a:solidFill>
                  <a:srgbClr val="003399"/>
                </a:solidFill>
              </a:rPr>
              <a:t>Thông tư số 15/2017/TT-BKHCN ngày 05/12/2017</a:t>
            </a:r>
            <a:r>
              <a:rPr lang="pt-BR" sz="2100" u="sng" dirty="0"/>
              <a:t> </a:t>
            </a:r>
            <a:r>
              <a:rPr lang="de-DE" sz="2100" dirty="0"/>
              <a:t>ban hành Quy chuẩn kỹ thuật quốc gia đối với máy gia tốc tuyến tính dùng trong xạ </a:t>
            </a:r>
            <a:r>
              <a:rPr lang="de-DE" sz="2100" dirty="0" smtClean="0"/>
              <a:t>trị</a:t>
            </a:r>
          </a:p>
          <a:p>
            <a:pPr marL="342900" indent="-342900">
              <a:buFont typeface="Wingdings" panose="05000000000000000000" pitchFamily="2" charset="2"/>
              <a:buChar char="v"/>
            </a:pPr>
            <a:r>
              <a:rPr lang="en-US" sz="2100" b="1" i="1" dirty="0" err="1" smtClean="0">
                <a:solidFill>
                  <a:srgbClr val="FF0000"/>
                </a:solidFill>
              </a:rPr>
              <a:t>Chuẩn</a:t>
            </a:r>
            <a:r>
              <a:rPr lang="en-US" sz="2100" b="1" i="1" dirty="0" smtClean="0">
                <a:solidFill>
                  <a:srgbClr val="FF0000"/>
                </a:solidFill>
              </a:rPr>
              <a:t> </a:t>
            </a:r>
            <a:r>
              <a:rPr lang="en-US" sz="2100" b="1" i="1" dirty="0" err="1" smtClean="0">
                <a:solidFill>
                  <a:srgbClr val="FF0000"/>
                </a:solidFill>
              </a:rPr>
              <a:t>bị</a:t>
            </a:r>
            <a:r>
              <a:rPr lang="en-US" sz="2100" b="1" i="1" dirty="0" smtClean="0">
                <a:solidFill>
                  <a:srgbClr val="FF0000"/>
                </a:solidFill>
              </a:rPr>
              <a:t> ban </a:t>
            </a:r>
            <a:r>
              <a:rPr lang="en-US" sz="2100" b="1" i="1" dirty="0" err="1" smtClean="0">
                <a:solidFill>
                  <a:srgbClr val="FF0000"/>
                </a:solidFill>
              </a:rPr>
              <a:t>hành</a:t>
            </a:r>
            <a:r>
              <a:rPr lang="en-US" sz="2100" b="1" i="1" dirty="0" smtClean="0">
                <a:solidFill>
                  <a:srgbClr val="FF0000"/>
                </a:solidFill>
              </a:rPr>
              <a:t>:</a:t>
            </a:r>
          </a:p>
          <a:p>
            <a:pPr marL="342900" indent="-342900">
              <a:buFontTx/>
              <a:buChar char="-"/>
            </a:pPr>
            <a:r>
              <a:rPr lang="de-DE" sz="2100" dirty="0" smtClean="0"/>
              <a:t>Thông </a:t>
            </a:r>
            <a:r>
              <a:rPr lang="de-DE" sz="2100" dirty="0"/>
              <a:t>tư sửa đổi một số điều của Thông tư liên tịch số </a:t>
            </a:r>
            <a:r>
              <a:rPr lang="de-DE" sz="2100" dirty="0" smtClean="0"/>
              <a:t>13/2014 /TT-BKHCN-BYT </a:t>
            </a:r>
            <a:r>
              <a:rPr lang="de-DE" sz="2100" dirty="0"/>
              <a:t>về an toàn bức xạ trong y </a:t>
            </a:r>
            <a:r>
              <a:rPr lang="de-DE" sz="2100" dirty="0" smtClean="0"/>
              <a:t>tế</a:t>
            </a:r>
          </a:p>
          <a:p>
            <a:pPr marL="342900" indent="-342900">
              <a:buFontTx/>
              <a:buChar char="-"/>
            </a:pPr>
            <a:r>
              <a:rPr lang="de-DE" sz="2100" dirty="0" smtClean="0"/>
              <a:t>Thông </a:t>
            </a:r>
            <a:r>
              <a:rPr lang="de-DE" sz="2100" dirty="0"/>
              <a:t>tư quy định phí sử dụng dịch vụ ứng dụng năng lượng nguyên tử</a:t>
            </a:r>
            <a:endParaRPr lang="pt-BR" sz="2100" b="1" i="1" dirty="0" smtClean="0">
              <a:solidFill>
                <a:srgbClr val="FF0000"/>
              </a:solidFill>
            </a:endParaRPr>
          </a:p>
          <a:p>
            <a:pPr marL="342900" indent="-342900">
              <a:buFontTx/>
              <a:buChar char="-"/>
            </a:pPr>
            <a:endParaRPr lang="en-US" sz="2100" dirty="0" smtClean="0">
              <a:solidFill>
                <a:srgbClr val="FF0000"/>
              </a:solidFill>
            </a:endParaRPr>
          </a:p>
          <a:p>
            <a:pPr marL="342900" indent="-342900" algn="just" eaLnBrk="0" fontAlgn="auto" hangingPunct="0">
              <a:spcBef>
                <a:spcPts val="500"/>
              </a:spcBef>
              <a:spcAft>
                <a:spcPts val="500"/>
              </a:spcAft>
              <a:buClr>
                <a:srgbClr val="080808"/>
              </a:buClr>
              <a:defRPr/>
            </a:pPr>
            <a:r>
              <a:rPr lang="en-US" sz="2100" dirty="0" smtClean="0">
                <a:solidFill>
                  <a:srgbClr val="FF0000"/>
                </a:solidFill>
              </a:rPr>
              <a:t>	</a:t>
            </a:r>
            <a:endParaRPr lang="en-US" sz="2100" dirty="0">
              <a:solidFill>
                <a:srgbClr val="FF0000"/>
              </a:solidFill>
              <a:ea typeface="굴림" charset="-127"/>
              <a:cs typeface="Times New Roman" pitchFamily="18" charset="0"/>
            </a:endParaRPr>
          </a:p>
        </p:txBody>
      </p:sp>
    </p:spTree>
  </p:cSld>
  <p:clrMapOvr>
    <a:masterClrMapping/>
  </p:clrMapOvr>
  <p:transition spd="slow">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11</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2.1. </a:t>
            </a:r>
            <a:r>
              <a:rPr lang="en-US" sz="2800" dirty="0" err="1" smtClean="0"/>
              <a:t>Xây</a:t>
            </a:r>
            <a:r>
              <a:rPr lang="en-US" sz="2800" dirty="0" smtClean="0"/>
              <a:t> </a:t>
            </a:r>
            <a:r>
              <a:rPr lang="en-US" sz="2800" dirty="0" err="1" smtClean="0"/>
              <a:t>dựng</a:t>
            </a:r>
            <a:r>
              <a:rPr lang="en-US" sz="2800" dirty="0" smtClean="0"/>
              <a:t> </a:t>
            </a:r>
            <a:r>
              <a:rPr lang="en-US" sz="2800" dirty="0" err="1" smtClean="0"/>
              <a:t>hệ</a:t>
            </a:r>
            <a:r>
              <a:rPr lang="en-US" sz="2800" dirty="0" smtClean="0"/>
              <a:t> </a:t>
            </a:r>
            <a:r>
              <a:rPr lang="en-US" sz="2800" dirty="0" err="1" smtClean="0"/>
              <a:t>thống</a:t>
            </a:r>
            <a:r>
              <a:rPr lang="en-US" sz="2800" dirty="0" smtClean="0"/>
              <a:t> </a:t>
            </a:r>
            <a:r>
              <a:rPr lang="en-US" sz="2800" dirty="0" err="1" smtClean="0"/>
              <a:t>văn</a:t>
            </a:r>
            <a:r>
              <a:rPr lang="en-US" sz="2800" dirty="0" smtClean="0"/>
              <a:t> </a:t>
            </a:r>
            <a:r>
              <a:rPr lang="en-US" sz="2800" dirty="0" err="1" smtClean="0"/>
              <a:t>bản</a:t>
            </a:r>
            <a:r>
              <a:rPr lang="en-US" sz="2800" dirty="0" smtClean="0"/>
              <a:t> </a:t>
            </a:r>
            <a:r>
              <a:rPr lang="en-US" sz="2800" dirty="0" err="1" smtClean="0"/>
              <a:t>quy</a:t>
            </a:r>
            <a:r>
              <a:rPr lang="en-US" sz="2800" dirty="0" smtClean="0"/>
              <a:t> </a:t>
            </a:r>
            <a:r>
              <a:rPr lang="en-US" sz="2800" dirty="0" err="1" smtClean="0"/>
              <a:t>phạm</a:t>
            </a:r>
            <a:r>
              <a:rPr lang="en-US" sz="2800" dirty="0" smtClean="0"/>
              <a:t> </a:t>
            </a:r>
            <a:r>
              <a:rPr lang="en-US" sz="2800" dirty="0" err="1" smtClean="0"/>
              <a:t>pháp</a:t>
            </a:r>
            <a:r>
              <a:rPr lang="en-US" sz="2800" dirty="0" smtClean="0"/>
              <a:t> </a:t>
            </a:r>
            <a:r>
              <a:rPr lang="en-US" sz="2800" dirty="0" err="1" smtClean="0"/>
              <a:t>luật</a:t>
            </a:r>
            <a:r>
              <a:rPr lang="en-US" sz="2800" dirty="0" smtClean="0"/>
              <a:t> </a:t>
            </a:r>
            <a:r>
              <a:rPr lang="en-US" sz="1800" b="0" dirty="0" smtClean="0"/>
              <a:t>(6/7)</a:t>
            </a:r>
            <a:endParaRPr lang="en-US" sz="2800" b="0" dirty="0" smtClean="0"/>
          </a:p>
        </p:txBody>
      </p:sp>
      <p:sp>
        <p:nvSpPr>
          <p:cNvPr id="7" name="Rectangle 3"/>
          <p:cNvSpPr txBox="1">
            <a:spLocks noChangeArrowheads="1"/>
          </p:cNvSpPr>
          <p:nvPr/>
        </p:nvSpPr>
        <p:spPr bwMode="auto">
          <a:xfrm>
            <a:off x="393700" y="124777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400" b="1" dirty="0" err="1" smtClean="0">
                <a:solidFill>
                  <a:srgbClr val="080808"/>
                </a:solidFill>
                <a:ea typeface="굴림" charset="-127"/>
                <a:cs typeface="Times New Roman" pitchFamily="18" charset="0"/>
              </a:rPr>
              <a:t>Các</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văn</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bản</a:t>
            </a:r>
            <a:r>
              <a:rPr lang="en-US" sz="2400" b="1" dirty="0" smtClean="0">
                <a:solidFill>
                  <a:srgbClr val="080808"/>
                </a:solidFill>
                <a:ea typeface="굴림" charset="-127"/>
                <a:cs typeface="Times New Roman" pitchFamily="18" charset="0"/>
              </a:rPr>
              <a:t> QPPL </a:t>
            </a:r>
            <a:r>
              <a:rPr lang="en-US" sz="2400" b="1" dirty="0" err="1" smtClean="0">
                <a:solidFill>
                  <a:srgbClr val="080808"/>
                </a:solidFill>
                <a:ea typeface="굴림" charset="-127"/>
                <a:cs typeface="Times New Roman" pitchFamily="18" charset="0"/>
              </a:rPr>
              <a:t>đang</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soạn</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thảo</a:t>
            </a:r>
            <a:endParaRPr lang="en-US" sz="2100" b="1" dirty="0" smtClean="0">
              <a:solidFill>
                <a:srgbClr val="080808"/>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defRPr/>
            </a:pPr>
            <a:r>
              <a:rPr lang="it-IT" sz="2400" dirty="0" smtClean="0"/>
              <a:t>	</a:t>
            </a:r>
            <a:r>
              <a:rPr lang="it-IT" sz="2100" dirty="0" smtClean="0">
                <a:solidFill>
                  <a:srgbClr val="FF0000"/>
                </a:solidFill>
              </a:rPr>
              <a:t>Năm 2018, Cục ATBXHN đang thực hiện kế hoạch xây dựng 05 văn bản quy phạm pháp luật sau:</a:t>
            </a:r>
          </a:p>
          <a:p>
            <a:pPr marL="342900" indent="-342900" algn="just" eaLnBrk="0" fontAlgn="auto" hangingPunct="0">
              <a:spcBef>
                <a:spcPts val="500"/>
              </a:spcBef>
              <a:spcAft>
                <a:spcPts val="500"/>
              </a:spcAft>
              <a:buClr>
                <a:srgbClr val="080808"/>
              </a:buClr>
              <a:buFontTx/>
              <a:buChar char="-"/>
              <a:defRPr/>
            </a:pPr>
            <a:r>
              <a:rPr lang="it-IT" sz="2100" dirty="0" smtClean="0">
                <a:solidFill>
                  <a:srgbClr val="FF0000"/>
                </a:solidFill>
              </a:rPr>
              <a:t>Nghị </a:t>
            </a:r>
            <a:r>
              <a:rPr lang="it-IT" sz="2100" dirty="0">
                <a:solidFill>
                  <a:srgbClr val="FF0000"/>
                </a:solidFill>
              </a:rPr>
              <a:t>đ</a:t>
            </a:r>
            <a:r>
              <a:rPr lang="it-IT" sz="2100" dirty="0" smtClean="0">
                <a:solidFill>
                  <a:srgbClr val="FF0000"/>
                </a:solidFill>
              </a:rPr>
              <a:t>ịnh của Chính </a:t>
            </a:r>
            <a:r>
              <a:rPr lang="it-IT" sz="2100" dirty="0" smtClean="0">
                <a:solidFill>
                  <a:srgbClr val="0000FF"/>
                </a:solidFill>
              </a:rPr>
              <a:t>phủ </a:t>
            </a:r>
            <a:r>
              <a:rPr lang="en-US" sz="2100" dirty="0" err="1">
                <a:solidFill>
                  <a:srgbClr val="0000FF"/>
                </a:solidFill>
              </a:rPr>
              <a:t>quy</a:t>
            </a:r>
            <a:r>
              <a:rPr lang="en-US" sz="2100" dirty="0">
                <a:solidFill>
                  <a:srgbClr val="0000FF"/>
                </a:solidFill>
              </a:rPr>
              <a:t> </a:t>
            </a:r>
            <a:r>
              <a:rPr lang="en-US" sz="2100" dirty="0" err="1">
                <a:solidFill>
                  <a:srgbClr val="0000FF"/>
                </a:solidFill>
              </a:rPr>
              <a:t>định</a:t>
            </a:r>
            <a:r>
              <a:rPr lang="en-US" sz="2100" dirty="0">
                <a:solidFill>
                  <a:srgbClr val="0000FF"/>
                </a:solidFill>
              </a:rPr>
              <a:t> </a:t>
            </a:r>
            <a:r>
              <a:rPr lang="en-US" sz="2100" dirty="0" err="1">
                <a:solidFill>
                  <a:srgbClr val="0000FF"/>
                </a:solidFill>
              </a:rPr>
              <a:t>về</a:t>
            </a:r>
            <a:r>
              <a:rPr lang="en-US" sz="2100" dirty="0">
                <a:solidFill>
                  <a:srgbClr val="0000FF"/>
                </a:solidFill>
              </a:rPr>
              <a:t> </a:t>
            </a:r>
            <a:r>
              <a:rPr lang="en-US" sz="2100" dirty="0" err="1">
                <a:solidFill>
                  <a:srgbClr val="0000FF"/>
                </a:solidFill>
              </a:rPr>
              <a:t>yêu</a:t>
            </a:r>
            <a:r>
              <a:rPr lang="en-US" sz="2100" dirty="0">
                <a:solidFill>
                  <a:srgbClr val="0000FF"/>
                </a:solidFill>
              </a:rPr>
              <a:t> </a:t>
            </a:r>
            <a:r>
              <a:rPr lang="en-US" sz="2100" dirty="0" err="1">
                <a:solidFill>
                  <a:srgbClr val="0000FF"/>
                </a:solidFill>
              </a:rPr>
              <a:t>cầu</a:t>
            </a:r>
            <a:r>
              <a:rPr lang="en-US" sz="2100" dirty="0">
                <a:solidFill>
                  <a:srgbClr val="0000FF"/>
                </a:solidFill>
              </a:rPr>
              <a:t>, </a:t>
            </a:r>
            <a:r>
              <a:rPr lang="en-US" sz="2100" dirty="0" err="1">
                <a:solidFill>
                  <a:srgbClr val="0000FF"/>
                </a:solidFill>
              </a:rPr>
              <a:t>điều</a:t>
            </a:r>
            <a:r>
              <a:rPr lang="en-US" sz="2100" dirty="0">
                <a:solidFill>
                  <a:srgbClr val="0000FF"/>
                </a:solidFill>
              </a:rPr>
              <a:t> </a:t>
            </a:r>
            <a:r>
              <a:rPr lang="en-US" sz="2100" dirty="0" err="1">
                <a:solidFill>
                  <a:srgbClr val="0000FF"/>
                </a:solidFill>
              </a:rPr>
              <a:t>kiện</a:t>
            </a:r>
            <a:r>
              <a:rPr lang="en-US" sz="2100" dirty="0">
                <a:solidFill>
                  <a:srgbClr val="0000FF"/>
                </a:solidFill>
              </a:rPr>
              <a:t> </a:t>
            </a:r>
            <a:r>
              <a:rPr lang="en-US" sz="2100" dirty="0" err="1">
                <a:solidFill>
                  <a:srgbClr val="0000FF"/>
                </a:solidFill>
              </a:rPr>
              <a:t>tiến</a:t>
            </a:r>
            <a:r>
              <a:rPr lang="en-US" sz="2100" dirty="0">
                <a:solidFill>
                  <a:srgbClr val="0000FF"/>
                </a:solidFill>
              </a:rPr>
              <a:t> </a:t>
            </a:r>
            <a:r>
              <a:rPr lang="en-US" sz="2100" dirty="0" err="1">
                <a:solidFill>
                  <a:srgbClr val="0000FF"/>
                </a:solidFill>
              </a:rPr>
              <a:t>hành</a:t>
            </a:r>
            <a:r>
              <a:rPr lang="en-US" sz="2100" dirty="0">
                <a:solidFill>
                  <a:srgbClr val="0000FF"/>
                </a:solidFill>
              </a:rPr>
              <a:t> </a:t>
            </a:r>
            <a:r>
              <a:rPr lang="en-US" sz="2100" dirty="0" err="1">
                <a:solidFill>
                  <a:srgbClr val="0000FF"/>
                </a:solidFill>
              </a:rPr>
              <a:t>công</a:t>
            </a:r>
            <a:r>
              <a:rPr lang="en-US" sz="2100" dirty="0">
                <a:solidFill>
                  <a:srgbClr val="0000FF"/>
                </a:solidFill>
              </a:rPr>
              <a:t> </a:t>
            </a:r>
            <a:r>
              <a:rPr lang="en-US" sz="2100" dirty="0" err="1">
                <a:solidFill>
                  <a:srgbClr val="0000FF"/>
                </a:solidFill>
              </a:rPr>
              <a:t>việc</a:t>
            </a:r>
            <a:r>
              <a:rPr lang="en-US" sz="2100" dirty="0">
                <a:solidFill>
                  <a:srgbClr val="0000FF"/>
                </a:solidFill>
              </a:rPr>
              <a:t> </a:t>
            </a:r>
            <a:r>
              <a:rPr lang="en-US" sz="2100" dirty="0" err="1">
                <a:solidFill>
                  <a:srgbClr val="0000FF"/>
                </a:solidFill>
              </a:rPr>
              <a:t>bức</a:t>
            </a:r>
            <a:r>
              <a:rPr lang="en-US" sz="2100" dirty="0">
                <a:solidFill>
                  <a:srgbClr val="0000FF"/>
                </a:solidFill>
              </a:rPr>
              <a:t> </a:t>
            </a:r>
            <a:r>
              <a:rPr lang="en-US" sz="2100" dirty="0" err="1">
                <a:solidFill>
                  <a:srgbClr val="0000FF"/>
                </a:solidFill>
              </a:rPr>
              <a:t>xạ</a:t>
            </a:r>
            <a:r>
              <a:rPr lang="en-US" sz="2100" dirty="0">
                <a:solidFill>
                  <a:srgbClr val="0000FF"/>
                </a:solidFill>
              </a:rPr>
              <a:t> </a:t>
            </a:r>
            <a:r>
              <a:rPr lang="en-US" sz="2100" dirty="0" err="1">
                <a:solidFill>
                  <a:srgbClr val="0000FF"/>
                </a:solidFill>
              </a:rPr>
              <a:t>và</a:t>
            </a:r>
            <a:r>
              <a:rPr lang="en-US" sz="2100" dirty="0">
                <a:solidFill>
                  <a:srgbClr val="0000FF"/>
                </a:solidFill>
              </a:rPr>
              <a:t> </a:t>
            </a:r>
            <a:r>
              <a:rPr lang="en-US" sz="2100" dirty="0" err="1">
                <a:solidFill>
                  <a:srgbClr val="0000FF"/>
                </a:solidFill>
              </a:rPr>
              <a:t>điều</a:t>
            </a:r>
            <a:r>
              <a:rPr lang="en-US" sz="2100" dirty="0">
                <a:solidFill>
                  <a:srgbClr val="0000FF"/>
                </a:solidFill>
              </a:rPr>
              <a:t> </a:t>
            </a:r>
            <a:r>
              <a:rPr lang="en-US" sz="2100" dirty="0" err="1">
                <a:solidFill>
                  <a:srgbClr val="0000FF"/>
                </a:solidFill>
              </a:rPr>
              <a:t>kiện</a:t>
            </a:r>
            <a:r>
              <a:rPr lang="en-US" sz="2100" dirty="0">
                <a:solidFill>
                  <a:srgbClr val="0000FF"/>
                </a:solidFill>
              </a:rPr>
              <a:t> </a:t>
            </a:r>
            <a:r>
              <a:rPr lang="en-US" sz="2100" dirty="0" err="1">
                <a:solidFill>
                  <a:srgbClr val="0000FF"/>
                </a:solidFill>
              </a:rPr>
              <a:t>hoạt</a:t>
            </a:r>
            <a:r>
              <a:rPr lang="en-US" sz="2100" dirty="0">
                <a:solidFill>
                  <a:srgbClr val="0000FF"/>
                </a:solidFill>
              </a:rPr>
              <a:t> </a:t>
            </a:r>
            <a:r>
              <a:rPr lang="en-US" sz="2100" dirty="0" err="1">
                <a:solidFill>
                  <a:srgbClr val="0000FF"/>
                </a:solidFill>
              </a:rPr>
              <a:t>động</a:t>
            </a:r>
            <a:r>
              <a:rPr lang="en-US" sz="2100" dirty="0">
                <a:solidFill>
                  <a:srgbClr val="0000FF"/>
                </a:solidFill>
              </a:rPr>
              <a:t> </a:t>
            </a:r>
            <a:r>
              <a:rPr lang="en-US" sz="2100" dirty="0" err="1">
                <a:solidFill>
                  <a:srgbClr val="0000FF"/>
                </a:solidFill>
              </a:rPr>
              <a:t>dịch</a:t>
            </a:r>
            <a:r>
              <a:rPr lang="en-US" sz="2100" dirty="0">
                <a:solidFill>
                  <a:srgbClr val="0000FF"/>
                </a:solidFill>
              </a:rPr>
              <a:t> </a:t>
            </a:r>
            <a:r>
              <a:rPr lang="en-US" sz="2100" dirty="0" err="1">
                <a:solidFill>
                  <a:srgbClr val="0000FF"/>
                </a:solidFill>
              </a:rPr>
              <a:t>vụ</a:t>
            </a:r>
            <a:r>
              <a:rPr lang="en-US" sz="2100" dirty="0">
                <a:solidFill>
                  <a:srgbClr val="0000FF"/>
                </a:solidFill>
              </a:rPr>
              <a:t> </a:t>
            </a:r>
            <a:r>
              <a:rPr lang="en-US" sz="2100" dirty="0" err="1">
                <a:solidFill>
                  <a:srgbClr val="0000FF"/>
                </a:solidFill>
              </a:rPr>
              <a:t>hỗ</a:t>
            </a:r>
            <a:r>
              <a:rPr lang="en-US" sz="2100" dirty="0">
                <a:solidFill>
                  <a:srgbClr val="0000FF"/>
                </a:solidFill>
              </a:rPr>
              <a:t> </a:t>
            </a:r>
            <a:r>
              <a:rPr lang="en-US" sz="2100" dirty="0" err="1">
                <a:solidFill>
                  <a:srgbClr val="0000FF"/>
                </a:solidFill>
              </a:rPr>
              <a:t>trợ</a:t>
            </a:r>
            <a:r>
              <a:rPr lang="en-US" sz="2100" dirty="0">
                <a:solidFill>
                  <a:srgbClr val="0000FF"/>
                </a:solidFill>
              </a:rPr>
              <a:t> </a:t>
            </a:r>
            <a:r>
              <a:rPr lang="en-US" sz="2100" dirty="0" err="1">
                <a:solidFill>
                  <a:srgbClr val="0000FF"/>
                </a:solidFill>
              </a:rPr>
              <a:t>ứng</a:t>
            </a:r>
            <a:r>
              <a:rPr lang="en-US" sz="2100" dirty="0">
                <a:solidFill>
                  <a:srgbClr val="0000FF"/>
                </a:solidFill>
              </a:rPr>
              <a:t> </a:t>
            </a:r>
            <a:r>
              <a:rPr lang="en-US" sz="2100" dirty="0" err="1">
                <a:solidFill>
                  <a:srgbClr val="0000FF"/>
                </a:solidFill>
              </a:rPr>
              <a:t>dụng</a:t>
            </a:r>
            <a:r>
              <a:rPr lang="en-US" sz="2100" dirty="0">
                <a:solidFill>
                  <a:srgbClr val="0000FF"/>
                </a:solidFill>
              </a:rPr>
              <a:t> </a:t>
            </a:r>
            <a:r>
              <a:rPr lang="en-US" sz="2100" dirty="0" err="1">
                <a:solidFill>
                  <a:srgbClr val="0000FF"/>
                </a:solidFill>
              </a:rPr>
              <a:t>năng</a:t>
            </a:r>
            <a:r>
              <a:rPr lang="en-US" sz="2100" dirty="0">
                <a:solidFill>
                  <a:srgbClr val="0000FF"/>
                </a:solidFill>
              </a:rPr>
              <a:t> </a:t>
            </a:r>
            <a:r>
              <a:rPr lang="en-US" sz="2100" dirty="0" err="1">
                <a:solidFill>
                  <a:srgbClr val="0000FF"/>
                </a:solidFill>
              </a:rPr>
              <a:t>lượng</a:t>
            </a:r>
            <a:r>
              <a:rPr lang="en-US" sz="2100" dirty="0">
                <a:solidFill>
                  <a:srgbClr val="0000FF"/>
                </a:solidFill>
              </a:rPr>
              <a:t> </a:t>
            </a:r>
            <a:r>
              <a:rPr lang="en-US" sz="2100" dirty="0" err="1">
                <a:solidFill>
                  <a:srgbClr val="0000FF"/>
                </a:solidFill>
              </a:rPr>
              <a:t>nguyên</a:t>
            </a:r>
            <a:r>
              <a:rPr lang="en-US" sz="2100" dirty="0">
                <a:solidFill>
                  <a:srgbClr val="0000FF"/>
                </a:solidFill>
              </a:rPr>
              <a:t> </a:t>
            </a:r>
            <a:r>
              <a:rPr lang="en-US" sz="2100" dirty="0" err="1" smtClean="0">
                <a:solidFill>
                  <a:srgbClr val="0000FF"/>
                </a:solidFill>
              </a:rPr>
              <a:t>tử</a:t>
            </a:r>
            <a:endParaRPr lang="en-US" sz="2100" dirty="0" smtClean="0">
              <a:solidFill>
                <a:srgbClr val="0000FF"/>
              </a:solidFill>
            </a:endParaRPr>
          </a:p>
          <a:p>
            <a:pPr marL="342900" indent="-342900" algn="just" eaLnBrk="0" fontAlgn="auto" hangingPunct="0">
              <a:spcBef>
                <a:spcPts val="500"/>
              </a:spcBef>
              <a:spcAft>
                <a:spcPts val="500"/>
              </a:spcAft>
              <a:buClr>
                <a:srgbClr val="080808"/>
              </a:buClr>
              <a:buFontTx/>
              <a:buChar char="-"/>
              <a:defRPr/>
            </a:pPr>
            <a:r>
              <a:rPr lang="it-IT" sz="2100" dirty="0" smtClean="0">
                <a:solidFill>
                  <a:srgbClr val="FF0000"/>
                </a:solidFill>
              </a:rPr>
              <a:t>03 Quy chuẩn kỹ thuật quốc gia (QCVN) </a:t>
            </a:r>
            <a:r>
              <a:rPr lang="en-US" sz="2100" dirty="0" err="1" smtClean="0">
                <a:solidFill>
                  <a:srgbClr val="0000FF"/>
                </a:solidFill>
              </a:rPr>
              <a:t>đối</a:t>
            </a:r>
            <a:r>
              <a:rPr lang="en-US" sz="2100" dirty="0" smtClean="0">
                <a:solidFill>
                  <a:srgbClr val="0000FF"/>
                </a:solidFill>
              </a:rPr>
              <a:t> </a:t>
            </a:r>
            <a:r>
              <a:rPr lang="en-US" sz="2100" dirty="0" err="1" smtClean="0">
                <a:solidFill>
                  <a:srgbClr val="0000FF"/>
                </a:solidFill>
              </a:rPr>
              <a:t>với</a:t>
            </a:r>
            <a:r>
              <a:rPr lang="en-US" sz="2100" dirty="0" smtClean="0">
                <a:solidFill>
                  <a:srgbClr val="0000FF"/>
                </a:solidFill>
              </a:rPr>
              <a:t> </a:t>
            </a:r>
            <a:r>
              <a:rPr lang="en-US" sz="2100" dirty="0" err="1" smtClean="0">
                <a:solidFill>
                  <a:srgbClr val="0000FF"/>
                </a:solidFill>
              </a:rPr>
              <a:t>thiết</a:t>
            </a:r>
            <a:r>
              <a:rPr lang="en-US" sz="2100" dirty="0" smtClean="0">
                <a:solidFill>
                  <a:srgbClr val="0000FF"/>
                </a:solidFill>
              </a:rPr>
              <a:t> </a:t>
            </a:r>
            <a:r>
              <a:rPr lang="en-US" sz="2100" dirty="0" err="1">
                <a:solidFill>
                  <a:srgbClr val="0000FF"/>
                </a:solidFill>
              </a:rPr>
              <a:t>bị</a:t>
            </a:r>
            <a:r>
              <a:rPr lang="en-US" sz="2100" dirty="0">
                <a:solidFill>
                  <a:srgbClr val="0000FF"/>
                </a:solidFill>
              </a:rPr>
              <a:t> X-</a:t>
            </a:r>
            <a:r>
              <a:rPr lang="en-US" sz="2100" dirty="0" err="1">
                <a:solidFill>
                  <a:srgbClr val="0000FF"/>
                </a:solidFill>
              </a:rPr>
              <a:t>quang</a:t>
            </a:r>
            <a:r>
              <a:rPr lang="en-US" sz="2100" dirty="0">
                <a:solidFill>
                  <a:srgbClr val="0000FF"/>
                </a:solidFill>
              </a:rPr>
              <a:t> di </a:t>
            </a:r>
            <a:r>
              <a:rPr lang="en-US" sz="2100" dirty="0" err="1">
                <a:solidFill>
                  <a:srgbClr val="0000FF"/>
                </a:solidFill>
              </a:rPr>
              <a:t>động</a:t>
            </a:r>
            <a:r>
              <a:rPr lang="en-US" sz="2100" dirty="0">
                <a:solidFill>
                  <a:srgbClr val="0000FF"/>
                </a:solidFill>
              </a:rPr>
              <a:t>; X-</a:t>
            </a:r>
            <a:r>
              <a:rPr lang="en-US" sz="2100" dirty="0" err="1">
                <a:solidFill>
                  <a:srgbClr val="0000FF"/>
                </a:solidFill>
              </a:rPr>
              <a:t>quang</a:t>
            </a:r>
            <a:r>
              <a:rPr lang="en-US" sz="2100" dirty="0">
                <a:solidFill>
                  <a:srgbClr val="0000FF"/>
                </a:solidFill>
              </a:rPr>
              <a:t> </a:t>
            </a:r>
            <a:r>
              <a:rPr lang="en-US" sz="2100" dirty="0" err="1">
                <a:solidFill>
                  <a:srgbClr val="0000FF"/>
                </a:solidFill>
              </a:rPr>
              <a:t>chụp</a:t>
            </a:r>
            <a:r>
              <a:rPr lang="en-US" sz="2100" dirty="0">
                <a:solidFill>
                  <a:srgbClr val="0000FF"/>
                </a:solidFill>
              </a:rPr>
              <a:t> </a:t>
            </a:r>
            <a:r>
              <a:rPr lang="en-US" sz="2100" dirty="0" err="1">
                <a:solidFill>
                  <a:srgbClr val="0000FF"/>
                </a:solidFill>
              </a:rPr>
              <a:t>mạch</a:t>
            </a:r>
            <a:r>
              <a:rPr lang="en-US" sz="2100" dirty="0">
                <a:solidFill>
                  <a:srgbClr val="0000FF"/>
                </a:solidFill>
              </a:rPr>
              <a:t>, </a:t>
            </a:r>
            <a:r>
              <a:rPr lang="en-US" sz="2100" dirty="0" err="1">
                <a:solidFill>
                  <a:srgbClr val="0000FF"/>
                </a:solidFill>
              </a:rPr>
              <a:t>chiếu</a:t>
            </a:r>
            <a:r>
              <a:rPr lang="en-US" sz="2100" dirty="0">
                <a:solidFill>
                  <a:srgbClr val="0000FF"/>
                </a:solidFill>
              </a:rPr>
              <a:t> can </a:t>
            </a:r>
            <a:r>
              <a:rPr lang="en-US" sz="2100" dirty="0" err="1">
                <a:solidFill>
                  <a:srgbClr val="0000FF"/>
                </a:solidFill>
              </a:rPr>
              <a:t>thiệp</a:t>
            </a:r>
            <a:r>
              <a:rPr lang="en-US" sz="2100" dirty="0">
                <a:solidFill>
                  <a:srgbClr val="0000FF"/>
                </a:solidFill>
              </a:rPr>
              <a:t>; X-</a:t>
            </a:r>
            <a:r>
              <a:rPr lang="en-US" sz="2100" dirty="0" err="1">
                <a:solidFill>
                  <a:srgbClr val="0000FF"/>
                </a:solidFill>
              </a:rPr>
              <a:t>quang</a:t>
            </a:r>
            <a:r>
              <a:rPr lang="en-US" sz="2100" dirty="0">
                <a:solidFill>
                  <a:srgbClr val="0000FF"/>
                </a:solidFill>
              </a:rPr>
              <a:t> </a:t>
            </a:r>
            <a:r>
              <a:rPr lang="en-US" sz="2100" dirty="0" err="1">
                <a:solidFill>
                  <a:srgbClr val="0000FF"/>
                </a:solidFill>
              </a:rPr>
              <a:t>chụp</a:t>
            </a:r>
            <a:r>
              <a:rPr lang="en-US" sz="2100" dirty="0">
                <a:solidFill>
                  <a:srgbClr val="0000FF"/>
                </a:solidFill>
              </a:rPr>
              <a:t> </a:t>
            </a:r>
            <a:r>
              <a:rPr lang="en-US" sz="2100" dirty="0" err="1">
                <a:solidFill>
                  <a:srgbClr val="0000FF"/>
                </a:solidFill>
              </a:rPr>
              <a:t>răng</a:t>
            </a:r>
            <a:endParaRPr lang="it-IT" sz="2100" dirty="0" smtClean="0">
              <a:solidFill>
                <a:srgbClr val="0000FF"/>
              </a:solidFill>
            </a:endParaRPr>
          </a:p>
          <a:p>
            <a:pPr marL="342900" indent="-342900" algn="just" eaLnBrk="0" fontAlgn="auto" hangingPunct="0">
              <a:spcBef>
                <a:spcPts val="500"/>
              </a:spcBef>
              <a:spcAft>
                <a:spcPts val="500"/>
              </a:spcAft>
              <a:buClr>
                <a:srgbClr val="080808"/>
              </a:buClr>
              <a:buFontTx/>
              <a:buChar char="-"/>
              <a:defRPr/>
            </a:pPr>
            <a:r>
              <a:rPr lang="it-IT" sz="2100" dirty="0" smtClean="0">
                <a:solidFill>
                  <a:srgbClr val="FF0000"/>
                </a:solidFill>
              </a:rPr>
              <a:t>Thông tư </a:t>
            </a:r>
            <a:r>
              <a:rPr lang="it-IT" sz="2100" dirty="0" smtClean="0">
                <a:solidFill>
                  <a:srgbClr val="0000FF"/>
                </a:solidFill>
              </a:rPr>
              <a:t>hướng dẫn bảo đảm an ninh nguồn phóng xạ </a:t>
            </a:r>
            <a:r>
              <a:rPr lang="it-IT" sz="2100" i="1" dirty="0" smtClean="0"/>
              <a:t>(thay thế  các Thông tư 23/2010/TT-BKHCN, 13/2015/TT-BKHCN, 05/2017/TT-BKHCN)</a:t>
            </a:r>
          </a:p>
          <a:p>
            <a:pPr marL="342900" indent="-342900" algn="just" eaLnBrk="0" fontAlgn="auto" hangingPunct="0">
              <a:spcBef>
                <a:spcPts val="500"/>
              </a:spcBef>
              <a:spcAft>
                <a:spcPts val="500"/>
              </a:spcAft>
              <a:buClr>
                <a:srgbClr val="080808"/>
              </a:buClr>
              <a:defRPr/>
            </a:pPr>
            <a:r>
              <a:rPr lang="en-US" sz="2100" dirty="0" smtClean="0"/>
              <a:t>	</a:t>
            </a:r>
          </a:p>
        </p:txBody>
      </p:sp>
    </p:spTree>
    <p:extLst>
      <p:ext uri="{BB962C8B-B14F-4D97-AF65-F5344CB8AC3E}">
        <p14:creationId xmlns:p14="http://schemas.microsoft.com/office/powerpoint/2010/main" val="2975708026"/>
      </p:ext>
    </p:extLst>
  </p:cSld>
  <p:clrMapOvr>
    <a:masterClrMapping/>
  </p:clrMapOvr>
  <p:transition spd="slow">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12</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2.1. </a:t>
            </a:r>
            <a:r>
              <a:rPr lang="en-US" sz="2800" dirty="0" err="1" smtClean="0"/>
              <a:t>Xây</a:t>
            </a:r>
            <a:r>
              <a:rPr lang="en-US" sz="2800" dirty="0" smtClean="0"/>
              <a:t> </a:t>
            </a:r>
            <a:r>
              <a:rPr lang="en-US" sz="2800" dirty="0" err="1" smtClean="0"/>
              <a:t>dựng</a:t>
            </a:r>
            <a:r>
              <a:rPr lang="en-US" sz="2800" dirty="0" smtClean="0"/>
              <a:t> </a:t>
            </a:r>
            <a:r>
              <a:rPr lang="en-US" sz="2800" dirty="0" err="1" smtClean="0"/>
              <a:t>hệ</a:t>
            </a:r>
            <a:r>
              <a:rPr lang="en-US" sz="2800" dirty="0" smtClean="0"/>
              <a:t> </a:t>
            </a:r>
            <a:r>
              <a:rPr lang="en-US" sz="2800" dirty="0" err="1" smtClean="0"/>
              <a:t>thống</a:t>
            </a:r>
            <a:r>
              <a:rPr lang="en-US" sz="2800" dirty="0" smtClean="0"/>
              <a:t> </a:t>
            </a:r>
            <a:r>
              <a:rPr lang="en-US" sz="2800" dirty="0" err="1" smtClean="0"/>
              <a:t>văn</a:t>
            </a:r>
            <a:r>
              <a:rPr lang="en-US" sz="2800" dirty="0" smtClean="0"/>
              <a:t> </a:t>
            </a:r>
            <a:r>
              <a:rPr lang="en-US" sz="2800" dirty="0" err="1" smtClean="0"/>
              <a:t>bản</a:t>
            </a:r>
            <a:r>
              <a:rPr lang="en-US" sz="2800" dirty="0" smtClean="0"/>
              <a:t> </a:t>
            </a:r>
            <a:r>
              <a:rPr lang="en-US" sz="2800" dirty="0" err="1" smtClean="0"/>
              <a:t>quy</a:t>
            </a:r>
            <a:r>
              <a:rPr lang="en-US" sz="2800" dirty="0" smtClean="0"/>
              <a:t> </a:t>
            </a:r>
            <a:r>
              <a:rPr lang="en-US" sz="2800" dirty="0" err="1" smtClean="0"/>
              <a:t>phạm</a:t>
            </a:r>
            <a:r>
              <a:rPr lang="en-US" sz="2800" dirty="0" smtClean="0"/>
              <a:t> </a:t>
            </a:r>
            <a:r>
              <a:rPr lang="en-US" sz="2800" dirty="0" err="1" smtClean="0"/>
              <a:t>pháp</a:t>
            </a:r>
            <a:r>
              <a:rPr lang="en-US" sz="2800" dirty="0" smtClean="0"/>
              <a:t> </a:t>
            </a:r>
            <a:r>
              <a:rPr lang="en-US" sz="2800" dirty="0" err="1" smtClean="0"/>
              <a:t>luật</a:t>
            </a:r>
            <a:r>
              <a:rPr lang="en-US" sz="2800" dirty="0" smtClean="0"/>
              <a:t> </a:t>
            </a:r>
            <a:r>
              <a:rPr lang="en-US" sz="1800" b="0" dirty="0" smtClean="0"/>
              <a:t>(7/7)</a:t>
            </a:r>
            <a:endParaRPr lang="en-US" sz="2800" b="0" dirty="0" smtClean="0"/>
          </a:p>
        </p:txBody>
      </p:sp>
      <p:sp>
        <p:nvSpPr>
          <p:cNvPr id="7" name="Rectangle 3"/>
          <p:cNvSpPr txBox="1">
            <a:spLocks noChangeArrowheads="1"/>
          </p:cNvSpPr>
          <p:nvPr/>
        </p:nvSpPr>
        <p:spPr bwMode="auto">
          <a:xfrm>
            <a:off x="393700" y="1247775"/>
            <a:ext cx="8445500" cy="56102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000" b="1" dirty="0" err="1" smtClean="0">
                <a:solidFill>
                  <a:srgbClr val="FF0000"/>
                </a:solidFill>
                <a:ea typeface="굴림" charset="-127"/>
                <a:cs typeface="Times New Roman" pitchFamily="18" charset="0"/>
              </a:rPr>
              <a:t>Đánh</a:t>
            </a:r>
            <a:r>
              <a:rPr lang="en-US" sz="2000" b="1" dirty="0" smtClean="0">
                <a:solidFill>
                  <a:srgbClr val="FF0000"/>
                </a:solidFill>
                <a:ea typeface="굴림" charset="-127"/>
                <a:cs typeface="Times New Roman" pitchFamily="18" charset="0"/>
              </a:rPr>
              <a:t> </a:t>
            </a:r>
            <a:r>
              <a:rPr lang="en-US" sz="2000" b="1" dirty="0" err="1" smtClean="0">
                <a:solidFill>
                  <a:srgbClr val="FF0000"/>
                </a:solidFill>
                <a:ea typeface="굴림" charset="-127"/>
                <a:cs typeface="Times New Roman" pitchFamily="18" charset="0"/>
              </a:rPr>
              <a:t>giá</a:t>
            </a:r>
            <a:r>
              <a:rPr lang="en-US" sz="2000" b="1" dirty="0" smtClean="0">
                <a:solidFill>
                  <a:srgbClr val="FF0000"/>
                </a:solidFill>
                <a:ea typeface="굴림" charset="-127"/>
                <a:cs typeface="Times New Roman" pitchFamily="18" charset="0"/>
              </a:rPr>
              <a:t> </a:t>
            </a:r>
            <a:r>
              <a:rPr lang="en-US" sz="2000" b="1" dirty="0" err="1" smtClean="0">
                <a:solidFill>
                  <a:srgbClr val="FF0000"/>
                </a:solidFill>
                <a:ea typeface="굴림" charset="-127"/>
                <a:cs typeface="Times New Roman" pitchFamily="18" charset="0"/>
              </a:rPr>
              <a:t>chung</a:t>
            </a:r>
            <a:r>
              <a:rPr lang="en-US" sz="2000" b="1" dirty="0" smtClean="0">
                <a:solidFill>
                  <a:srgbClr val="FF0000"/>
                </a:solidFill>
                <a:ea typeface="굴림" charset="-127"/>
                <a:cs typeface="Times New Roman" pitchFamily="18" charset="0"/>
              </a:rPr>
              <a:t> </a:t>
            </a:r>
            <a:r>
              <a:rPr lang="en-US" sz="2000" b="1" dirty="0" err="1" smtClean="0">
                <a:solidFill>
                  <a:srgbClr val="FF0000"/>
                </a:solidFill>
                <a:ea typeface="굴림" charset="-127"/>
                <a:cs typeface="Times New Roman" pitchFamily="18" charset="0"/>
              </a:rPr>
              <a:t>và</a:t>
            </a:r>
            <a:r>
              <a:rPr lang="en-US" sz="2000" b="1" dirty="0" smtClean="0">
                <a:solidFill>
                  <a:srgbClr val="FF0000"/>
                </a:solidFill>
                <a:ea typeface="굴림" charset="-127"/>
                <a:cs typeface="Times New Roman" pitchFamily="18" charset="0"/>
              </a:rPr>
              <a:t> </a:t>
            </a:r>
            <a:r>
              <a:rPr lang="en-US" sz="2000" b="1" dirty="0" err="1" smtClean="0">
                <a:solidFill>
                  <a:srgbClr val="FF0000"/>
                </a:solidFill>
                <a:ea typeface="굴림" charset="-127"/>
                <a:cs typeface="Times New Roman" pitchFamily="18" charset="0"/>
              </a:rPr>
              <a:t>đề</a:t>
            </a:r>
            <a:r>
              <a:rPr lang="en-US" sz="2000" b="1" dirty="0" smtClean="0">
                <a:solidFill>
                  <a:srgbClr val="FF0000"/>
                </a:solidFill>
                <a:ea typeface="굴림" charset="-127"/>
                <a:cs typeface="Times New Roman" pitchFamily="18" charset="0"/>
              </a:rPr>
              <a:t> </a:t>
            </a:r>
            <a:r>
              <a:rPr lang="en-US" sz="2000" b="1" dirty="0" err="1" smtClean="0">
                <a:solidFill>
                  <a:srgbClr val="FF0000"/>
                </a:solidFill>
                <a:ea typeface="굴림" charset="-127"/>
                <a:cs typeface="Times New Roman" pitchFamily="18" charset="0"/>
              </a:rPr>
              <a:t>xuất</a:t>
            </a:r>
            <a:r>
              <a:rPr lang="en-US" sz="2000" b="1" dirty="0" smtClean="0">
                <a:solidFill>
                  <a:srgbClr val="FF0000"/>
                </a:solidFill>
                <a:ea typeface="굴림" charset="-127"/>
                <a:cs typeface="Times New Roman" pitchFamily="18" charset="0"/>
              </a:rPr>
              <a:t> </a:t>
            </a:r>
            <a:r>
              <a:rPr lang="en-US" sz="2000" b="1" dirty="0" err="1" smtClean="0">
                <a:solidFill>
                  <a:srgbClr val="FF0000"/>
                </a:solidFill>
                <a:ea typeface="굴림" charset="-127"/>
                <a:cs typeface="Times New Roman" pitchFamily="18" charset="0"/>
              </a:rPr>
              <a:t>kiến</a:t>
            </a:r>
            <a:r>
              <a:rPr lang="en-US" sz="2000" b="1" dirty="0" smtClean="0">
                <a:solidFill>
                  <a:srgbClr val="FF0000"/>
                </a:solidFill>
                <a:ea typeface="굴림" charset="-127"/>
                <a:cs typeface="Times New Roman" pitchFamily="18" charset="0"/>
              </a:rPr>
              <a:t> </a:t>
            </a:r>
            <a:r>
              <a:rPr lang="en-US" sz="2000" b="1" dirty="0" err="1" smtClean="0">
                <a:solidFill>
                  <a:srgbClr val="FF0000"/>
                </a:solidFill>
                <a:ea typeface="굴림" charset="-127"/>
                <a:cs typeface="Times New Roman" pitchFamily="18" charset="0"/>
              </a:rPr>
              <a:t>nghị</a:t>
            </a:r>
            <a:endParaRPr lang="en-US" sz="2000" b="1" dirty="0" smtClean="0">
              <a:solidFill>
                <a:srgbClr val="FF0000"/>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defRPr/>
            </a:pPr>
            <a:r>
              <a:rPr lang="it-IT" sz="2000" dirty="0" smtClean="0">
                <a:solidFill>
                  <a:srgbClr val="FF0000"/>
                </a:solidFill>
              </a:rPr>
              <a:t>	</a:t>
            </a:r>
            <a:r>
              <a:rPr lang="it-IT" sz="2000" dirty="0" smtClean="0">
                <a:solidFill>
                  <a:srgbClr val="0000FF"/>
                </a:solidFill>
              </a:rPr>
              <a:t>- Hệ thống văn bản về quản lý an toàn các ứng dụng bức xạ và đồng vị phóng xạ đã được xây dựng tương đối hoàn chỉnh; tuy nhiên cần rà soát, chỉnh sửa bổ sung phù hợp với Nghị định về điều kiện tiến hành công việc bức xạ, điều kiện hoạt động dịch vụ hỗ trợ ứng dụng NLNT, các quy định pháp luật mới và yêu cầu, hướng dẫn mới của IAEA</a:t>
            </a:r>
          </a:p>
          <a:p>
            <a:pPr marL="342900" indent="-342900" algn="just" eaLnBrk="0" fontAlgn="auto" hangingPunct="0">
              <a:spcBef>
                <a:spcPts val="500"/>
              </a:spcBef>
              <a:spcAft>
                <a:spcPts val="500"/>
              </a:spcAft>
              <a:buClr>
                <a:srgbClr val="080808"/>
              </a:buClr>
              <a:defRPr/>
            </a:pPr>
            <a:r>
              <a:rPr lang="en-US" sz="2000" dirty="0" smtClean="0">
                <a:solidFill>
                  <a:srgbClr val="0000FF"/>
                </a:solidFill>
              </a:rPr>
              <a:t>	- </a:t>
            </a:r>
            <a:r>
              <a:rPr lang="it-IT" sz="2000" dirty="0" smtClean="0">
                <a:solidFill>
                  <a:srgbClr val="0000FF"/>
                </a:solidFill>
              </a:rPr>
              <a:t>Các văn bản quy phạm pháp luật phục vụ cho Dự án trung tâm KHCNHN  đã được rà soát và có kế hoạch xây dựng</a:t>
            </a:r>
          </a:p>
          <a:p>
            <a:pPr marL="342900" indent="-342900" algn="just" eaLnBrk="0" fontAlgn="auto" hangingPunct="0">
              <a:spcBef>
                <a:spcPts val="500"/>
              </a:spcBef>
              <a:spcAft>
                <a:spcPts val="500"/>
              </a:spcAft>
              <a:buClr>
                <a:srgbClr val="080808"/>
              </a:buClr>
              <a:defRPr/>
            </a:pPr>
            <a:r>
              <a:rPr lang="it-IT" sz="2000" dirty="0" smtClean="0">
                <a:solidFill>
                  <a:srgbClr val="FF0000"/>
                </a:solidFill>
              </a:rPr>
              <a:t>	</a:t>
            </a:r>
            <a:r>
              <a:rPr lang="it-IT" sz="2000" b="1" dirty="0" smtClean="0">
                <a:solidFill>
                  <a:srgbClr val="FF0000"/>
                </a:solidFill>
              </a:rPr>
              <a:t>Kiến nghị:</a:t>
            </a:r>
            <a:endParaRPr lang="nl-NL" sz="2000" b="1" dirty="0" smtClean="0">
              <a:solidFill>
                <a:srgbClr val="FF0000"/>
              </a:solidFill>
            </a:endParaRPr>
          </a:p>
          <a:p>
            <a:pPr marL="342900" indent="-342900" algn="just" eaLnBrk="0" fontAlgn="auto" hangingPunct="0">
              <a:spcBef>
                <a:spcPts val="500"/>
              </a:spcBef>
              <a:spcAft>
                <a:spcPts val="500"/>
              </a:spcAft>
              <a:buClr>
                <a:srgbClr val="080808"/>
              </a:buClr>
              <a:defRPr/>
            </a:pPr>
            <a:r>
              <a:rPr lang="nl-NL" sz="2000" dirty="0" smtClean="0">
                <a:solidFill>
                  <a:srgbClr val="FF0000"/>
                </a:solidFill>
              </a:rPr>
              <a:t>	</a:t>
            </a:r>
            <a:r>
              <a:rPr lang="nl-NL" sz="2000" dirty="0" smtClean="0">
                <a:solidFill>
                  <a:srgbClr val="0000FF"/>
                </a:solidFill>
              </a:rPr>
              <a:t>- </a:t>
            </a:r>
            <a:r>
              <a:rPr lang="it-IT" sz="2000" dirty="0" smtClean="0">
                <a:solidFill>
                  <a:srgbClr val="0000FF"/>
                </a:solidFill>
              </a:rPr>
              <a:t>Sớm sửa đổi Luật năng lượng nguyên tử để làm cơ sở cho việc ban hành các văn bản dưới luật, kịp phục vụ cho công tác quản lý nhà nước dự án điện hạt nhân</a:t>
            </a:r>
          </a:p>
          <a:p>
            <a:pPr marL="342900" indent="-342900" algn="just" eaLnBrk="0" fontAlgn="auto" hangingPunct="0">
              <a:spcBef>
                <a:spcPts val="500"/>
              </a:spcBef>
              <a:spcAft>
                <a:spcPts val="500"/>
              </a:spcAft>
              <a:buClr>
                <a:srgbClr val="080808"/>
              </a:buClr>
              <a:defRPr/>
            </a:pPr>
            <a:r>
              <a:rPr lang="it-IT" sz="2000" dirty="0" smtClean="0">
                <a:solidFill>
                  <a:srgbClr val="0000FF"/>
                </a:solidFill>
              </a:rPr>
              <a:t>	- Cho phép Đề án về xây dựng văn bản quy phạm pháp luật cho lò phản ứng nghiên cứu phù hợp với tình hình mới, tiêu chuẩn an toàn mới của IAEA và LB Nga, </a:t>
            </a:r>
            <a:endParaRPr lang="en-US" sz="2000" dirty="0" smtClean="0">
              <a:solidFill>
                <a:srgbClr val="0000FF"/>
              </a:solidFill>
            </a:endParaRPr>
          </a:p>
          <a:p>
            <a:pPr marL="342900" indent="-342900" algn="just" eaLnBrk="0" fontAlgn="auto" hangingPunct="0">
              <a:spcBef>
                <a:spcPts val="500"/>
              </a:spcBef>
              <a:spcAft>
                <a:spcPts val="500"/>
              </a:spcAft>
              <a:buClr>
                <a:srgbClr val="080808"/>
              </a:buClr>
              <a:defRPr/>
            </a:pPr>
            <a:endParaRPr lang="en-US" sz="2000" dirty="0" smtClean="0"/>
          </a:p>
          <a:p>
            <a:pPr marL="342900" indent="-342900" algn="just" eaLnBrk="0" fontAlgn="auto" hangingPunct="0">
              <a:spcBef>
                <a:spcPts val="500"/>
              </a:spcBef>
              <a:spcAft>
                <a:spcPts val="500"/>
              </a:spcAft>
              <a:buClr>
                <a:srgbClr val="080808"/>
              </a:buClr>
              <a:defRPr/>
            </a:pPr>
            <a:endParaRPr lang="en-US" sz="2000" dirty="0" smtClean="0"/>
          </a:p>
        </p:txBody>
      </p:sp>
    </p:spTree>
    <p:extLst>
      <p:ext uri="{BB962C8B-B14F-4D97-AF65-F5344CB8AC3E}">
        <p14:creationId xmlns:p14="http://schemas.microsoft.com/office/powerpoint/2010/main" val="407236574"/>
      </p:ext>
    </p:extLst>
  </p:cSld>
  <p:clrMapOvr>
    <a:masterClrMapping/>
  </p:clrMapOvr>
  <p:transition spd="slow">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13</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smtClean="0"/>
              <a:t>2.2. </a:t>
            </a:r>
            <a:r>
              <a:rPr lang="it-IT" sz="2800" smtClean="0"/>
              <a:t>Xây dựng HT tổ chức QLNN ở TW và địa phương</a:t>
            </a:r>
            <a:r>
              <a:rPr lang="en-US" sz="2800" smtClean="0"/>
              <a:t> </a:t>
            </a:r>
            <a:r>
              <a:rPr lang="en-US" sz="1800" b="0" smtClean="0"/>
              <a:t>(1/2)</a:t>
            </a:r>
            <a:endParaRPr lang="en-US" sz="2800" b="0" smtClean="0"/>
          </a:p>
        </p:txBody>
      </p:sp>
      <p:sp>
        <p:nvSpPr>
          <p:cNvPr id="7" name="Rectangle 3"/>
          <p:cNvSpPr txBox="1">
            <a:spLocks noChangeArrowheads="1"/>
          </p:cNvSpPr>
          <p:nvPr/>
        </p:nvSpPr>
        <p:spPr bwMode="auto">
          <a:xfrm>
            <a:off x="393700" y="124777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400" b="1" dirty="0" err="1" smtClean="0">
                <a:solidFill>
                  <a:srgbClr val="080808"/>
                </a:solidFill>
                <a:ea typeface="굴림" charset="-127"/>
                <a:cs typeface="Times New Roman" pitchFamily="18" charset="0"/>
              </a:rPr>
              <a:t>Cục</a:t>
            </a:r>
            <a:r>
              <a:rPr lang="en-US" sz="2400" b="1" dirty="0" smtClean="0">
                <a:solidFill>
                  <a:srgbClr val="080808"/>
                </a:solidFill>
                <a:ea typeface="굴림" charset="-127"/>
                <a:cs typeface="Times New Roman" pitchFamily="18" charset="0"/>
              </a:rPr>
              <a:t> An </a:t>
            </a:r>
            <a:r>
              <a:rPr lang="en-US" sz="2400" b="1" dirty="0" err="1" smtClean="0">
                <a:solidFill>
                  <a:srgbClr val="080808"/>
                </a:solidFill>
                <a:ea typeface="굴림" charset="-127"/>
                <a:cs typeface="Times New Roman" pitchFamily="18" charset="0"/>
              </a:rPr>
              <a:t>toàn</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bức</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xạ</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và</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hạt</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nhân</a:t>
            </a:r>
            <a:endParaRPr lang="en-US" sz="2400" b="1" dirty="0" smtClean="0">
              <a:solidFill>
                <a:srgbClr val="080808"/>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it-IT" sz="2400" dirty="0" smtClean="0">
                <a:solidFill>
                  <a:srgbClr val="FF0000"/>
                </a:solidFill>
              </a:rPr>
              <a:t>Quyết định số 217/QĐ-BKHCN ban hành Điều lệ tổ chức và hoạt động của Cục An toàn bức xạ và hạt nhân thay thế Quyết định 2248/QĐ-BKHCN ký ngày 10/10/2008</a:t>
            </a:r>
            <a:r>
              <a:rPr lang="en-US" sz="2400" dirty="0" smtClean="0">
                <a:solidFill>
                  <a:srgbClr val="FF0000"/>
                </a:solidFill>
                <a:ea typeface="굴림" charset="-127"/>
                <a:cs typeface="Times New Roman" pitchFamily="18" charset="0"/>
              </a:rPr>
              <a:t>.</a:t>
            </a:r>
          </a:p>
          <a:p>
            <a:pPr marL="342900" indent="-342900" algn="just" eaLnBrk="0" fontAlgn="auto" hangingPunct="0">
              <a:spcBef>
                <a:spcPts val="500"/>
              </a:spcBef>
              <a:spcAft>
                <a:spcPts val="500"/>
              </a:spcAft>
              <a:buClr>
                <a:srgbClr val="080808"/>
              </a:buClr>
              <a:defRPr/>
            </a:pPr>
            <a:r>
              <a:rPr lang="en-US" sz="2400" dirty="0" smtClean="0">
                <a:solidFill>
                  <a:srgbClr val="080808"/>
                </a:solidFill>
                <a:ea typeface="굴림" charset="-127"/>
                <a:cs typeface="Times New Roman" pitchFamily="18" charset="0"/>
              </a:rPr>
              <a:t>	+ 07 </a:t>
            </a:r>
            <a:r>
              <a:rPr lang="en-US" sz="2400" dirty="0" err="1" smtClean="0">
                <a:solidFill>
                  <a:srgbClr val="080808"/>
                </a:solidFill>
                <a:ea typeface="굴림" charset="-127"/>
                <a:cs typeface="Times New Roman" pitchFamily="18" charset="0"/>
              </a:rPr>
              <a:t>đơn</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vị</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quản</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lý</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nhà</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nước</a:t>
            </a:r>
            <a:endParaRPr lang="en-US" sz="2400" dirty="0" smtClean="0">
              <a:solidFill>
                <a:srgbClr val="080808"/>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defRPr/>
            </a:pPr>
            <a:r>
              <a:rPr lang="en-US" sz="2400" dirty="0" smtClean="0">
                <a:solidFill>
                  <a:srgbClr val="080808"/>
                </a:solidFill>
                <a:ea typeface="굴림" charset="-127"/>
                <a:cs typeface="Times New Roman" pitchFamily="18" charset="0"/>
              </a:rPr>
              <a:t>	+ 02 </a:t>
            </a:r>
            <a:r>
              <a:rPr lang="en-US" sz="2400" dirty="0" err="1" smtClean="0">
                <a:solidFill>
                  <a:srgbClr val="080808"/>
                </a:solidFill>
                <a:ea typeface="굴림" charset="-127"/>
                <a:cs typeface="Times New Roman" pitchFamily="18" charset="0"/>
              </a:rPr>
              <a:t>đơn</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vị</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sự</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nghiệp</a:t>
            </a:r>
            <a:r>
              <a:rPr lang="en-US" sz="2400" dirty="0" smtClean="0">
                <a:solidFill>
                  <a:srgbClr val="080808"/>
                </a:solidFill>
                <a:ea typeface="굴림" charset="-127"/>
                <a:cs typeface="Times New Roman" pitchFamily="18" charset="0"/>
              </a:rPr>
              <a:t> </a:t>
            </a:r>
          </a:p>
          <a:p>
            <a:pPr marL="342900" indent="-342900" algn="just" eaLnBrk="0" fontAlgn="auto" hangingPunct="0">
              <a:spcBef>
                <a:spcPts val="500"/>
              </a:spcBef>
              <a:spcAft>
                <a:spcPts val="500"/>
              </a:spcAft>
              <a:buClr>
                <a:srgbClr val="080808"/>
              </a:buClr>
              <a:buFontTx/>
              <a:buChar char="-"/>
              <a:defRPr/>
            </a:pPr>
            <a:r>
              <a:rPr lang="en-US" sz="2400" dirty="0" err="1" smtClean="0"/>
              <a:t>Mô</a:t>
            </a:r>
            <a:r>
              <a:rPr lang="en-US" sz="2400" dirty="0" smtClean="0"/>
              <a:t> </a:t>
            </a:r>
            <a:r>
              <a:rPr lang="en-US" sz="2400" dirty="0" err="1" smtClean="0"/>
              <a:t>hình</a:t>
            </a:r>
            <a:r>
              <a:rPr lang="en-US" sz="2400" dirty="0" smtClean="0"/>
              <a:t> </a:t>
            </a:r>
            <a:r>
              <a:rPr lang="en-US" sz="2400" dirty="0" err="1" smtClean="0"/>
              <a:t>tổ</a:t>
            </a:r>
            <a:r>
              <a:rPr lang="en-US" sz="2400" dirty="0" smtClean="0"/>
              <a:t> </a:t>
            </a:r>
            <a:r>
              <a:rPr lang="en-US" sz="2400" dirty="0" err="1" smtClean="0"/>
              <a:t>chức</a:t>
            </a:r>
            <a:r>
              <a:rPr lang="en-US" sz="2400" dirty="0" smtClean="0"/>
              <a:t> </a:t>
            </a:r>
            <a:r>
              <a:rPr lang="en-US" sz="2400" dirty="0" err="1" smtClean="0"/>
              <a:t>hiện</a:t>
            </a:r>
            <a:r>
              <a:rPr lang="en-US" sz="2400" dirty="0" smtClean="0"/>
              <a:t> nay </a:t>
            </a:r>
            <a:r>
              <a:rPr lang="en-US" sz="2400" dirty="0" err="1" smtClean="0"/>
              <a:t>là</a:t>
            </a:r>
            <a:r>
              <a:rPr lang="en-US" sz="2400" dirty="0" smtClean="0"/>
              <a:t> </a:t>
            </a:r>
            <a:r>
              <a:rPr lang="en-US" sz="2400" dirty="0" err="1" smtClean="0"/>
              <a:t>bước</a:t>
            </a:r>
            <a:r>
              <a:rPr lang="en-US" sz="2400" dirty="0" smtClean="0"/>
              <a:t> </a:t>
            </a:r>
            <a:r>
              <a:rPr lang="en-US" sz="2400" dirty="0" err="1" smtClean="0"/>
              <a:t>chuyển</a:t>
            </a:r>
            <a:r>
              <a:rPr lang="en-US" sz="2400" dirty="0" smtClean="0"/>
              <a:t> </a:t>
            </a:r>
            <a:r>
              <a:rPr lang="en-US" sz="2400" dirty="0" err="1" smtClean="0"/>
              <a:t>tiếp</a:t>
            </a:r>
            <a:r>
              <a:rPr lang="en-US" sz="2400" dirty="0" smtClean="0"/>
              <a:t> </a:t>
            </a:r>
            <a:r>
              <a:rPr lang="en-US" sz="2400" dirty="0" err="1" smtClean="0"/>
              <a:t>quan</a:t>
            </a:r>
            <a:r>
              <a:rPr lang="en-US" sz="2400" dirty="0" smtClean="0"/>
              <a:t> </a:t>
            </a:r>
            <a:r>
              <a:rPr lang="en-US" sz="2400" dirty="0" err="1" smtClean="0"/>
              <a:t>trọng</a:t>
            </a:r>
            <a:r>
              <a:rPr lang="en-US" sz="2400" dirty="0" smtClean="0"/>
              <a:t> </a:t>
            </a:r>
            <a:r>
              <a:rPr lang="en-US" sz="2400" dirty="0" err="1" smtClean="0"/>
              <a:t>để</a:t>
            </a:r>
            <a:r>
              <a:rPr lang="en-US" sz="2400" dirty="0" smtClean="0"/>
              <a:t> </a:t>
            </a:r>
            <a:r>
              <a:rPr lang="en-US" sz="2400" dirty="0" err="1" smtClean="0"/>
              <a:t>Cục</a:t>
            </a:r>
            <a:r>
              <a:rPr lang="en-US" sz="2400" dirty="0" smtClean="0"/>
              <a:t> </a:t>
            </a:r>
            <a:r>
              <a:rPr lang="en-US" sz="2400" dirty="0" err="1" smtClean="0"/>
              <a:t>tiến</a:t>
            </a:r>
            <a:r>
              <a:rPr lang="en-US" sz="2400" dirty="0" smtClean="0"/>
              <a:t> </a:t>
            </a:r>
            <a:r>
              <a:rPr lang="en-US" sz="2400" dirty="0" err="1" smtClean="0"/>
              <a:t>đến</a:t>
            </a:r>
            <a:r>
              <a:rPr lang="en-US" sz="2400" dirty="0" smtClean="0"/>
              <a:t> </a:t>
            </a:r>
            <a:r>
              <a:rPr lang="en-US" sz="2400" dirty="0" err="1" smtClean="0"/>
              <a:t>hoàn</a:t>
            </a:r>
            <a:r>
              <a:rPr lang="en-US" sz="2400" dirty="0" smtClean="0"/>
              <a:t> </a:t>
            </a:r>
            <a:r>
              <a:rPr lang="en-US" sz="2400" dirty="0" err="1" smtClean="0"/>
              <a:t>thiện</a:t>
            </a:r>
            <a:r>
              <a:rPr lang="en-US" sz="2400" dirty="0" smtClean="0"/>
              <a:t> </a:t>
            </a:r>
            <a:r>
              <a:rPr lang="en-US" sz="2400" dirty="0" err="1" smtClean="0"/>
              <a:t>theo</a:t>
            </a:r>
            <a:r>
              <a:rPr lang="en-US" sz="2400" dirty="0" smtClean="0"/>
              <a:t> </a:t>
            </a:r>
            <a:r>
              <a:rPr lang="en-US" sz="2400" dirty="0" err="1" smtClean="0"/>
              <a:t>mô</a:t>
            </a:r>
            <a:r>
              <a:rPr lang="en-US" sz="2400" dirty="0" smtClean="0"/>
              <a:t> </a:t>
            </a:r>
            <a:r>
              <a:rPr lang="en-US" sz="2400" dirty="0" err="1" smtClean="0"/>
              <a:t>hình</a:t>
            </a:r>
            <a:r>
              <a:rPr lang="en-US" sz="2400" dirty="0" smtClean="0"/>
              <a:t> </a:t>
            </a:r>
            <a:r>
              <a:rPr lang="en-US" sz="2400" dirty="0" err="1" smtClean="0"/>
              <a:t>tổ</a:t>
            </a:r>
            <a:r>
              <a:rPr lang="en-US" sz="2400" dirty="0" smtClean="0"/>
              <a:t> </a:t>
            </a:r>
            <a:r>
              <a:rPr lang="en-US" sz="2400" dirty="0" err="1" smtClean="0"/>
              <a:t>chức</a:t>
            </a:r>
            <a:r>
              <a:rPr lang="en-US" sz="2400" dirty="0" smtClean="0"/>
              <a:t> </a:t>
            </a:r>
            <a:r>
              <a:rPr lang="en-US" sz="2400" dirty="0" err="1" smtClean="0"/>
              <a:t>sẽ</a:t>
            </a:r>
            <a:r>
              <a:rPr lang="en-US" sz="2400" dirty="0" smtClean="0"/>
              <a:t> </a:t>
            </a:r>
            <a:r>
              <a:rPr lang="en-US" sz="2400" dirty="0" err="1" smtClean="0"/>
              <a:t>được</a:t>
            </a:r>
            <a:r>
              <a:rPr lang="en-US" sz="2400" dirty="0" smtClean="0"/>
              <a:t> </a:t>
            </a:r>
            <a:r>
              <a:rPr lang="en-US" sz="2400" dirty="0" err="1" smtClean="0"/>
              <a:t>quy</a:t>
            </a:r>
            <a:r>
              <a:rPr lang="en-US" sz="2400" dirty="0" smtClean="0"/>
              <a:t> </a:t>
            </a:r>
            <a:r>
              <a:rPr lang="en-US" sz="2400" dirty="0" err="1" smtClean="0"/>
              <a:t>định</a:t>
            </a:r>
            <a:r>
              <a:rPr lang="en-US" sz="2400" dirty="0" smtClean="0"/>
              <a:t> </a:t>
            </a:r>
            <a:r>
              <a:rPr lang="en-US" sz="2400" dirty="0" err="1" smtClean="0"/>
              <a:t>trong</a:t>
            </a:r>
            <a:r>
              <a:rPr lang="en-US" sz="2400" dirty="0" smtClean="0"/>
              <a:t> </a:t>
            </a:r>
            <a:r>
              <a:rPr lang="en-US" sz="2400" dirty="0" err="1" smtClean="0"/>
              <a:t>Luật</a:t>
            </a:r>
            <a:r>
              <a:rPr lang="en-US" sz="2400" dirty="0" smtClean="0"/>
              <a:t> </a:t>
            </a:r>
            <a:r>
              <a:rPr lang="en-US" sz="2400" dirty="0" err="1" smtClean="0"/>
              <a:t>Năng</a:t>
            </a:r>
            <a:r>
              <a:rPr lang="en-US" sz="2400" dirty="0" smtClean="0"/>
              <a:t> </a:t>
            </a:r>
            <a:r>
              <a:rPr lang="en-US" sz="2400" dirty="0" err="1" smtClean="0"/>
              <a:t>lượng</a:t>
            </a:r>
            <a:r>
              <a:rPr lang="en-US" sz="2400" dirty="0" smtClean="0"/>
              <a:t> </a:t>
            </a:r>
            <a:r>
              <a:rPr lang="en-US" sz="2400" dirty="0" err="1" smtClean="0"/>
              <a:t>nguyên</a:t>
            </a:r>
            <a:r>
              <a:rPr lang="en-US" sz="2400" dirty="0" smtClean="0"/>
              <a:t> </a:t>
            </a:r>
            <a:r>
              <a:rPr lang="en-US" sz="2400" dirty="0" err="1" smtClean="0"/>
              <a:t>tử</a:t>
            </a:r>
            <a:r>
              <a:rPr lang="en-US" sz="2400" dirty="0" smtClean="0"/>
              <a:t> </a:t>
            </a:r>
            <a:r>
              <a:rPr lang="en-US" sz="2400" dirty="0" err="1" smtClean="0"/>
              <a:t>sửa</a:t>
            </a:r>
            <a:r>
              <a:rPr lang="en-US" sz="2400" dirty="0" smtClean="0"/>
              <a:t> </a:t>
            </a:r>
            <a:r>
              <a:rPr lang="en-US" sz="2400" dirty="0" err="1" smtClean="0"/>
              <a:t>đổi</a:t>
            </a:r>
            <a:r>
              <a:rPr lang="en-US" sz="2400" dirty="0" smtClean="0"/>
              <a:t>, </a:t>
            </a:r>
            <a:r>
              <a:rPr lang="en-US" sz="2400" dirty="0" err="1" smtClean="0"/>
              <a:t>đáp</a:t>
            </a:r>
            <a:r>
              <a:rPr lang="en-US" sz="2400" dirty="0" smtClean="0"/>
              <a:t> </a:t>
            </a:r>
            <a:r>
              <a:rPr lang="en-US" sz="2400" dirty="0" err="1" smtClean="0"/>
              <a:t>ứng</a:t>
            </a:r>
            <a:r>
              <a:rPr lang="en-US" sz="2400" dirty="0" smtClean="0"/>
              <a:t> </a:t>
            </a:r>
            <a:r>
              <a:rPr lang="en-US" sz="2400" dirty="0" err="1" smtClean="0"/>
              <a:t>yêu</a:t>
            </a:r>
            <a:r>
              <a:rPr lang="en-US" sz="2400" dirty="0" smtClean="0"/>
              <a:t> </a:t>
            </a:r>
            <a:r>
              <a:rPr lang="en-US" sz="2400" dirty="0" err="1" smtClean="0"/>
              <a:t>cầu</a:t>
            </a:r>
            <a:r>
              <a:rPr lang="en-US" sz="2400" dirty="0" smtClean="0"/>
              <a:t> </a:t>
            </a:r>
            <a:r>
              <a:rPr lang="en-US" sz="2400" dirty="0" err="1" smtClean="0"/>
              <a:t>đòi</a:t>
            </a:r>
            <a:r>
              <a:rPr lang="en-US" sz="2400" dirty="0" smtClean="0"/>
              <a:t> </a:t>
            </a:r>
            <a:r>
              <a:rPr lang="en-US" sz="2400" dirty="0" err="1" smtClean="0"/>
              <a:t>hỏi</a:t>
            </a:r>
            <a:r>
              <a:rPr lang="en-US" sz="2400" dirty="0" smtClean="0"/>
              <a:t> </a:t>
            </a:r>
            <a:r>
              <a:rPr lang="en-US" sz="2400" dirty="0" err="1" smtClean="0"/>
              <a:t>của</a:t>
            </a:r>
            <a:r>
              <a:rPr lang="en-US" sz="2400" dirty="0" smtClean="0"/>
              <a:t> </a:t>
            </a:r>
            <a:r>
              <a:rPr lang="en-US" sz="2400" dirty="0" err="1" smtClean="0"/>
              <a:t>một</a:t>
            </a:r>
            <a:r>
              <a:rPr lang="en-US" sz="2400" dirty="0" smtClean="0"/>
              <a:t> </a:t>
            </a:r>
            <a:r>
              <a:rPr lang="en-US" sz="2400" dirty="0" err="1" smtClean="0"/>
              <a:t>Cơ</a:t>
            </a:r>
            <a:r>
              <a:rPr lang="en-US" sz="2400" dirty="0" smtClean="0"/>
              <a:t> </a:t>
            </a:r>
            <a:r>
              <a:rPr lang="en-US" sz="2400" dirty="0" err="1" smtClean="0"/>
              <a:t>quan</a:t>
            </a:r>
            <a:r>
              <a:rPr lang="en-US" sz="2400" dirty="0" smtClean="0"/>
              <a:t> </a:t>
            </a:r>
            <a:r>
              <a:rPr lang="en-US" sz="2400" dirty="0" err="1" smtClean="0"/>
              <a:t>pháp</a:t>
            </a:r>
            <a:r>
              <a:rPr lang="en-US" sz="2400" dirty="0" smtClean="0"/>
              <a:t> </a:t>
            </a:r>
            <a:r>
              <a:rPr lang="en-US" sz="2400" dirty="0" err="1" smtClean="0"/>
              <a:t>quy</a:t>
            </a:r>
            <a:r>
              <a:rPr lang="en-US" sz="2400" dirty="0" smtClean="0"/>
              <a:t> </a:t>
            </a:r>
            <a:r>
              <a:rPr lang="en-US" sz="2400" dirty="0" err="1" smtClean="0"/>
              <a:t>hạt</a:t>
            </a:r>
            <a:r>
              <a:rPr lang="en-US" sz="2400" dirty="0" smtClean="0"/>
              <a:t> </a:t>
            </a:r>
            <a:r>
              <a:rPr lang="en-US" sz="2400" dirty="0" err="1" smtClean="0"/>
              <a:t>nhân</a:t>
            </a:r>
            <a:r>
              <a:rPr lang="en-US" sz="2400" dirty="0" smtClean="0"/>
              <a:t> </a:t>
            </a:r>
            <a:r>
              <a:rPr lang="en-US" sz="2400" dirty="0" err="1" smtClean="0"/>
              <a:t>quốc</a:t>
            </a:r>
            <a:r>
              <a:rPr lang="en-US" sz="2400" dirty="0" smtClean="0"/>
              <a:t> </a:t>
            </a:r>
            <a:r>
              <a:rPr lang="en-US" sz="2400" dirty="0" err="1" smtClean="0"/>
              <a:t>gia</a:t>
            </a:r>
            <a:r>
              <a:rPr lang="en-US" sz="2400" dirty="0" smtClean="0"/>
              <a:t> </a:t>
            </a:r>
            <a:r>
              <a:rPr lang="en-US" sz="2400" dirty="0" err="1" smtClean="0"/>
              <a:t>có</a:t>
            </a:r>
            <a:r>
              <a:rPr lang="en-US" sz="2400" dirty="0" smtClean="0"/>
              <a:t> </a:t>
            </a:r>
            <a:r>
              <a:rPr lang="en-US" sz="2400" dirty="0" err="1" smtClean="0"/>
              <a:t>năng</a:t>
            </a:r>
            <a:r>
              <a:rPr lang="en-US" sz="2400" dirty="0" smtClean="0"/>
              <a:t> </a:t>
            </a:r>
            <a:r>
              <a:rPr lang="en-US" sz="2400" dirty="0" err="1" smtClean="0"/>
              <a:t>lực</a:t>
            </a:r>
            <a:r>
              <a:rPr lang="en-US" sz="2400" dirty="0" smtClean="0"/>
              <a:t> </a:t>
            </a:r>
            <a:r>
              <a:rPr lang="en-US" sz="2400" dirty="0" err="1" smtClean="0"/>
              <a:t>và</a:t>
            </a:r>
            <a:r>
              <a:rPr lang="en-US" sz="2400" dirty="0" smtClean="0"/>
              <a:t> </a:t>
            </a:r>
            <a:r>
              <a:rPr lang="en-US" sz="2400" dirty="0" err="1" smtClean="0"/>
              <a:t>thẩm</a:t>
            </a:r>
            <a:r>
              <a:rPr lang="en-US" sz="2400" dirty="0" smtClean="0"/>
              <a:t> </a:t>
            </a:r>
            <a:r>
              <a:rPr lang="en-US" sz="2400" dirty="0" err="1" smtClean="0"/>
              <a:t>quyền</a:t>
            </a:r>
            <a:r>
              <a:rPr lang="en-US" sz="2400" dirty="0" smtClean="0"/>
              <a:t>.</a:t>
            </a:r>
            <a:endParaRPr lang="en-US" sz="2400" dirty="0">
              <a:solidFill>
                <a:srgbClr val="080808"/>
              </a:solidFill>
              <a:ea typeface="굴림" charset="-127"/>
              <a:cs typeface="Times New Roman" pitchFamily="18" charset="0"/>
            </a:endParaRPr>
          </a:p>
        </p:txBody>
      </p:sp>
    </p:spTree>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14</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smtClean="0"/>
              <a:t>2.2. </a:t>
            </a:r>
            <a:r>
              <a:rPr lang="it-IT" sz="2800" smtClean="0"/>
              <a:t>Xây dựng HT tổ chức QLNN ở TW và địa phương</a:t>
            </a:r>
            <a:r>
              <a:rPr lang="en-US" sz="2800" smtClean="0"/>
              <a:t> </a:t>
            </a:r>
            <a:r>
              <a:rPr lang="en-US" sz="1800" b="0" smtClean="0"/>
              <a:t>(2/2)</a:t>
            </a:r>
            <a:endParaRPr lang="en-US" sz="2800" b="0" smtClean="0"/>
          </a:p>
        </p:txBody>
      </p:sp>
      <p:sp>
        <p:nvSpPr>
          <p:cNvPr id="7" name="Rectangle 3"/>
          <p:cNvSpPr txBox="1">
            <a:spLocks noChangeArrowheads="1"/>
          </p:cNvSpPr>
          <p:nvPr/>
        </p:nvSpPr>
        <p:spPr bwMode="auto">
          <a:xfrm>
            <a:off x="393700" y="124777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400" b="1" dirty="0" err="1" smtClean="0">
                <a:solidFill>
                  <a:srgbClr val="080808"/>
                </a:solidFill>
                <a:ea typeface="굴림" charset="-127"/>
                <a:cs typeface="Times New Roman" pitchFamily="18" charset="0"/>
              </a:rPr>
              <a:t>Các</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Sở</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Khoa</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học</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và</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Công</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nghệ</a:t>
            </a:r>
            <a:endParaRPr lang="en-US" sz="2400" b="1" dirty="0" smtClean="0">
              <a:solidFill>
                <a:srgbClr val="080808"/>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en-US" sz="2400" dirty="0" err="1" smtClean="0"/>
              <a:t>Sở</a:t>
            </a:r>
            <a:r>
              <a:rPr lang="en-US" sz="2400" dirty="0" smtClean="0"/>
              <a:t> KH&amp;CN </a:t>
            </a:r>
            <a:r>
              <a:rPr lang="en-US" sz="2400" dirty="0" err="1" smtClean="0"/>
              <a:t>là</a:t>
            </a:r>
            <a:r>
              <a:rPr lang="en-US" sz="2400" dirty="0" smtClean="0"/>
              <a:t> </a:t>
            </a:r>
            <a:r>
              <a:rPr lang="en-US" sz="2400" dirty="0" err="1" smtClean="0"/>
              <a:t>cơ</a:t>
            </a:r>
            <a:r>
              <a:rPr lang="en-US" sz="2400" dirty="0" smtClean="0"/>
              <a:t> </a:t>
            </a:r>
            <a:r>
              <a:rPr lang="en-US" sz="2400" dirty="0" err="1" smtClean="0"/>
              <a:t>quan</a:t>
            </a:r>
            <a:r>
              <a:rPr lang="en-US" sz="2400" dirty="0" smtClean="0"/>
              <a:t> </a:t>
            </a:r>
            <a:r>
              <a:rPr lang="en-US" sz="2400" dirty="0" err="1" smtClean="0"/>
              <a:t>giúp</a:t>
            </a:r>
            <a:r>
              <a:rPr lang="en-US" sz="2400" dirty="0" smtClean="0"/>
              <a:t> </a:t>
            </a:r>
            <a:r>
              <a:rPr lang="en-US" sz="2400" dirty="0" err="1" smtClean="0"/>
              <a:t>Ủy</a:t>
            </a:r>
            <a:r>
              <a:rPr lang="en-US" sz="2400" dirty="0" smtClean="0"/>
              <a:t> ban </a:t>
            </a:r>
            <a:r>
              <a:rPr lang="en-US" sz="2400" dirty="0" err="1" smtClean="0"/>
              <a:t>nhân</a:t>
            </a:r>
            <a:r>
              <a:rPr lang="en-US" sz="2400" dirty="0" smtClean="0"/>
              <a:t> </a:t>
            </a:r>
            <a:r>
              <a:rPr lang="en-US" sz="2400" dirty="0" err="1" smtClean="0"/>
              <a:t>dân</a:t>
            </a:r>
            <a:r>
              <a:rPr lang="en-US" sz="2400" dirty="0" smtClean="0"/>
              <a:t> </a:t>
            </a:r>
            <a:r>
              <a:rPr lang="en-US" sz="2400" dirty="0" err="1" smtClean="0"/>
              <a:t>tỉnh</a:t>
            </a:r>
            <a:r>
              <a:rPr lang="en-US" sz="2400" dirty="0" smtClean="0"/>
              <a:t> </a:t>
            </a:r>
            <a:r>
              <a:rPr lang="en-US" sz="2400" dirty="0" err="1" smtClean="0"/>
              <a:t>thực</a:t>
            </a:r>
            <a:r>
              <a:rPr lang="en-US" sz="2400" dirty="0" smtClean="0"/>
              <a:t> </a:t>
            </a:r>
            <a:r>
              <a:rPr lang="en-US" sz="2400" dirty="0" err="1" smtClean="0"/>
              <a:t>hiện</a:t>
            </a:r>
            <a:r>
              <a:rPr lang="en-US" sz="2400" dirty="0" smtClean="0"/>
              <a:t> </a:t>
            </a:r>
            <a:r>
              <a:rPr lang="en-US" sz="2400" dirty="0" err="1" smtClean="0"/>
              <a:t>chức</a:t>
            </a:r>
            <a:r>
              <a:rPr lang="en-US" sz="2400" dirty="0" smtClean="0"/>
              <a:t> </a:t>
            </a:r>
            <a:r>
              <a:rPr lang="en-US" sz="2400" dirty="0" err="1" smtClean="0"/>
              <a:t>năng</a:t>
            </a:r>
            <a:r>
              <a:rPr lang="en-US" sz="2400" dirty="0" smtClean="0"/>
              <a:t> </a:t>
            </a:r>
            <a:r>
              <a:rPr lang="en-US" sz="2400" dirty="0" err="1" smtClean="0"/>
              <a:t>quản</a:t>
            </a:r>
            <a:r>
              <a:rPr lang="en-US" sz="2400" dirty="0" smtClean="0"/>
              <a:t> </a:t>
            </a:r>
            <a:r>
              <a:rPr lang="en-US" sz="2400" dirty="0" err="1" smtClean="0"/>
              <a:t>lý</a:t>
            </a:r>
            <a:r>
              <a:rPr lang="en-US" sz="2400" dirty="0" smtClean="0"/>
              <a:t> an </a:t>
            </a:r>
            <a:r>
              <a:rPr lang="en-US" sz="2400" dirty="0" err="1" smtClean="0"/>
              <a:t>toàn</a:t>
            </a:r>
            <a:r>
              <a:rPr lang="en-US" sz="2400" dirty="0" smtClean="0"/>
              <a:t> </a:t>
            </a:r>
            <a:r>
              <a:rPr lang="en-US" sz="2400" dirty="0" err="1" smtClean="0"/>
              <a:t>bức</a:t>
            </a:r>
            <a:r>
              <a:rPr lang="en-US" sz="2400" dirty="0" smtClean="0"/>
              <a:t> </a:t>
            </a:r>
            <a:r>
              <a:rPr lang="en-US" sz="2400" dirty="0" err="1" smtClean="0"/>
              <a:t>xạ</a:t>
            </a:r>
            <a:r>
              <a:rPr lang="en-US" sz="2400" dirty="0" smtClean="0"/>
              <a:t> ở </a:t>
            </a:r>
            <a:r>
              <a:rPr lang="en-US" sz="2400" dirty="0" err="1" smtClean="0"/>
              <a:t>địa</a:t>
            </a:r>
            <a:r>
              <a:rPr lang="en-US" sz="2400" dirty="0" smtClean="0"/>
              <a:t> </a:t>
            </a:r>
            <a:r>
              <a:rPr lang="en-US" sz="2400" dirty="0" err="1" smtClean="0"/>
              <a:t>phương</a:t>
            </a:r>
            <a:r>
              <a:rPr lang="en-US" sz="2400" dirty="0" smtClean="0">
                <a:solidFill>
                  <a:srgbClr val="080808"/>
                </a:solidFill>
                <a:ea typeface="굴림" charset="-127"/>
                <a:cs typeface="Times New Roman" pitchFamily="18" charset="0"/>
              </a:rPr>
              <a:t>.</a:t>
            </a:r>
          </a:p>
          <a:p>
            <a:pPr marL="342900" indent="-342900" algn="just" eaLnBrk="0" fontAlgn="auto" hangingPunct="0">
              <a:spcBef>
                <a:spcPts val="500"/>
              </a:spcBef>
              <a:spcAft>
                <a:spcPts val="500"/>
              </a:spcAft>
              <a:buClr>
                <a:srgbClr val="080808"/>
              </a:buClr>
              <a:defRPr/>
            </a:pPr>
            <a:r>
              <a:rPr lang="en-US" sz="2400" dirty="0" smtClean="0">
                <a:solidFill>
                  <a:srgbClr val="080808"/>
                </a:solidFill>
                <a:ea typeface="굴림" charset="-127"/>
                <a:cs typeface="Times New Roman" pitchFamily="18" charset="0"/>
              </a:rPr>
              <a:t>	</a:t>
            </a:r>
            <a:r>
              <a:rPr lang="en-US" sz="2400" dirty="0" smtClean="0">
                <a:ea typeface="굴림" charset="-127"/>
                <a:cs typeface="Times New Roman" pitchFamily="18" charset="0"/>
              </a:rPr>
              <a:t>+ </a:t>
            </a:r>
            <a:r>
              <a:rPr lang="en-US" sz="2400" dirty="0" smtClean="0"/>
              <a:t>12 </a:t>
            </a:r>
            <a:r>
              <a:rPr lang="en-US" sz="2400" dirty="0" err="1" smtClean="0"/>
              <a:t>Sở</a:t>
            </a:r>
            <a:r>
              <a:rPr lang="en-US" sz="2400" dirty="0" smtClean="0"/>
              <a:t> KH&amp;CN </a:t>
            </a:r>
            <a:r>
              <a:rPr lang="en-US" sz="2400" dirty="0" err="1" smtClean="0"/>
              <a:t>có</a:t>
            </a:r>
            <a:r>
              <a:rPr lang="en-US" sz="2400" dirty="0" smtClean="0"/>
              <a:t> </a:t>
            </a:r>
            <a:r>
              <a:rPr lang="en-US" sz="2400" dirty="0" err="1" smtClean="0"/>
              <a:t>đơn</a:t>
            </a:r>
            <a:r>
              <a:rPr lang="en-US" sz="2400" dirty="0" smtClean="0"/>
              <a:t> </a:t>
            </a:r>
            <a:r>
              <a:rPr lang="en-US" sz="2400" dirty="0" err="1" smtClean="0"/>
              <a:t>vị</a:t>
            </a:r>
            <a:r>
              <a:rPr lang="en-US" sz="2400" dirty="0" smtClean="0"/>
              <a:t> </a:t>
            </a:r>
            <a:r>
              <a:rPr lang="en-US" sz="2400" dirty="0" err="1" smtClean="0"/>
              <a:t>chuyên</a:t>
            </a:r>
            <a:r>
              <a:rPr lang="en-US" sz="2400" dirty="0" smtClean="0"/>
              <a:t> </a:t>
            </a:r>
            <a:r>
              <a:rPr lang="en-US" sz="2400" dirty="0" err="1" smtClean="0"/>
              <a:t>trách</a:t>
            </a:r>
            <a:r>
              <a:rPr lang="en-US" sz="2400" dirty="0" smtClean="0"/>
              <a:t> </a:t>
            </a:r>
            <a:r>
              <a:rPr lang="en-US" sz="2400" dirty="0" err="1" smtClean="0"/>
              <a:t>về</a:t>
            </a:r>
            <a:r>
              <a:rPr lang="en-US" sz="2400" dirty="0" smtClean="0"/>
              <a:t> </a:t>
            </a:r>
            <a:r>
              <a:rPr lang="en-US" sz="2400" dirty="0" err="1" smtClean="0"/>
              <a:t>quản</a:t>
            </a:r>
            <a:r>
              <a:rPr lang="en-US" sz="2400" dirty="0" smtClean="0"/>
              <a:t> </a:t>
            </a:r>
            <a:r>
              <a:rPr lang="en-US" sz="2400" dirty="0" err="1" smtClean="0"/>
              <a:t>lý</a:t>
            </a:r>
            <a:r>
              <a:rPr lang="en-US" sz="2400" dirty="0" smtClean="0"/>
              <a:t> ATBX</a:t>
            </a:r>
            <a:endParaRPr lang="en-US" sz="2400" dirty="0" smtClean="0">
              <a:ea typeface="굴림" charset="-127"/>
              <a:cs typeface="Times New Roman" pitchFamily="18" charset="0"/>
            </a:endParaRPr>
          </a:p>
          <a:p>
            <a:pPr marL="342900" indent="-342900" algn="just" eaLnBrk="0" fontAlgn="auto" hangingPunct="0">
              <a:spcBef>
                <a:spcPts val="500"/>
              </a:spcBef>
              <a:spcAft>
                <a:spcPts val="500"/>
              </a:spcAft>
              <a:buClr>
                <a:srgbClr val="080808"/>
              </a:buClr>
              <a:defRPr/>
            </a:pPr>
            <a:r>
              <a:rPr lang="en-US" sz="2400" dirty="0" smtClean="0">
                <a:ea typeface="굴림" charset="-127"/>
                <a:cs typeface="Times New Roman" pitchFamily="18" charset="0"/>
              </a:rPr>
              <a:t>	+ </a:t>
            </a:r>
            <a:r>
              <a:rPr lang="en-US" sz="2400" dirty="0" smtClean="0"/>
              <a:t>51 </a:t>
            </a:r>
            <a:r>
              <a:rPr lang="en-US" sz="2400" dirty="0" err="1" smtClean="0"/>
              <a:t>Sở</a:t>
            </a:r>
            <a:r>
              <a:rPr lang="en-US" sz="2400" dirty="0" smtClean="0"/>
              <a:t> KH&amp;CN </a:t>
            </a:r>
            <a:r>
              <a:rPr lang="en-US" sz="2400" dirty="0" err="1" smtClean="0"/>
              <a:t>hình</a:t>
            </a:r>
            <a:r>
              <a:rPr lang="en-US" sz="2400" dirty="0" smtClean="0"/>
              <a:t> </a:t>
            </a:r>
            <a:r>
              <a:rPr lang="en-US" sz="2400" dirty="0" err="1" smtClean="0"/>
              <a:t>thành</a:t>
            </a:r>
            <a:r>
              <a:rPr lang="en-US" sz="2400" dirty="0" smtClean="0"/>
              <a:t> </a:t>
            </a:r>
            <a:r>
              <a:rPr lang="en-US" sz="2400" dirty="0" err="1" smtClean="0"/>
              <a:t>các</a:t>
            </a:r>
            <a:r>
              <a:rPr lang="en-US" sz="2400" dirty="0" smtClean="0"/>
              <a:t> </a:t>
            </a:r>
            <a:r>
              <a:rPr lang="en-US" sz="2400" dirty="0" err="1" smtClean="0"/>
              <a:t>bộ</a:t>
            </a:r>
            <a:r>
              <a:rPr lang="en-US" sz="2400" dirty="0" smtClean="0"/>
              <a:t> </a:t>
            </a:r>
            <a:r>
              <a:rPr lang="en-US" sz="2400" dirty="0" err="1" smtClean="0"/>
              <a:t>phận</a:t>
            </a:r>
            <a:r>
              <a:rPr lang="en-US" sz="2400" dirty="0" smtClean="0"/>
              <a:t> hay </a:t>
            </a:r>
            <a:r>
              <a:rPr lang="en-US" sz="2400" dirty="0" err="1" smtClean="0"/>
              <a:t>cử</a:t>
            </a:r>
            <a:r>
              <a:rPr lang="en-US" sz="2400" dirty="0" smtClean="0"/>
              <a:t> </a:t>
            </a:r>
            <a:r>
              <a:rPr lang="en-US" sz="2400" dirty="0" err="1" smtClean="0"/>
              <a:t>cán</a:t>
            </a:r>
            <a:r>
              <a:rPr lang="en-US" sz="2400" dirty="0" smtClean="0"/>
              <a:t> </a:t>
            </a:r>
            <a:r>
              <a:rPr lang="en-US" sz="2400" dirty="0" err="1" smtClean="0"/>
              <a:t>bộ</a:t>
            </a:r>
            <a:r>
              <a:rPr lang="en-US" sz="2400" dirty="0" smtClean="0"/>
              <a:t> </a:t>
            </a:r>
            <a:r>
              <a:rPr lang="en-US" sz="2400" dirty="0" err="1" smtClean="0"/>
              <a:t>chuyên</a:t>
            </a:r>
            <a:r>
              <a:rPr lang="en-US" sz="2400" dirty="0" smtClean="0"/>
              <a:t> </a:t>
            </a:r>
            <a:r>
              <a:rPr lang="en-US" sz="2400" dirty="0" err="1" smtClean="0"/>
              <a:t>trách</a:t>
            </a:r>
            <a:r>
              <a:rPr lang="en-US" sz="2400" dirty="0" smtClean="0"/>
              <a:t>, </a:t>
            </a:r>
            <a:r>
              <a:rPr lang="en-US" sz="2400" dirty="0" err="1" smtClean="0"/>
              <a:t>kiêm</a:t>
            </a:r>
            <a:r>
              <a:rPr lang="en-US" sz="2400" dirty="0" smtClean="0"/>
              <a:t> </a:t>
            </a:r>
            <a:r>
              <a:rPr lang="en-US" sz="2400" dirty="0" err="1" smtClean="0"/>
              <a:t>nhiệm</a:t>
            </a:r>
            <a:r>
              <a:rPr lang="en-US" sz="2400" dirty="0" smtClean="0"/>
              <a:t> </a:t>
            </a:r>
            <a:r>
              <a:rPr lang="en-US" sz="2400" dirty="0" err="1" smtClean="0"/>
              <a:t>về</a:t>
            </a:r>
            <a:r>
              <a:rPr lang="en-US" sz="2400" dirty="0" smtClean="0"/>
              <a:t> </a:t>
            </a:r>
            <a:r>
              <a:rPr lang="en-US" sz="2400" dirty="0" err="1" smtClean="0"/>
              <a:t>quản</a:t>
            </a:r>
            <a:r>
              <a:rPr lang="en-US" sz="2400" dirty="0" smtClean="0"/>
              <a:t> </a:t>
            </a:r>
            <a:r>
              <a:rPr lang="en-US" sz="2400" dirty="0" err="1" smtClean="0"/>
              <a:t>lý</a:t>
            </a:r>
            <a:r>
              <a:rPr lang="en-US" sz="2400" dirty="0" smtClean="0"/>
              <a:t> ATBX </a:t>
            </a:r>
            <a:r>
              <a:rPr lang="en-US" sz="2400" dirty="0" err="1" smtClean="0"/>
              <a:t>trong</a:t>
            </a:r>
            <a:r>
              <a:rPr lang="en-US" sz="2400" dirty="0" smtClean="0"/>
              <a:t> </a:t>
            </a:r>
            <a:r>
              <a:rPr lang="en-US" sz="2400" dirty="0" err="1" smtClean="0"/>
              <a:t>các</a:t>
            </a:r>
            <a:r>
              <a:rPr lang="en-US" sz="2400" dirty="0" smtClean="0"/>
              <a:t> </a:t>
            </a:r>
            <a:r>
              <a:rPr lang="en-US" sz="2400" dirty="0" err="1" smtClean="0"/>
              <a:t>phòng</a:t>
            </a:r>
            <a:r>
              <a:rPr lang="en-US" sz="2400" dirty="0" smtClean="0"/>
              <a:t> </a:t>
            </a:r>
            <a:r>
              <a:rPr lang="en-US" sz="2400" dirty="0" err="1" smtClean="0"/>
              <a:t>thuộc</a:t>
            </a:r>
            <a:r>
              <a:rPr lang="en-US" sz="2400" dirty="0" smtClean="0"/>
              <a:t> </a:t>
            </a:r>
            <a:r>
              <a:rPr lang="en-US" sz="2400" dirty="0" err="1" smtClean="0"/>
              <a:t>Sở</a:t>
            </a:r>
            <a:r>
              <a:rPr lang="en-US" sz="2400" dirty="0" smtClean="0"/>
              <a:t> (</a:t>
            </a:r>
            <a:r>
              <a:rPr lang="en-US" sz="2400" dirty="0" err="1" smtClean="0"/>
              <a:t>Phòng</a:t>
            </a:r>
            <a:r>
              <a:rPr lang="en-US" sz="2400" dirty="0" smtClean="0"/>
              <a:t> </a:t>
            </a:r>
            <a:r>
              <a:rPr lang="en-US" sz="2400" dirty="0" err="1" smtClean="0"/>
              <a:t>Quản</a:t>
            </a:r>
            <a:r>
              <a:rPr lang="en-US" sz="2400" dirty="0" smtClean="0"/>
              <a:t> </a:t>
            </a:r>
            <a:r>
              <a:rPr lang="en-US" sz="2400" dirty="0" err="1" smtClean="0"/>
              <a:t>lý</a:t>
            </a:r>
            <a:r>
              <a:rPr lang="en-US" sz="2400" dirty="0" smtClean="0"/>
              <a:t> </a:t>
            </a:r>
            <a:r>
              <a:rPr lang="en-US" sz="2400" dirty="0" err="1" smtClean="0"/>
              <a:t>công</a:t>
            </a:r>
            <a:r>
              <a:rPr lang="en-US" sz="2400" dirty="0" smtClean="0"/>
              <a:t> </a:t>
            </a:r>
            <a:r>
              <a:rPr lang="en-US" sz="2400" dirty="0" err="1" smtClean="0"/>
              <a:t>nghệ</a:t>
            </a:r>
            <a:r>
              <a:rPr lang="en-US" sz="2400" dirty="0" smtClean="0"/>
              <a:t> (13 </a:t>
            </a:r>
            <a:r>
              <a:rPr lang="en-US" sz="2400" dirty="0" err="1" smtClean="0"/>
              <a:t>Sở</a:t>
            </a:r>
            <a:r>
              <a:rPr lang="en-US" sz="2400" dirty="0" smtClean="0"/>
              <a:t>); </a:t>
            </a:r>
            <a:r>
              <a:rPr lang="en-US" sz="2400" dirty="0" err="1" smtClean="0"/>
              <a:t>Phòng</a:t>
            </a:r>
            <a:r>
              <a:rPr lang="en-US" sz="2400" dirty="0" smtClean="0"/>
              <a:t> </a:t>
            </a:r>
            <a:r>
              <a:rPr lang="en-US" sz="2400" dirty="0" err="1" smtClean="0"/>
              <a:t>Quản</a:t>
            </a:r>
            <a:r>
              <a:rPr lang="en-US" sz="2400" dirty="0" smtClean="0"/>
              <a:t> </a:t>
            </a:r>
            <a:r>
              <a:rPr lang="en-US" sz="2400" dirty="0" err="1" smtClean="0"/>
              <a:t>lý</a:t>
            </a:r>
            <a:r>
              <a:rPr lang="en-US" sz="2400" dirty="0" smtClean="0"/>
              <a:t> </a:t>
            </a:r>
            <a:r>
              <a:rPr lang="en-US" sz="2400" dirty="0" err="1" smtClean="0"/>
              <a:t>chuyên</a:t>
            </a:r>
            <a:r>
              <a:rPr lang="en-US" sz="2400" dirty="0" smtClean="0"/>
              <a:t> </a:t>
            </a:r>
            <a:r>
              <a:rPr lang="en-US" sz="2400" dirty="0" err="1" smtClean="0"/>
              <a:t>ngành</a:t>
            </a:r>
            <a:r>
              <a:rPr lang="en-US" sz="2400" dirty="0" smtClean="0"/>
              <a:t> (5 </a:t>
            </a:r>
            <a:r>
              <a:rPr lang="en-US" sz="2400" dirty="0" err="1" smtClean="0"/>
              <a:t>Sở</a:t>
            </a:r>
            <a:r>
              <a:rPr lang="en-US" sz="2400" dirty="0" smtClean="0"/>
              <a:t>); </a:t>
            </a:r>
            <a:r>
              <a:rPr lang="en-US" sz="2400" dirty="0" err="1" smtClean="0"/>
              <a:t>Phòng</a:t>
            </a:r>
            <a:r>
              <a:rPr lang="en-US" sz="2400" dirty="0" smtClean="0"/>
              <a:t> </a:t>
            </a:r>
            <a:r>
              <a:rPr lang="en-US" sz="2400" dirty="0" err="1" smtClean="0"/>
              <a:t>Quản</a:t>
            </a:r>
            <a:r>
              <a:rPr lang="en-US" sz="2400" dirty="0" smtClean="0"/>
              <a:t> </a:t>
            </a:r>
            <a:r>
              <a:rPr lang="en-US" sz="2400" dirty="0" err="1" smtClean="0"/>
              <a:t>lý</a:t>
            </a:r>
            <a:r>
              <a:rPr lang="en-US" sz="2400" dirty="0" smtClean="0"/>
              <a:t> </a:t>
            </a:r>
            <a:r>
              <a:rPr lang="en-US" sz="2400" dirty="0" err="1" smtClean="0"/>
              <a:t>công</a:t>
            </a:r>
            <a:r>
              <a:rPr lang="en-US" sz="2400" dirty="0" smtClean="0"/>
              <a:t> </a:t>
            </a:r>
            <a:r>
              <a:rPr lang="en-US" sz="2400" dirty="0" err="1" smtClean="0"/>
              <a:t>nghệ</a:t>
            </a:r>
            <a:r>
              <a:rPr lang="en-US" sz="2400" dirty="0" smtClean="0"/>
              <a:t> - </a:t>
            </a:r>
            <a:r>
              <a:rPr lang="en-US" sz="2400" dirty="0" err="1" smtClean="0"/>
              <a:t>Sở</a:t>
            </a:r>
            <a:r>
              <a:rPr lang="en-US" sz="2400" dirty="0" smtClean="0"/>
              <a:t> </a:t>
            </a:r>
            <a:r>
              <a:rPr lang="en-US" sz="2400" dirty="0" err="1" smtClean="0"/>
              <a:t>hữu</a:t>
            </a:r>
            <a:r>
              <a:rPr lang="en-US" sz="2400" dirty="0" smtClean="0"/>
              <a:t> </a:t>
            </a:r>
            <a:r>
              <a:rPr lang="en-US" sz="2400" dirty="0" err="1" smtClean="0"/>
              <a:t>trí</a:t>
            </a:r>
            <a:r>
              <a:rPr lang="en-US" sz="2400" dirty="0" smtClean="0"/>
              <a:t> </a:t>
            </a:r>
            <a:r>
              <a:rPr lang="en-US" sz="2400" dirty="0" err="1" smtClean="0"/>
              <a:t>tuệ</a:t>
            </a:r>
            <a:r>
              <a:rPr lang="en-US" sz="2400" dirty="0" smtClean="0"/>
              <a:t> - An </a:t>
            </a:r>
            <a:r>
              <a:rPr lang="en-US" sz="2400" dirty="0" err="1" smtClean="0"/>
              <a:t>toàn</a:t>
            </a:r>
            <a:r>
              <a:rPr lang="en-US" sz="2400" dirty="0" smtClean="0"/>
              <a:t> </a:t>
            </a:r>
            <a:r>
              <a:rPr lang="en-US" sz="2400" dirty="0" err="1" smtClean="0"/>
              <a:t>bức</a:t>
            </a:r>
            <a:r>
              <a:rPr lang="en-US" sz="2400" dirty="0" smtClean="0"/>
              <a:t> </a:t>
            </a:r>
            <a:r>
              <a:rPr lang="en-US" sz="2400" dirty="0" err="1" smtClean="0"/>
              <a:t>xạ</a:t>
            </a:r>
            <a:r>
              <a:rPr lang="en-US" sz="2400" dirty="0" smtClean="0"/>
              <a:t> </a:t>
            </a:r>
            <a:r>
              <a:rPr lang="en-US" sz="2400" dirty="0" err="1" smtClean="0"/>
              <a:t>và</a:t>
            </a:r>
            <a:r>
              <a:rPr lang="en-US" sz="2400" dirty="0" smtClean="0"/>
              <a:t> </a:t>
            </a:r>
            <a:r>
              <a:rPr lang="en-US" sz="2400" dirty="0" err="1" smtClean="0"/>
              <a:t>hạt</a:t>
            </a:r>
            <a:r>
              <a:rPr lang="en-US" sz="2400" dirty="0" smtClean="0"/>
              <a:t> </a:t>
            </a:r>
            <a:r>
              <a:rPr lang="en-US" sz="2400" dirty="0" err="1" smtClean="0"/>
              <a:t>nhân</a:t>
            </a:r>
            <a:r>
              <a:rPr lang="en-US" sz="2400" dirty="0" smtClean="0"/>
              <a:t> (11 </a:t>
            </a:r>
            <a:r>
              <a:rPr lang="en-US" sz="2400" dirty="0" err="1" smtClean="0"/>
              <a:t>Sở</a:t>
            </a:r>
            <a:r>
              <a:rPr lang="en-US" sz="2400" dirty="0" smtClean="0"/>
              <a:t>); </a:t>
            </a:r>
            <a:r>
              <a:rPr lang="en-US" sz="2400" dirty="0" err="1" smtClean="0"/>
              <a:t>Phòng</a:t>
            </a:r>
            <a:r>
              <a:rPr lang="en-US" sz="2400" dirty="0" smtClean="0"/>
              <a:t> </a:t>
            </a:r>
            <a:r>
              <a:rPr lang="en-US" sz="2400" dirty="0" err="1" smtClean="0"/>
              <a:t>Quản</a:t>
            </a:r>
            <a:r>
              <a:rPr lang="en-US" sz="2400" dirty="0" smtClean="0"/>
              <a:t> </a:t>
            </a:r>
            <a:r>
              <a:rPr lang="en-US" sz="2400" dirty="0" err="1" smtClean="0"/>
              <a:t>lý</a:t>
            </a:r>
            <a:r>
              <a:rPr lang="en-US" sz="2400" dirty="0" smtClean="0"/>
              <a:t> </a:t>
            </a:r>
            <a:r>
              <a:rPr lang="en-US" sz="2400" dirty="0" err="1" smtClean="0"/>
              <a:t>khoa</a:t>
            </a:r>
            <a:r>
              <a:rPr lang="en-US" sz="2400" dirty="0" smtClean="0"/>
              <a:t> </a:t>
            </a:r>
            <a:r>
              <a:rPr lang="en-US" sz="2400" dirty="0" err="1" smtClean="0"/>
              <a:t>học</a:t>
            </a:r>
            <a:r>
              <a:rPr lang="en-US" sz="2400" dirty="0" smtClean="0"/>
              <a:t> </a:t>
            </a:r>
            <a:r>
              <a:rPr lang="en-US" sz="2400" dirty="0" err="1" smtClean="0"/>
              <a:t>công</a:t>
            </a:r>
            <a:r>
              <a:rPr lang="en-US" sz="2400" dirty="0" smtClean="0"/>
              <a:t> </a:t>
            </a:r>
            <a:r>
              <a:rPr lang="en-US" sz="2400" dirty="0" err="1" smtClean="0"/>
              <a:t>nghệ</a:t>
            </a:r>
            <a:r>
              <a:rPr lang="en-US" sz="2400" dirty="0" smtClean="0"/>
              <a:t> </a:t>
            </a:r>
            <a:r>
              <a:rPr lang="en-US" sz="2400" dirty="0" err="1" smtClean="0"/>
              <a:t>cơ</a:t>
            </a:r>
            <a:r>
              <a:rPr lang="en-US" sz="2400" dirty="0" smtClean="0"/>
              <a:t> </a:t>
            </a:r>
            <a:r>
              <a:rPr lang="en-US" sz="2400" dirty="0" err="1" smtClean="0"/>
              <a:t>sở</a:t>
            </a:r>
            <a:r>
              <a:rPr lang="en-US" sz="2400" dirty="0" smtClean="0"/>
              <a:t> (01 </a:t>
            </a:r>
            <a:r>
              <a:rPr lang="en-US" sz="2400" dirty="0" err="1" smtClean="0"/>
              <a:t>Sở</a:t>
            </a:r>
            <a:r>
              <a:rPr lang="en-US" sz="2400" dirty="0" smtClean="0"/>
              <a:t>) </a:t>
            </a:r>
            <a:r>
              <a:rPr lang="en-US" sz="2400" dirty="0" err="1" smtClean="0"/>
              <a:t>và</a:t>
            </a:r>
            <a:r>
              <a:rPr lang="en-US" sz="2400" dirty="0" smtClean="0"/>
              <a:t> </a:t>
            </a:r>
            <a:r>
              <a:rPr lang="en-US" sz="2400" dirty="0" err="1" smtClean="0"/>
              <a:t>các</a:t>
            </a:r>
            <a:r>
              <a:rPr lang="en-US" sz="2400" dirty="0" smtClean="0"/>
              <a:t> </a:t>
            </a:r>
            <a:r>
              <a:rPr lang="en-US" sz="2400" dirty="0" err="1" smtClean="0"/>
              <a:t>tổ</a:t>
            </a:r>
            <a:r>
              <a:rPr lang="en-US" sz="2400" dirty="0" smtClean="0"/>
              <a:t> </a:t>
            </a:r>
            <a:r>
              <a:rPr lang="en-US" sz="2400" dirty="0" err="1" smtClean="0"/>
              <a:t>chức</a:t>
            </a:r>
            <a:r>
              <a:rPr lang="en-US" sz="2400" dirty="0" smtClean="0"/>
              <a:t> </a:t>
            </a:r>
            <a:r>
              <a:rPr lang="en-US" sz="2400" dirty="0" err="1" smtClean="0"/>
              <a:t>chuyên</a:t>
            </a:r>
            <a:r>
              <a:rPr lang="en-US" sz="2400" dirty="0" smtClean="0"/>
              <a:t> </a:t>
            </a:r>
            <a:r>
              <a:rPr lang="en-US" sz="2400" dirty="0" err="1" smtClean="0"/>
              <a:t>môn</a:t>
            </a:r>
            <a:r>
              <a:rPr lang="en-US" sz="2400" dirty="0" smtClean="0"/>
              <a:t> </a:t>
            </a:r>
            <a:r>
              <a:rPr lang="en-US" sz="2400" dirty="0" err="1" smtClean="0"/>
              <a:t>nghiệp</a:t>
            </a:r>
            <a:r>
              <a:rPr lang="en-US" sz="2400" dirty="0" smtClean="0"/>
              <a:t> </a:t>
            </a:r>
            <a:r>
              <a:rPr lang="en-US" sz="2400" dirty="0" err="1" smtClean="0"/>
              <a:t>vụ</a:t>
            </a:r>
            <a:r>
              <a:rPr lang="en-US" sz="2400" dirty="0" smtClean="0"/>
              <a:t> </a:t>
            </a:r>
            <a:r>
              <a:rPr lang="en-US" sz="2400" dirty="0" err="1" smtClean="0"/>
              <a:t>khác</a:t>
            </a:r>
            <a:r>
              <a:rPr lang="en-US" sz="2400" dirty="0" smtClean="0"/>
              <a:t> (21 </a:t>
            </a:r>
            <a:r>
              <a:rPr lang="en-US" sz="2400" dirty="0" err="1" smtClean="0"/>
              <a:t>Sở</a:t>
            </a:r>
            <a:r>
              <a:rPr lang="en-US" sz="2400" dirty="0" smtClean="0"/>
              <a:t>))</a:t>
            </a:r>
            <a:endParaRPr lang="en-US" sz="2400" dirty="0" smtClean="0">
              <a:ea typeface="굴림" charset="-127"/>
              <a:cs typeface="Times New Roman" pitchFamily="18" charset="0"/>
            </a:endParaRPr>
          </a:p>
        </p:txBody>
      </p:sp>
    </p:spTree>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15</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2.3. </a:t>
            </a:r>
            <a:r>
              <a:rPr lang="en-US" sz="2800" dirty="0" err="1" smtClean="0"/>
              <a:t>Hoạt</a:t>
            </a:r>
            <a:r>
              <a:rPr lang="en-US" sz="2800" dirty="0" smtClean="0"/>
              <a:t> </a:t>
            </a:r>
            <a:r>
              <a:rPr lang="en-US" sz="2800" dirty="0" err="1" smtClean="0"/>
              <a:t>động</a:t>
            </a:r>
            <a:r>
              <a:rPr lang="en-US" sz="2800" dirty="0" smtClean="0"/>
              <a:t> </a:t>
            </a:r>
            <a:r>
              <a:rPr lang="en-US" sz="2800" dirty="0" err="1" smtClean="0"/>
              <a:t>cấp</a:t>
            </a:r>
            <a:r>
              <a:rPr lang="en-US" sz="2800" dirty="0" smtClean="0"/>
              <a:t> </a:t>
            </a:r>
            <a:r>
              <a:rPr lang="en-US" sz="2800" dirty="0" err="1" smtClean="0"/>
              <a:t>phép</a:t>
            </a:r>
            <a:r>
              <a:rPr lang="en-US" sz="2800" dirty="0" smtClean="0"/>
              <a:t> </a:t>
            </a:r>
            <a:r>
              <a:rPr lang="en-US" sz="1800" b="0" dirty="0" smtClean="0"/>
              <a:t>(1/5)</a:t>
            </a:r>
            <a:endParaRPr lang="en-US" sz="2800" b="0" dirty="0" smtClean="0"/>
          </a:p>
        </p:txBody>
      </p:sp>
      <p:sp>
        <p:nvSpPr>
          <p:cNvPr id="7" name="Rectangle 3"/>
          <p:cNvSpPr txBox="1">
            <a:spLocks noChangeArrowheads="1"/>
          </p:cNvSpPr>
          <p:nvPr/>
        </p:nvSpPr>
        <p:spPr bwMode="auto">
          <a:xfrm>
            <a:off x="393700" y="124777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Tx/>
              <a:buChar char="-"/>
              <a:defRPr/>
            </a:pPr>
            <a:r>
              <a:rPr lang="en-US" sz="2000" dirty="0" err="1" smtClean="0"/>
              <a:t>Thông</a:t>
            </a:r>
            <a:r>
              <a:rPr lang="en-US" sz="2000" dirty="0" smtClean="0"/>
              <a:t> </a:t>
            </a:r>
            <a:r>
              <a:rPr lang="en-US" sz="2000" dirty="0" err="1" smtClean="0"/>
              <a:t>tư</a:t>
            </a:r>
            <a:r>
              <a:rPr lang="en-US" sz="2000" dirty="0" smtClean="0"/>
              <a:t> </a:t>
            </a:r>
            <a:r>
              <a:rPr lang="en-US" sz="2000" dirty="0" err="1" smtClean="0"/>
              <a:t>số</a:t>
            </a:r>
            <a:r>
              <a:rPr lang="en-US" sz="2000" dirty="0" smtClean="0"/>
              <a:t> 08/2010/TT-BKHCN </a:t>
            </a:r>
            <a:r>
              <a:rPr lang="en-US" sz="2000" dirty="0" err="1" smtClean="0"/>
              <a:t>ngày</a:t>
            </a:r>
            <a:r>
              <a:rPr lang="en-US" sz="2000" dirty="0" smtClean="0"/>
              <a:t> 22 </a:t>
            </a:r>
            <a:r>
              <a:rPr lang="en-US" sz="2000" dirty="0" err="1" smtClean="0"/>
              <a:t>tháng</a:t>
            </a:r>
            <a:r>
              <a:rPr lang="en-US" sz="2000" dirty="0" smtClean="0"/>
              <a:t> 7 </a:t>
            </a:r>
            <a:r>
              <a:rPr lang="en-US" sz="2000" dirty="0" err="1" smtClean="0"/>
              <a:t>năm</a:t>
            </a:r>
            <a:r>
              <a:rPr lang="en-US" sz="2000" dirty="0" smtClean="0"/>
              <a:t> 2010 </a:t>
            </a:r>
            <a:r>
              <a:rPr lang="en-US" sz="2000" dirty="0" err="1" smtClean="0"/>
              <a:t>của</a:t>
            </a:r>
            <a:r>
              <a:rPr lang="en-US" sz="2000" dirty="0" smtClean="0"/>
              <a:t> </a:t>
            </a:r>
            <a:r>
              <a:rPr lang="en-US" sz="2000" dirty="0" err="1" smtClean="0"/>
              <a:t>Bộ</a:t>
            </a:r>
            <a:r>
              <a:rPr lang="en-US" sz="2000" dirty="0" smtClean="0"/>
              <a:t> </a:t>
            </a:r>
            <a:r>
              <a:rPr lang="en-US" sz="2000" dirty="0" err="1" smtClean="0"/>
              <a:t>Khoa</a:t>
            </a:r>
            <a:r>
              <a:rPr lang="en-US" sz="2000" dirty="0" smtClean="0"/>
              <a:t> </a:t>
            </a:r>
            <a:r>
              <a:rPr lang="en-US" sz="2000" dirty="0" err="1" smtClean="0"/>
              <a:t>học</a:t>
            </a:r>
            <a:r>
              <a:rPr lang="en-US" sz="2000" dirty="0" smtClean="0"/>
              <a:t> </a:t>
            </a:r>
            <a:r>
              <a:rPr lang="en-US" sz="2000" dirty="0" err="1" smtClean="0"/>
              <a:t>và</a:t>
            </a:r>
            <a:r>
              <a:rPr lang="en-US" sz="2000" dirty="0" smtClean="0"/>
              <a:t> </a:t>
            </a:r>
            <a:r>
              <a:rPr lang="en-US" sz="2000" dirty="0" err="1" smtClean="0"/>
              <a:t>Công</a:t>
            </a:r>
            <a:r>
              <a:rPr lang="en-US" sz="2000" dirty="0" smtClean="0"/>
              <a:t> </a:t>
            </a:r>
            <a:r>
              <a:rPr lang="en-US" sz="2000" dirty="0" err="1" smtClean="0"/>
              <a:t>nghệ</a:t>
            </a:r>
            <a:r>
              <a:rPr lang="en-US" sz="2000" dirty="0" smtClean="0"/>
              <a:t> </a:t>
            </a:r>
            <a:r>
              <a:rPr lang="en-US" sz="2000" dirty="0" err="1" smtClean="0"/>
              <a:t>về</a:t>
            </a:r>
            <a:r>
              <a:rPr lang="en-US" sz="2000" dirty="0" smtClean="0"/>
              <a:t> </a:t>
            </a:r>
            <a:r>
              <a:rPr lang="en-US" sz="2000" dirty="0" err="1" smtClean="0"/>
              <a:t>hướng</a:t>
            </a:r>
            <a:r>
              <a:rPr lang="en-US" sz="2000" dirty="0" smtClean="0"/>
              <a:t> </a:t>
            </a:r>
            <a:r>
              <a:rPr lang="en-US" sz="2000" dirty="0" err="1" smtClean="0"/>
              <a:t>dẫn</a:t>
            </a:r>
            <a:r>
              <a:rPr lang="en-US" sz="2000" dirty="0" smtClean="0"/>
              <a:t> </a:t>
            </a:r>
            <a:r>
              <a:rPr lang="en-US" sz="2000" dirty="0" err="1" smtClean="0"/>
              <a:t>khai</a:t>
            </a:r>
            <a:r>
              <a:rPr lang="en-US" sz="2000" dirty="0" smtClean="0"/>
              <a:t> </a:t>
            </a:r>
            <a:r>
              <a:rPr lang="en-US" sz="2000" dirty="0" err="1" smtClean="0"/>
              <a:t>báo</a:t>
            </a:r>
            <a:r>
              <a:rPr lang="en-US" sz="2000" dirty="0" smtClean="0"/>
              <a:t>, </a:t>
            </a:r>
            <a:r>
              <a:rPr lang="en-US" sz="2000" dirty="0" err="1" smtClean="0"/>
              <a:t>cấp</a:t>
            </a:r>
            <a:r>
              <a:rPr lang="en-US" sz="2000" dirty="0" smtClean="0"/>
              <a:t> </a:t>
            </a:r>
            <a:r>
              <a:rPr lang="en-US" sz="2000" dirty="0" err="1" smtClean="0"/>
              <a:t>giấy</a:t>
            </a:r>
            <a:r>
              <a:rPr lang="en-US" sz="2000" dirty="0" smtClean="0"/>
              <a:t> </a:t>
            </a:r>
            <a:r>
              <a:rPr lang="en-US" sz="2000" dirty="0" err="1" smtClean="0"/>
              <a:t>phép</a:t>
            </a:r>
            <a:r>
              <a:rPr lang="en-US" sz="2000" dirty="0" smtClean="0"/>
              <a:t> </a:t>
            </a:r>
            <a:r>
              <a:rPr lang="en-US" sz="2000" dirty="0" err="1" smtClean="0"/>
              <a:t>tiến</a:t>
            </a:r>
            <a:r>
              <a:rPr lang="en-US" sz="2000" dirty="0" smtClean="0"/>
              <a:t> </a:t>
            </a:r>
            <a:r>
              <a:rPr lang="en-US" sz="2000" dirty="0" err="1" smtClean="0"/>
              <a:t>hành</a:t>
            </a:r>
            <a:r>
              <a:rPr lang="en-US" sz="2000" dirty="0" smtClean="0"/>
              <a:t> </a:t>
            </a:r>
            <a:r>
              <a:rPr lang="en-US" sz="2000" dirty="0" err="1" smtClean="0"/>
              <a:t>công</a:t>
            </a:r>
            <a:r>
              <a:rPr lang="en-US" sz="2000" dirty="0" smtClean="0"/>
              <a:t> </a:t>
            </a:r>
            <a:r>
              <a:rPr lang="en-US" sz="2000" dirty="0" err="1" smtClean="0"/>
              <a:t>việc</a:t>
            </a:r>
            <a:r>
              <a:rPr lang="en-US" sz="2000" dirty="0" smtClean="0"/>
              <a:t> </a:t>
            </a:r>
            <a:r>
              <a:rPr lang="en-US" sz="2000" dirty="0" err="1" smtClean="0"/>
              <a:t>bức</a:t>
            </a:r>
            <a:r>
              <a:rPr lang="en-US" sz="2000" dirty="0" smtClean="0"/>
              <a:t> </a:t>
            </a:r>
            <a:r>
              <a:rPr lang="en-US" sz="2000" dirty="0" err="1" smtClean="0"/>
              <a:t>xạ</a:t>
            </a:r>
            <a:r>
              <a:rPr lang="en-US" sz="2000" dirty="0" smtClean="0"/>
              <a:t>, </a:t>
            </a:r>
            <a:r>
              <a:rPr lang="en-US" sz="2000" dirty="0" err="1" smtClean="0"/>
              <a:t>cấp</a:t>
            </a:r>
            <a:r>
              <a:rPr lang="en-US" sz="2000" dirty="0" smtClean="0"/>
              <a:t> </a:t>
            </a:r>
            <a:r>
              <a:rPr lang="en-US" sz="2000" dirty="0" err="1" smtClean="0"/>
              <a:t>chứng</a:t>
            </a:r>
            <a:r>
              <a:rPr lang="en-US" sz="2000" dirty="0" smtClean="0"/>
              <a:t> </a:t>
            </a:r>
            <a:r>
              <a:rPr lang="en-US" sz="2000" dirty="0" err="1" smtClean="0"/>
              <a:t>chỉ</a:t>
            </a:r>
            <a:r>
              <a:rPr lang="en-US" sz="2000" dirty="0" smtClean="0"/>
              <a:t> </a:t>
            </a:r>
            <a:r>
              <a:rPr lang="en-US" sz="2000" dirty="0" err="1" smtClean="0"/>
              <a:t>nhân</a:t>
            </a:r>
            <a:r>
              <a:rPr lang="en-US" sz="2000" dirty="0" smtClean="0"/>
              <a:t> </a:t>
            </a:r>
            <a:r>
              <a:rPr lang="en-US" sz="2000" dirty="0" err="1" smtClean="0"/>
              <a:t>viên</a:t>
            </a:r>
            <a:r>
              <a:rPr lang="en-US" sz="2000" dirty="0" smtClean="0"/>
              <a:t> </a:t>
            </a:r>
            <a:r>
              <a:rPr lang="en-US" sz="2000" dirty="0" err="1" smtClean="0"/>
              <a:t>bức</a:t>
            </a:r>
            <a:r>
              <a:rPr lang="en-US" sz="2000" dirty="0" smtClean="0"/>
              <a:t> </a:t>
            </a:r>
            <a:r>
              <a:rPr lang="en-US" sz="2000" dirty="0" err="1" smtClean="0"/>
              <a:t>xạ</a:t>
            </a:r>
            <a:r>
              <a:rPr lang="en-US" sz="2000" dirty="0" smtClean="0"/>
              <a:t>:</a:t>
            </a:r>
          </a:p>
          <a:p>
            <a:pPr marL="342900" indent="-342900" algn="just" eaLnBrk="0" fontAlgn="auto" hangingPunct="0">
              <a:spcBef>
                <a:spcPts val="500"/>
              </a:spcBef>
              <a:spcAft>
                <a:spcPts val="500"/>
              </a:spcAft>
              <a:buClr>
                <a:srgbClr val="080808"/>
              </a:buClr>
              <a:defRPr/>
            </a:pPr>
            <a:r>
              <a:rPr lang="en-US" sz="2000" dirty="0" smtClean="0">
                <a:solidFill>
                  <a:srgbClr val="080808"/>
                </a:solidFill>
                <a:ea typeface="굴림" charset="-127"/>
                <a:cs typeface="Times New Roman" pitchFamily="18" charset="0"/>
              </a:rPr>
              <a:t>	+ </a:t>
            </a:r>
            <a:r>
              <a:rPr lang="en-US" sz="2000" dirty="0" err="1" smtClean="0">
                <a:solidFill>
                  <a:srgbClr val="080808"/>
                </a:solidFill>
                <a:ea typeface="굴림" charset="-127"/>
                <a:cs typeface="Times New Roman" pitchFamily="18" charset="0"/>
              </a:rPr>
              <a:t>B</a:t>
            </a:r>
            <a:r>
              <a:rPr lang="en-US" sz="2000" dirty="0" err="1" smtClean="0"/>
              <a:t>ộ</a:t>
            </a:r>
            <a:r>
              <a:rPr lang="en-US" sz="2000" dirty="0" smtClean="0"/>
              <a:t> </a:t>
            </a:r>
            <a:r>
              <a:rPr lang="en-US" sz="2000" dirty="0" err="1" smtClean="0"/>
              <a:t>Khoa</a:t>
            </a:r>
            <a:r>
              <a:rPr lang="en-US" sz="2000" dirty="0" smtClean="0"/>
              <a:t> </a:t>
            </a:r>
            <a:r>
              <a:rPr lang="en-US" sz="2000" dirty="0" err="1" smtClean="0"/>
              <a:t>học</a:t>
            </a:r>
            <a:r>
              <a:rPr lang="en-US" sz="2000" dirty="0" smtClean="0"/>
              <a:t> </a:t>
            </a:r>
            <a:r>
              <a:rPr lang="en-US" sz="2000" dirty="0" err="1" smtClean="0"/>
              <a:t>và</a:t>
            </a:r>
            <a:r>
              <a:rPr lang="en-US" sz="2000" dirty="0" smtClean="0"/>
              <a:t> </a:t>
            </a:r>
            <a:r>
              <a:rPr lang="en-US" sz="2000" dirty="0" err="1" smtClean="0"/>
              <a:t>Công</a:t>
            </a:r>
            <a:r>
              <a:rPr lang="en-US" sz="2000" dirty="0" smtClean="0"/>
              <a:t> </a:t>
            </a:r>
            <a:r>
              <a:rPr lang="en-US" sz="2000" dirty="0" err="1" smtClean="0"/>
              <a:t>nghệ</a:t>
            </a:r>
            <a:r>
              <a:rPr lang="en-US" sz="2000" dirty="0" smtClean="0"/>
              <a:t> </a:t>
            </a:r>
            <a:r>
              <a:rPr lang="en-US" sz="2000" dirty="0" err="1" smtClean="0"/>
              <a:t>cấp</a:t>
            </a:r>
            <a:r>
              <a:rPr lang="en-US" sz="2000" dirty="0" smtClean="0"/>
              <a:t> </a:t>
            </a:r>
            <a:r>
              <a:rPr lang="en-US" sz="2000" dirty="0" err="1" smtClean="0"/>
              <a:t>giấy</a:t>
            </a:r>
            <a:r>
              <a:rPr lang="en-US" sz="2000" dirty="0" smtClean="0"/>
              <a:t> </a:t>
            </a:r>
            <a:r>
              <a:rPr lang="en-US" sz="2000" dirty="0" err="1" smtClean="0"/>
              <a:t>phép</a:t>
            </a:r>
            <a:r>
              <a:rPr lang="en-US" sz="2000" dirty="0" smtClean="0"/>
              <a:t>: </a:t>
            </a:r>
            <a:r>
              <a:rPr lang="vi-VN" sz="2000" dirty="0" smtClean="0"/>
              <a:t>Giấy phép vận hành thiết bị chiếu xạ</a:t>
            </a:r>
            <a:r>
              <a:rPr lang="en-US" sz="2000" dirty="0" smtClean="0"/>
              <a:t> (</a:t>
            </a:r>
            <a:r>
              <a:rPr lang="en-US" sz="2000" dirty="0" err="1" smtClean="0"/>
              <a:t>máy</a:t>
            </a:r>
            <a:r>
              <a:rPr lang="en-US" sz="2000" dirty="0" smtClean="0"/>
              <a:t> </a:t>
            </a:r>
            <a:r>
              <a:rPr lang="en-US" sz="2000" dirty="0" err="1" smtClean="0"/>
              <a:t>gia</a:t>
            </a:r>
            <a:r>
              <a:rPr lang="en-US" sz="2000" dirty="0" smtClean="0"/>
              <a:t> </a:t>
            </a:r>
            <a:r>
              <a:rPr lang="en-US" sz="2000" dirty="0" err="1" smtClean="0"/>
              <a:t>tốc</a:t>
            </a:r>
            <a:r>
              <a:rPr lang="en-US" sz="2000" dirty="0" smtClean="0"/>
              <a:t>, </a:t>
            </a:r>
            <a:r>
              <a:rPr lang="en-US" sz="2000" dirty="0" err="1" smtClean="0"/>
              <a:t>thiết</a:t>
            </a:r>
            <a:r>
              <a:rPr lang="en-US" sz="2000" dirty="0" smtClean="0"/>
              <a:t> </a:t>
            </a:r>
            <a:r>
              <a:rPr lang="en-US" sz="2000" dirty="0" err="1" smtClean="0"/>
              <a:t>bị</a:t>
            </a:r>
            <a:r>
              <a:rPr lang="en-US" sz="2000" dirty="0" smtClean="0"/>
              <a:t> </a:t>
            </a:r>
            <a:r>
              <a:rPr lang="en-US" sz="2000" dirty="0" err="1" smtClean="0"/>
              <a:t>xạ</a:t>
            </a:r>
            <a:r>
              <a:rPr lang="en-US" sz="2000" dirty="0" smtClean="0"/>
              <a:t> </a:t>
            </a:r>
            <a:r>
              <a:rPr lang="en-US" sz="2000" dirty="0" err="1" smtClean="0"/>
              <a:t>trị</a:t>
            </a:r>
            <a:r>
              <a:rPr lang="en-US" sz="2000" dirty="0" smtClean="0"/>
              <a:t> </a:t>
            </a:r>
            <a:r>
              <a:rPr lang="en-US" sz="2000" dirty="0" err="1" smtClean="0"/>
              <a:t>sử</a:t>
            </a:r>
            <a:r>
              <a:rPr lang="en-US" sz="2000" dirty="0" smtClean="0"/>
              <a:t> </a:t>
            </a:r>
            <a:r>
              <a:rPr lang="en-US" sz="2000" dirty="0" err="1" smtClean="0"/>
              <a:t>dụng</a:t>
            </a:r>
            <a:r>
              <a:rPr lang="en-US" sz="2000" dirty="0" smtClean="0"/>
              <a:t> </a:t>
            </a:r>
            <a:r>
              <a:rPr lang="en-US" sz="2000" dirty="0" err="1" smtClean="0"/>
              <a:t>nguồn</a:t>
            </a:r>
            <a:r>
              <a:rPr lang="en-US" sz="2000" dirty="0" smtClean="0"/>
              <a:t> </a:t>
            </a:r>
            <a:r>
              <a:rPr lang="en-US" sz="2000" dirty="0" err="1" smtClean="0"/>
              <a:t>phóng</a:t>
            </a:r>
            <a:r>
              <a:rPr lang="en-US" sz="2000" dirty="0" smtClean="0"/>
              <a:t> </a:t>
            </a:r>
            <a:r>
              <a:rPr lang="en-US" sz="2000" dirty="0" err="1" smtClean="0"/>
              <a:t>xạ</a:t>
            </a:r>
            <a:r>
              <a:rPr lang="en-US" sz="2000" dirty="0" smtClean="0"/>
              <a:t>...)</a:t>
            </a:r>
            <a:r>
              <a:rPr lang="vi-VN" sz="2000" dirty="0" smtClean="0"/>
              <a:t>; Giấy phép sản xuất chất phóng xạ; Giấy phép chế biến chất phóng xạ; Giấy phép vận chuyển quá cảnh chất phóng xạ, vật liệu hạt nhân nguồn, vật liệu hạt nhân; Giấy phép đóng gói, vận chuyển vật liệu hạt nhân nguồn, vật liệu hạt nhân; Giấy phép xuất khẩu, nhập khẩu vật liệu hạt nhân nguồn, vật liệu hạt nhân và thiết bị hạt nhân;</a:t>
            </a:r>
            <a:endParaRPr lang="en-US" sz="2000" dirty="0" smtClean="0"/>
          </a:p>
          <a:p>
            <a:pPr marL="342900" indent="-342900" algn="just" eaLnBrk="0" fontAlgn="auto" hangingPunct="0">
              <a:spcBef>
                <a:spcPts val="500"/>
              </a:spcBef>
              <a:spcAft>
                <a:spcPts val="500"/>
              </a:spcAft>
              <a:buClr>
                <a:srgbClr val="080808"/>
              </a:buClr>
              <a:defRPr/>
            </a:pPr>
            <a:r>
              <a:rPr lang="en-US" sz="2000" dirty="0" smtClean="0">
                <a:solidFill>
                  <a:srgbClr val="080808"/>
                </a:solidFill>
                <a:ea typeface="굴림" charset="-127"/>
                <a:cs typeface="Times New Roman" pitchFamily="18" charset="0"/>
              </a:rPr>
              <a:t>	+ </a:t>
            </a:r>
            <a:r>
              <a:rPr lang="vi-VN" sz="2000" dirty="0" smtClean="0"/>
              <a:t>Sở KHCN cấp giấy phép liên quan đến việc sử dụng thiết bị X quang chẩn đoán y tế</a:t>
            </a:r>
            <a:r>
              <a:rPr lang="en-US" sz="2000" dirty="0" smtClean="0"/>
              <a:t>;</a:t>
            </a:r>
          </a:p>
          <a:p>
            <a:pPr marL="342900" indent="-342900" algn="just" eaLnBrk="0" fontAlgn="auto" hangingPunct="0">
              <a:spcBef>
                <a:spcPts val="500"/>
              </a:spcBef>
              <a:spcAft>
                <a:spcPts val="500"/>
              </a:spcAft>
              <a:buClr>
                <a:srgbClr val="080808"/>
              </a:buClr>
              <a:defRPr/>
            </a:pPr>
            <a:r>
              <a:rPr lang="en-US" sz="2000" dirty="0" smtClean="0">
                <a:solidFill>
                  <a:srgbClr val="080808"/>
                </a:solidFill>
                <a:ea typeface="굴림" charset="-127"/>
                <a:cs typeface="Times New Roman" pitchFamily="18" charset="0"/>
              </a:rPr>
              <a:t>     + </a:t>
            </a:r>
            <a:r>
              <a:rPr lang="vi-VN" sz="2000" dirty="0"/>
              <a:t>Cục ATBXHN cấp </a:t>
            </a:r>
            <a:r>
              <a:rPr lang="en-US" sz="2000" dirty="0" err="1" smtClean="0"/>
              <a:t>giấy</a:t>
            </a:r>
            <a:r>
              <a:rPr lang="en-US" sz="2000" dirty="0" smtClean="0"/>
              <a:t> </a:t>
            </a:r>
            <a:r>
              <a:rPr lang="vi-VN" sz="2000" dirty="0" smtClean="0"/>
              <a:t>phép </a:t>
            </a:r>
            <a:r>
              <a:rPr lang="vi-VN" sz="2000" dirty="0"/>
              <a:t>các loại hình công việc bức xạ còn lại theo phân cấp của Bộ </a:t>
            </a:r>
            <a:r>
              <a:rPr lang="vi-VN" sz="2000" dirty="0" smtClean="0"/>
              <a:t>KH&amp;CN</a:t>
            </a:r>
            <a:r>
              <a:rPr lang="en-US" sz="2000" dirty="0" smtClean="0"/>
              <a:t> </a:t>
            </a:r>
            <a:r>
              <a:rPr lang="en-US" sz="2000" dirty="0" err="1" smtClean="0"/>
              <a:t>và</a:t>
            </a:r>
            <a:r>
              <a:rPr lang="en-US" sz="2000" dirty="0" smtClean="0"/>
              <a:t> </a:t>
            </a:r>
            <a:r>
              <a:rPr lang="en-US" sz="2000" dirty="0" err="1" smtClean="0"/>
              <a:t>giấy</a:t>
            </a:r>
            <a:r>
              <a:rPr lang="en-US" sz="2000" dirty="0" smtClean="0"/>
              <a:t> </a:t>
            </a:r>
            <a:r>
              <a:rPr lang="en-US" sz="2000" dirty="0" err="1" smtClean="0"/>
              <a:t>đăng</a:t>
            </a:r>
            <a:r>
              <a:rPr lang="en-US" sz="2000" dirty="0" smtClean="0"/>
              <a:t> </a:t>
            </a:r>
            <a:r>
              <a:rPr lang="en-US" sz="2000" dirty="0" err="1" smtClean="0"/>
              <a:t>ký</a:t>
            </a:r>
            <a:r>
              <a:rPr lang="en-US" sz="2000" dirty="0" smtClean="0"/>
              <a:t> </a:t>
            </a:r>
            <a:r>
              <a:rPr lang="en-US" sz="2000" dirty="0" err="1" smtClean="0"/>
              <a:t>hoạt</a:t>
            </a:r>
            <a:r>
              <a:rPr lang="en-US" sz="2000" dirty="0" smtClean="0"/>
              <a:t> </a:t>
            </a:r>
            <a:r>
              <a:rPr lang="en-US" sz="2000" dirty="0" err="1" smtClean="0"/>
              <a:t>động</a:t>
            </a:r>
            <a:r>
              <a:rPr lang="en-US" sz="2000" dirty="0" smtClean="0"/>
              <a:t> </a:t>
            </a:r>
            <a:r>
              <a:rPr lang="en-US" sz="2000" dirty="0" err="1" smtClean="0"/>
              <a:t>dịch</a:t>
            </a:r>
            <a:r>
              <a:rPr lang="en-US" sz="2000" dirty="0" smtClean="0"/>
              <a:t> </a:t>
            </a:r>
            <a:r>
              <a:rPr lang="en-US" sz="2000" dirty="0" err="1" smtClean="0"/>
              <a:t>vụ</a:t>
            </a:r>
            <a:r>
              <a:rPr lang="en-US" sz="2000" dirty="0" smtClean="0"/>
              <a:t> </a:t>
            </a:r>
            <a:r>
              <a:rPr lang="en-US" sz="2000" dirty="0" err="1" smtClean="0"/>
              <a:t>hỗ</a:t>
            </a:r>
            <a:r>
              <a:rPr lang="en-US" sz="2000" dirty="0" smtClean="0"/>
              <a:t> </a:t>
            </a:r>
            <a:r>
              <a:rPr lang="en-US" sz="2000" dirty="0" err="1" smtClean="0"/>
              <a:t>trợ</a:t>
            </a:r>
            <a:r>
              <a:rPr lang="en-US" sz="2000" dirty="0" smtClean="0"/>
              <a:t> </a:t>
            </a:r>
            <a:r>
              <a:rPr lang="en-US" sz="2000" dirty="0" err="1" smtClean="0"/>
              <a:t>ứng</a:t>
            </a:r>
            <a:r>
              <a:rPr lang="en-US" sz="2000" dirty="0" smtClean="0"/>
              <a:t> </a:t>
            </a:r>
            <a:r>
              <a:rPr lang="en-US" sz="2000" dirty="0" err="1" smtClean="0"/>
              <a:t>dụng</a:t>
            </a:r>
            <a:r>
              <a:rPr lang="en-US" sz="2000" dirty="0" smtClean="0"/>
              <a:t> </a:t>
            </a:r>
            <a:r>
              <a:rPr lang="en-US" sz="2000" dirty="0" err="1" smtClean="0"/>
              <a:t>năng</a:t>
            </a:r>
            <a:r>
              <a:rPr lang="en-US" sz="2000" dirty="0" smtClean="0"/>
              <a:t> </a:t>
            </a:r>
            <a:r>
              <a:rPr lang="en-US" sz="2000" dirty="0" err="1" smtClean="0"/>
              <a:t>lượng</a:t>
            </a:r>
            <a:r>
              <a:rPr lang="en-US" sz="2000" dirty="0" smtClean="0"/>
              <a:t> </a:t>
            </a:r>
            <a:r>
              <a:rPr lang="en-US" sz="2000" dirty="0" err="1" smtClean="0"/>
              <a:t>nguyên</a:t>
            </a:r>
            <a:r>
              <a:rPr lang="en-US" sz="2000" dirty="0" smtClean="0"/>
              <a:t> </a:t>
            </a:r>
            <a:r>
              <a:rPr lang="en-US" sz="2000" dirty="0" err="1" smtClean="0"/>
              <a:t>tử</a:t>
            </a:r>
            <a:endParaRPr lang="en-US" sz="2000" dirty="0"/>
          </a:p>
          <a:p>
            <a:pPr marL="342900" indent="-342900" algn="just" eaLnBrk="0" fontAlgn="auto" hangingPunct="0">
              <a:spcBef>
                <a:spcPts val="500"/>
              </a:spcBef>
              <a:spcAft>
                <a:spcPts val="500"/>
              </a:spcAft>
              <a:buClr>
                <a:srgbClr val="080808"/>
              </a:buClr>
              <a:defRPr/>
            </a:pPr>
            <a:endParaRPr lang="en-US" sz="2000" dirty="0" smtClean="0">
              <a:solidFill>
                <a:srgbClr val="080808"/>
              </a:solidFill>
              <a:ea typeface="굴림" charset="-127"/>
              <a:cs typeface="Times New Roman" pitchFamily="18" charset="0"/>
            </a:endParaRPr>
          </a:p>
        </p:txBody>
      </p:sp>
    </p:spTree>
  </p:cSld>
  <p:clrMapOvr>
    <a:masterClrMapping/>
  </p:clrMapOvr>
  <p:transition spd="slow">
    <p:pull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16</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2.3. </a:t>
            </a:r>
            <a:r>
              <a:rPr lang="en-US" sz="2800" dirty="0" err="1" smtClean="0"/>
              <a:t>Hoạt</a:t>
            </a:r>
            <a:r>
              <a:rPr lang="en-US" sz="2800" dirty="0" smtClean="0"/>
              <a:t> </a:t>
            </a:r>
            <a:r>
              <a:rPr lang="en-US" sz="2800" dirty="0" err="1" smtClean="0"/>
              <a:t>động</a:t>
            </a:r>
            <a:r>
              <a:rPr lang="en-US" sz="2800" dirty="0" smtClean="0"/>
              <a:t> </a:t>
            </a:r>
            <a:r>
              <a:rPr lang="en-US" sz="2800" dirty="0" err="1" smtClean="0"/>
              <a:t>cấp</a:t>
            </a:r>
            <a:r>
              <a:rPr lang="en-US" sz="2800" dirty="0" smtClean="0"/>
              <a:t> </a:t>
            </a:r>
            <a:r>
              <a:rPr lang="en-US" sz="2800" dirty="0" err="1" smtClean="0"/>
              <a:t>phép</a:t>
            </a:r>
            <a:r>
              <a:rPr lang="en-US" sz="2800" dirty="0" smtClean="0"/>
              <a:t> </a:t>
            </a:r>
            <a:r>
              <a:rPr lang="en-US" sz="1800" b="0" dirty="0" smtClean="0"/>
              <a:t>(2/5)</a:t>
            </a:r>
            <a:endParaRPr lang="en-US" sz="2800" b="0" dirty="0" smtClean="0"/>
          </a:p>
        </p:txBody>
      </p:sp>
      <p:sp>
        <p:nvSpPr>
          <p:cNvPr id="7" name="Rectangle 3"/>
          <p:cNvSpPr txBox="1">
            <a:spLocks noChangeArrowheads="1"/>
          </p:cNvSpPr>
          <p:nvPr/>
        </p:nvSpPr>
        <p:spPr bwMode="auto">
          <a:xfrm>
            <a:off x="393700" y="124777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400" b="1" dirty="0" err="1" smtClean="0">
                <a:solidFill>
                  <a:srgbClr val="080808"/>
                </a:solidFill>
                <a:ea typeface="굴림" charset="-127"/>
                <a:cs typeface="Times New Roman" pitchFamily="18" charset="0"/>
              </a:rPr>
              <a:t>Giấy</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phép</a:t>
            </a:r>
            <a:r>
              <a:rPr lang="en-US" sz="2400" b="1" dirty="0" smtClean="0">
                <a:solidFill>
                  <a:srgbClr val="080808"/>
                </a:solidFill>
                <a:ea typeface="굴림" charset="-127"/>
                <a:cs typeface="Times New Roman" pitchFamily="18" charset="0"/>
              </a:rPr>
              <a:t> do </a:t>
            </a:r>
            <a:r>
              <a:rPr lang="en-US" sz="2400" b="1" dirty="0" err="1" smtClean="0">
                <a:solidFill>
                  <a:srgbClr val="080808"/>
                </a:solidFill>
                <a:ea typeface="굴림" charset="-127"/>
                <a:cs typeface="Times New Roman" pitchFamily="18" charset="0"/>
              </a:rPr>
              <a:t>Bộ</a:t>
            </a:r>
            <a:r>
              <a:rPr lang="en-US" sz="2400" b="1" dirty="0" smtClean="0">
                <a:solidFill>
                  <a:srgbClr val="080808"/>
                </a:solidFill>
                <a:ea typeface="굴림" charset="-127"/>
                <a:cs typeface="Times New Roman" pitchFamily="18" charset="0"/>
              </a:rPr>
              <a:t> KH&amp;CN </a:t>
            </a:r>
            <a:r>
              <a:rPr lang="en-US" sz="2400" b="1" dirty="0" err="1" smtClean="0">
                <a:solidFill>
                  <a:srgbClr val="080808"/>
                </a:solidFill>
                <a:ea typeface="굴림" charset="-127"/>
                <a:cs typeface="Times New Roman" pitchFamily="18" charset="0"/>
              </a:rPr>
              <a:t>ký</a:t>
            </a:r>
            <a:r>
              <a:rPr lang="en-US" sz="2400" b="1" dirty="0" smtClean="0">
                <a:solidFill>
                  <a:srgbClr val="080808"/>
                </a:solidFill>
                <a:ea typeface="굴림" charset="-127"/>
                <a:cs typeface="Times New Roman" pitchFamily="18" charset="0"/>
              </a:rPr>
              <a:t> ban </a:t>
            </a:r>
            <a:r>
              <a:rPr lang="en-US" sz="2400" b="1" dirty="0" err="1" smtClean="0">
                <a:solidFill>
                  <a:srgbClr val="080808"/>
                </a:solidFill>
                <a:ea typeface="굴림" charset="-127"/>
                <a:cs typeface="Times New Roman" pitchFamily="18" charset="0"/>
              </a:rPr>
              <a:t>hành</a:t>
            </a:r>
            <a:endParaRPr lang="en-US" sz="2400" b="1" dirty="0" smtClean="0">
              <a:solidFill>
                <a:srgbClr val="080808"/>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vi-VN" sz="2400" dirty="0" smtClean="0"/>
              <a:t>Trong </a:t>
            </a:r>
            <a:r>
              <a:rPr lang="en-US" sz="2400" dirty="0" err="1" smtClean="0"/>
              <a:t>ba</a:t>
            </a:r>
            <a:r>
              <a:rPr lang="vi-VN" sz="2400" dirty="0" smtClean="0"/>
              <a:t> năm</a:t>
            </a:r>
            <a:r>
              <a:rPr lang="en-US" sz="2400" dirty="0" smtClean="0"/>
              <a:t> </a:t>
            </a:r>
            <a:r>
              <a:rPr lang="en-US" sz="2400" dirty="0" err="1" smtClean="0"/>
              <a:t>từ</a:t>
            </a:r>
            <a:r>
              <a:rPr lang="en-US" sz="2400" dirty="0" smtClean="0"/>
              <a:t> </a:t>
            </a:r>
            <a:r>
              <a:rPr lang="vi-VN" sz="2400" dirty="0" smtClean="0"/>
              <a:t>201</a:t>
            </a:r>
            <a:r>
              <a:rPr lang="en-US" sz="2400" dirty="0" smtClean="0"/>
              <a:t>5</a:t>
            </a:r>
            <a:r>
              <a:rPr lang="en-US" sz="2400" dirty="0"/>
              <a:t>-</a:t>
            </a:r>
            <a:r>
              <a:rPr lang="vi-VN" sz="2400" dirty="0" smtClean="0"/>
              <a:t>201</a:t>
            </a:r>
            <a:r>
              <a:rPr lang="en-US" sz="2400" dirty="0"/>
              <a:t>7</a:t>
            </a:r>
            <a:r>
              <a:rPr lang="vi-VN" sz="2400" dirty="0" smtClean="0"/>
              <a:t> Cục ATBXHN đã hướng dẫn, tiếp nhận hồ sơ, thẩm định và trình lãnh đạo Bộ KHCN cấp tổng </a:t>
            </a:r>
            <a:r>
              <a:rPr lang="vi-VN" sz="2000" dirty="0" smtClean="0"/>
              <a:t>cộng</a:t>
            </a:r>
            <a:r>
              <a:rPr lang="vi-VN" sz="2400" dirty="0" smtClean="0"/>
              <a:t> </a:t>
            </a:r>
            <a:r>
              <a:rPr lang="en-US" sz="2400" dirty="0" smtClean="0"/>
              <a:t>50</a:t>
            </a:r>
            <a:r>
              <a:rPr lang="vi-VN" sz="2400" dirty="0" smtClean="0"/>
              <a:t> giấy phép tiến hành công việc bức xạ</a:t>
            </a:r>
            <a:endParaRPr lang="en-US" sz="2400" dirty="0" smtClean="0"/>
          </a:p>
          <a:p>
            <a:pPr marL="342900" indent="-342900" algn="just" eaLnBrk="0" fontAlgn="auto" hangingPunct="0">
              <a:spcBef>
                <a:spcPts val="500"/>
              </a:spcBef>
              <a:spcAft>
                <a:spcPts val="500"/>
              </a:spcAft>
              <a:buClr>
                <a:srgbClr val="080808"/>
              </a:buClr>
              <a:buFont typeface="Wingdings" pitchFamily="2" charset="2"/>
              <a:buChar char="§"/>
              <a:defRPr/>
            </a:pPr>
            <a:r>
              <a:rPr lang="en-US" sz="2400" b="1" dirty="0" err="1" smtClean="0">
                <a:solidFill>
                  <a:srgbClr val="080808"/>
                </a:solidFill>
                <a:ea typeface="굴림" charset="-127"/>
                <a:cs typeface="Times New Roman" pitchFamily="18" charset="0"/>
              </a:rPr>
              <a:t>Giấy</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phép</a:t>
            </a:r>
            <a:r>
              <a:rPr lang="en-US" sz="2400" b="1" dirty="0" smtClean="0">
                <a:solidFill>
                  <a:srgbClr val="080808"/>
                </a:solidFill>
                <a:ea typeface="굴림" charset="-127"/>
                <a:cs typeface="Times New Roman" pitchFamily="18" charset="0"/>
              </a:rPr>
              <a:t> do </a:t>
            </a:r>
            <a:r>
              <a:rPr lang="en-US" sz="2400" b="1" dirty="0" err="1" smtClean="0">
                <a:solidFill>
                  <a:srgbClr val="080808"/>
                </a:solidFill>
                <a:ea typeface="굴림" charset="-127"/>
                <a:cs typeface="Times New Roman" pitchFamily="18" charset="0"/>
              </a:rPr>
              <a:t>Cục</a:t>
            </a:r>
            <a:r>
              <a:rPr lang="en-US" sz="2400" b="1" dirty="0" smtClean="0">
                <a:solidFill>
                  <a:srgbClr val="080808"/>
                </a:solidFill>
                <a:ea typeface="굴림" charset="-127"/>
                <a:cs typeface="Times New Roman" pitchFamily="18" charset="0"/>
              </a:rPr>
              <a:t> ATBXHN </a:t>
            </a:r>
            <a:r>
              <a:rPr lang="en-US" sz="2400" b="1" dirty="0" err="1" smtClean="0">
                <a:solidFill>
                  <a:srgbClr val="080808"/>
                </a:solidFill>
                <a:ea typeface="굴림" charset="-127"/>
                <a:cs typeface="Times New Roman" pitchFamily="18" charset="0"/>
              </a:rPr>
              <a:t>ký</a:t>
            </a:r>
            <a:r>
              <a:rPr lang="en-US" sz="2400" b="1" dirty="0" smtClean="0">
                <a:solidFill>
                  <a:srgbClr val="080808"/>
                </a:solidFill>
                <a:ea typeface="굴림" charset="-127"/>
                <a:cs typeface="Times New Roman" pitchFamily="18" charset="0"/>
              </a:rPr>
              <a:t> ban </a:t>
            </a:r>
            <a:r>
              <a:rPr lang="en-US" sz="2400" b="1" dirty="0" err="1" smtClean="0">
                <a:solidFill>
                  <a:srgbClr val="080808"/>
                </a:solidFill>
                <a:ea typeface="굴림" charset="-127"/>
                <a:cs typeface="Times New Roman" pitchFamily="18" charset="0"/>
              </a:rPr>
              <a:t>hành</a:t>
            </a:r>
            <a:endParaRPr lang="en-US" sz="2400" b="1" dirty="0" smtClean="0">
              <a:solidFill>
                <a:srgbClr val="080808"/>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it-IT" sz="2400" dirty="0" smtClean="0"/>
              <a:t>Theo </a:t>
            </a:r>
            <a:r>
              <a:rPr lang="it-IT" sz="2400" dirty="0"/>
              <a:t>thống kê số lượng hồ </a:t>
            </a:r>
            <a:r>
              <a:rPr lang="it-IT" sz="2400" dirty="0" smtClean="0"/>
              <a:t>sơ liên quan đến hoạt động </a:t>
            </a:r>
            <a:r>
              <a:rPr lang="it-IT" sz="2400" dirty="0"/>
              <a:t>Cục ATBXHN tiếp nhận trong thời gian qua </a:t>
            </a:r>
            <a:r>
              <a:rPr lang="it-IT" sz="2400" dirty="0" smtClean="0"/>
              <a:t>tăng trung bình </a:t>
            </a:r>
            <a:r>
              <a:rPr lang="it-IT" sz="2400" dirty="0"/>
              <a:t>khoảng 15-20% một </a:t>
            </a:r>
            <a:r>
              <a:rPr lang="it-IT" sz="2400" dirty="0" smtClean="0"/>
              <a:t>năm. </a:t>
            </a:r>
          </a:p>
          <a:p>
            <a:pPr marL="342900" indent="-342900" algn="just" eaLnBrk="0" fontAlgn="auto" hangingPunct="0">
              <a:spcBef>
                <a:spcPts val="500"/>
              </a:spcBef>
              <a:spcAft>
                <a:spcPts val="500"/>
              </a:spcAft>
              <a:buClr>
                <a:srgbClr val="080808"/>
              </a:buClr>
              <a:buFontTx/>
              <a:buChar char="-"/>
              <a:defRPr/>
            </a:pPr>
            <a:r>
              <a:rPr lang="en-US" sz="2400" dirty="0" err="1" smtClean="0"/>
              <a:t>Trong</a:t>
            </a:r>
            <a:r>
              <a:rPr lang="en-US" sz="2400" dirty="0" smtClean="0"/>
              <a:t> 03 </a:t>
            </a:r>
            <a:r>
              <a:rPr lang="en-US" sz="2400" dirty="0" err="1" smtClean="0"/>
              <a:t>năm</a:t>
            </a:r>
            <a:r>
              <a:rPr lang="en-US" sz="2400" dirty="0" smtClean="0"/>
              <a:t> </a:t>
            </a:r>
            <a:r>
              <a:rPr lang="en-US" sz="2400" dirty="0" err="1" smtClean="0"/>
              <a:t>từ</a:t>
            </a:r>
            <a:r>
              <a:rPr lang="en-US" sz="2400" dirty="0" smtClean="0"/>
              <a:t> 2015 -2017, </a:t>
            </a:r>
            <a:r>
              <a:rPr lang="en-US" sz="2400" dirty="0" err="1" smtClean="0"/>
              <a:t>Cục</a:t>
            </a:r>
            <a:r>
              <a:rPr lang="en-US" sz="2400" dirty="0" smtClean="0"/>
              <a:t> </a:t>
            </a:r>
            <a:r>
              <a:rPr lang="en-US" sz="2400" dirty="0"/>
              <a:t>ATBXHN </a:t>
            </a:r>
            <a:r>
              <a:rPr lang="en-US" sz="2400" dirty="0" err="1"/>
              <a:t>đã</a:t>
            </a:r>
            <a:r>
              <a:rPr lang="en-US" sz="2400" dirty="0"/>
              <a:t> </a:t>
            </a:r>
            <a:r>
              <a:rPr lang="en-US" sz="2400" dirty="0" err="1"/>
              <a:t>thực</a:t>
            </a:r>
            <a:r>
              <a:rPr lang="en-US" sz="2400" dirty="0"/>
              <a:t> </a:t>
            </a:r>
            <a:r>
              <a:rPr lang="en-US" sz="2400" dirty="0" err="1"/>
              <a:t>hiện</a:t>
            </a:r>
            <a:r>
              <a:rPr lang="en-US" sz="2400" dirty="0"/>
              <a:t> </a:t>
            </a:r>
            <a:r>
              <a:rPr lang="en-US" sz="2400" dirty="0" err="1"/>
              <a:t>thẩm</a:t>
            </a:r>
            <a:r>
              <a:rPr lang="en-US" sz="2400" dirty="0"/>
              <a:t> </a:t>
            </a:r>
            <a:r>
              <a:rPr lang="en-US" sz="2400" dirty="0" err="1"/>
              <a:t>định</a:t>
            </a:r>
            <a:r>
              <a:rPr lang="en-US" sz="2400" dirty="0"/>
              <a:t> </a:t>
            </a:r>
            <a:r>
              <a:rPr lang="en-US" sz="2400" dirty="0" err="1"/>
              <a:t>và</a:t>
            </a:r>
            <a:r>
              <a:rPr lang="en-US" sz="2400" dirty="0"/>
              <a:t> </a:t>
            </a:r>
            <a:r>
              <a:rPr lang="en-US" sz="2400" dirty="0" err="1"/>
              <a:t>ký</a:t>
            </a:r>
            <a:r>
              <a:rPr lang="en-US" sz="2400" dirty="0"/>
              <a:t> ban </a:t>
            </a:r>
            <a:r>
              <a:rPr lang="en-US" sz="2400" dirty="0" err="1"/>
              <a:t>hành</a:t>
            </a:r>
            <a:r>
              <a:rPr lang="en-US" sz="2400" dirty="0"/>
              <a:t> </a:t>
            </a:r>
            <a:r>
              <a:rPr lang="en-US" sz="2400" dirty="0" err="1"/>
              <a:t>tổng</a:t>
            </a:r>
            <a:r>
              <a:rPr lang="en-US" sz="2400" dirty="0"/>
              <a:t> </a:t>
            </a:r>
            <a:r>
              <a:rPr lang="en-US" sz="2400" dirty="0" err="1"/>
              <a:t>cộng</a:t>
            </a:r>
            <a:r>
              <a:rPr lang="en-US" sz="2400" dirty="0"/>
              <a:t> </a:t>
            </a:r>
            <a:r>
              <a:rPr lang="en-US" sz="2400" dirty="0" smtClean="0"/>
              <a:t>2487 </a:t>
            </a:r>
            <a:r>
              <a:rPr lang="en-US" sz="2400" dirty="0" err="1"/>
              <a:t>giấy</a:t>
            </a:r>
            <a:r>
              <a:rPr lang="en-US" sz="2400" dirty="0"/>
              <a:t> </a:t>
            </a:r>
            <a:r>
              <a:rPr lang="en-US" sz="2400" dirty="0" err="1"/>
              <a:t>phép</a:t>
            </a:r>
            <a:r>
              <a:rPr lang="en-US" sz="2400" dirty="0"/>
              <a:t> </a:t>
            </a:r>
            <a:r>
              <a:rPr lang="en-US" sz="2400" dirty="0" err="1">
                <a:solidFill>
                  <a:srgbClr val="FF0000"/>
                </a:solidFill>
              </a:rPr>
              <a:t>và</a:t>
            </a:r>
            <a:r>
              <a:rPr lang="en-US" sz="2400" dirty="0">
                <a:solidFill>
                  <a:srgbClr val="FF0000"/>
                </a:solidFill>
              </a:rPr>
              <a:t> </a:t>
            </a:r>
            <a:r>
              <a:rPr lang="en-US" sz="2400" dirty="0" smtClean="0"/>
              <a:t>1895 </a:t>
            </a:r>
            <a:r>
              <a:rPr lang="en-US" sz="2400" dirty="0" err="1"/>
              <a:t>chứng</a:t>
            </a:r>
            <a:r>
              <a:rPr lang="en-US" sz="2400" dirty="0"/>
              <a:t> </a:t>
            </a:r>
            <a:r>
              <a:rPr lang="en-US" sz="2400" dirty="0" err="1"/>
              <a:t>chỉ</a:t>
            </a:r>
            <a:r>
              <a:rPr lang="en-US" sz="2400" dirty="0"/>
              <a:t> </a:t>
            </a:r>
            <a:r>
              <a:rPr lang="en-US" sz="2400" dirty="0" err="1"/>
              <a:t>nhân</a:t>
            </a:r>
            <a:r>
              <a:rPr lang="en-US" sz="2400" dirty="0"/>
              <a:t> </a:t>
            </a:r>
            <a:r>
              <a:rPr lang="en-US" sz="2400" dirty="0" err="1"/>
              <a:t>viên</a:t>
            </a:r>
            <a:r>
              <a:rPr lang="en-US" sz="2400" dirty="0"/>
              <a:t> </a:t>
            </a:r>
            <a:r>
              <a:rPr lang="en-US" sz="2400" dirty="0" err="1"/>
              <a:t>bức</a:t>
            </a:r>
            <a:r>
              <a:rPr lang="en-US" sz="2400" dirty="0"/>
              <a:t> </a:t>
            </a:r>
            <a:r>
              <a:rPr lang="en-US" sz="2400" dirty="0" err="1" smtClean="0"/>
              <a:t>xạ</a:t>
            </a:r>
            <a:r>
              <a:rPr lang="en-US" sz="2400" dirty="0" smtClean="0"/>
              <a:t> </a:t>
            </a:r>
            <a:r>
              <a:rPr lang="en-US" sz="2400" dirty="0" err="1" smtClean="0"/>
              <a:t>và</a:t>
            </a:r>
            <a:r>
              <a:rPr lang="en-US" sz="2400" dirty="0" smtClean="0"/>
              <a:t> </a:t>
            </a:r>
            <a:r>
              <a:rPr lang="en-US" sz="2400" dirty="0" err="1" smtClean="0"/>
              <a:t>chứng</a:t>
            </a:r>
            <a:r>
              <a:rPr lang="en-US" sz="2400" dirty="0" smtClean="0"/>
              <a:t> </a:t>
            </a:r>
            <a:r>
              <a:rPr lang="en-US" sz="2400" dirty="0" err="1" smtClean="0"/>
              <a:t>chỉ</a:t>
            </a:r>
            <a:r>
              <a:rPr lang="en-US" sz="2400" dirty="0" smtClean="0"/>
              <a:t> </a:t>
            </a:r>
            <a:r>
              <a:rPr lang="en-US" sz="2400" dirty="0" err="1" smtClean="0"/>
              <a:t>hành</a:t>
            </a:r>
            <a:r>
              <a:rPr lang="en-US" sz="2400" dirty="0" smtClean="0"/>
              <a:t> </a:t>
            </a:r>
            <a:r>
              <a:rPr lang="en-US" sz="2400" dirty="0" err="1" smtClean="0"/>
              <a:t>nghệ</a:t>
            </a:r>
            <a:r>
              <a:rPr lang="en-US" sz="2400" dirty="0" smtClean="0"/>
              <a:t> </a:t>
            </a:r>
            <a:r>
              <a:rPr lang="en-US" sz="2400" dirty="0" err="1" smtClean="0"/>
              <a:t>dịch</a:t>
            </a:r>
            <a:r>
              <a:rPr lang="en-US" sz="2400" dirty="0" smtClean="0"/>
              <a:t> </a:t>
            </a:r>
            <a:r>
              <a:rPr lang="en-US" sz="2400" dirty="0" err="1" smtClean="0"/>
              <a:t>vụ</a:t>
            </a:r>
            <a:r>
              <a:rPr lang="en-US" sz="2400" dirty="0" smtClean="0"/>
              <a:t> </a:t>
            </a:r>
            <a:r>
              <a:rPr lang="en-US" sz="2400" dirty="0" err="1" smtClean="0"/>
              <a:t>hỗ</a:t>
            </a:r>
            <a:r>
              <a:rPr lang="en-US" sz="2400" dirty="0" smtClean="0"/>
              <a:t> </a:t>
            </a:r>
            <a:r>
              <a:rPr lang="en-US" sz="2400" dirty="0" err="1" smtClean="0"/>
              <a:t>trọ</a:t>
            </a:r>
            <a:r>
              <a:rPr lang="en-US" sz="2400" dirty="0" smtClean="0"/>
              <a:t> </a:t>
            </a:r>
            <a:r>
              <a:rPr lang="en-US" sz="2400" dirty="0" err="1" smtClean="0"/>
              <a:t>ứng</a:t>
            </a:r>
            <a:r>
              <a:rPr lang="en-US" sz="2400" dirty="0" smtClean="0"/>
              <a:t> </a:t>
            </a:r>
            <a:r>
              <a:rPr lang="en-US" sz="2400" dirty="0" err="1" smtClean="0"/>
              <a:t>dụng</a:t>
            </a:r>
            <a:r>
              <a:rPr lang="en-US" sz="2400" dirty="0" smtClean="0"/>
              <a:t> NLNT;</a:t>
            </a:r>
          </a:p>
          <a:p>
            <a:pPr marL="342900" indent="-342900" algn="just" eaLnBrk="0" fontAlgn="auto" hangingPunct="0">
              <a:spcBef>
                <a:spcPts val="500"/>
              </a:spcBef>
              <a:spcAft>
                <a:spcPts val="500"/>
              </a:spcAft>
              <a:buClr>
                <a:srgbClr val="080808"/>
              </a:buClr>
              <a:buFontTx/>
              <a:buChar char="-"/>
              <a:defRPr/>
            </a:pPr>
            <a:endParaRPr lang="en-US" sz="2400" dirty="0">
              <a:solidFill>
                <a:srgbClr val="FF0000"/>
              </a:solidFill>
            </a:endParaRPr>
          </a:p>
          <a:p>
            <a:pPr marL="342900" indent="-342900" algn="just" eaLnBrk="0" fontAlgn="auto" hangingPunct="0">
              <a:spcBef>
                <a:spcPts val="500"/>
              </a:spcBef>
              <a:spcAft>
                <a:spcPts val="500"/>
              </a:spcAft>
              <a:buClr>
                <a:srgbClr val="080808"/>
              </a:buClr>
              <a:buFontTx/>
              <a:buChar char="-"/>
              <a:defRPr/>
            </a:pPr>
            <a:endParaRPr lang="en-US" sz="2400" dirty="0" smtClean="0">
              <a:solidFill>
                <a:srgbClr val="080808"/>
              </a:solidFill>
              <a:ea typeface="굴림" charset="-127"/>
              <a:cs typeface="Times New Roman" pitchFamily="18" charset="0"/>
            </a:endParaRPr>
          </a:p>
        </p:txBody>
      </p:sp>
    </p:spTree>
  </p:cSld>
  <p:clrMapOvr>
    <a:masterClrMapping/>
  </p:clrMapOvr>
  <p:transition spd="slow">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17</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2.3. </a:t>
            </a:r>
            <a:r>
              <a:rPr lang="en-US" sz="2800" dirty="0" err="1" smtClean="0"/>
              <a:t>Hoạt</a:t>
            </a:r>
            <a:r>
              <a:rPr lang="en-US" sz="2800" dirty="0" smtClean="0"/>
              <a:t> </a:t>
            </a:r>
            <a:r>
              <a:rPr lang="en-US" sz="2800" dirty="0" err="1" smtClean="0"/>
              <a:t>động</a:t>
            </a:r>
            <a:r>
              <a:rPr lang="en-US" sz="2800" dirty="0" smtClean="0"/>
              <a:t> </a:t>
            </a:r>
            <a:r>
              <a:rPr lang="en-US" sz="2800" dirty="0" err="1" smtClean="0"/>
              <a:t>cấp</a:t>
            </a:r>
            <a:r>
              <a:rPr lang="en-US" sz="2800" dirty="0" smtClean="0"/>
              <a:t> </a:t>
            </a:r>
            <a:r>
              <a:rPr lang="en-US" sz="2800" dirty="0" err="1" smtClean="0"/>
              <a:t>phép</a:t>
            </a:r>
            <a:r>
              <a:rPr lang="en-US" sz="2800" dirty="0" smtClean="0"/>
              <a:t> </a:t>
            </a:r>
            <a:r>
              <a:rPr lang="en-US" sz="1800" b="0" dirty="0" smtClean="0"/>
              <a:t>(3/5)</a:t>
            </a:r>
            <a:endParaRPr lang="en-US" sz="2800" b="0" dirty="0" smtClean="0"/>
          </a:p>
        </p:txBody>
      </p:sp>
      <p:sp>
        <p:nvSpPr>
          <p:cNvPr id="9" name="TextBox 8"/>
          <p:cNvSpPr txBox="1"/>
          <p:nvPr/>
        </p:nvSpPr>
        <p:spPr>
          <a:xfrm>
            <a:off x="685800" y="4619478"/>
            <a:ext cx="3657600" cy="523220"/>
          </a:xfrm>
          <a:prstGeom prst="rect">
            <a:avLst/>
          </a:prstGeom>
          <a:noFill/>
        </p:spPr>
        <p:txBody>
          <a:bodyPr wrap="square" rtlCol="0">
            <a:spAutoFit/>
          </a:bodyPr>
          <a:lstStyle/>
          <a:p>
            <a:pPr algn="ctr"/>
            <a:r>
              <a:rPr lang="en-US" sz="1400" i="1" dirty="0" err="1" smtClean="0"/>
              <a:t>Hình</a:t>
            </a:r>
            <a:r>
              <a:rPr lang="en-US" sz="1400" i="1" dirty="0" smtClean="0"/>
              <a:t> 1: </a:t>
            </a:r>
            <a:r>
              <a:rPr lang="en-US" sz="1400" i="1" dirty="0" err="1" smtClean="0"/>
              <a:t>Số</a:t>
            </a:r>
            <a:r>
              <a:rPr lang="en-US" sz="1400" i="1" dirty="0" smtClean="0"/>
              <a:t> </a:t>
            </a:r>
            <a:r>
              <a:rPr lang="en-US" sz="1400" i="1" dirty="0" err="1" smtClean="0"/>
              <a:t>giấy</a:t>
            </a:r>
            <a:r>
              <a:rPr lang="en-US" sz="1400" i="1" dirty="0" smtClean="0"/>
              <a:t> </a:t>
            </a:r>
            <a:r>
              <a:rPr lang="en-US" sz="1400" i="1" dirty="0" err="1" smtClean="0"/>
              <a:t>phép</a:t>
            </a:r>
            <a:r>
              <a:rPr lang="en-US" sz="1400" i="1" dirty="0" smtClean="0"/>
              <a:t> </a:t>
            </a:r>
            <a:r>
              <a:rPr lang="en-US" sz="1400" i="1" dirty="0" err="1" smtClean="0"/>
              <a:t>Cục</a:t>
            </a:r>
            <a:r>
              <a:rPr lang="en-US" sz="1400" i="1" dirty="0" smtClean="0"/>
              <a:t> ATBXHN </a:t>
            </a:r>
            <a:r>
              <a:rPr lang="en-US" sz="1400" i="1" dirty="0" err="1" smtClean="0"/>
              <a:t>đã</a:t>
            </a:r>
            <a:r>
              <a:rPr lang="en-US" sz="1400" i="1" dirty="0" smtClean="0"/>
              <a:t> </a:t>
            </a:r>
            <a:r>
              <a:rPr lang="en-US" sz="1400" i="1" dirty="0" err="1" smtClean="0"/>
              <a:t>cấp</a:t>
            </a:r>
            <a:r>
              <a:rPr lang="en-US" sz="1400" i="1" dirty="0" smtClean="0"/>
              <a:t> </a:t>
            </a:r>
            <a:r>
              <a:rPr lang="en-US" sz="1400" i="1" dirty="0" err="1" smtClean="0"/>
              <a:t>trong</a:t>
            </a:r>
            <a:r>
              <a:rPr lang="en-US" sz="1400" i="1" dirty="0" smtClean="0"/>
              <a:t> </a:t>
            </a:r>
            <a:r>
              <a:rPr lang="en-US" sz="1400" i="1" dirty="0" err="1" smtClean="0"/>
              <a:t>các</a:t>
            </a:r>
            <a:r>
              <a:rPr lang="en-US" sz="1400" i="1" dirty="0" smtClean="0"/>
              <a:t> </a:t>
            </a:r>
            <a:r>
              <a:rPr lang="en-US" sz="1400" i="1" dirty="0" err="1" smtClean="0"/>
              <a:t>năm</a:t>
            </a:r>
            <a:r>
              <a:rPr lang="en-US" sz="1400" i="1" dirty="0" smtClean="0"/>
              <a:t> 2015, 2016 </a:t>
            </a:r>
            <a:r>
              <a:rPr lang="en-US" sz="1400" i="1" dirty="0" err="1" smtClean="0"/>
              <a:t>và</a:t>
            </a:r>
            <a:r>
              <a:rPr lang="en-US" sz="1400" i="1" dirty="0" smtClean="0"/>
              <a:t> 2017</a:t>
            </a:r>
            <a:endParaRPr lang="en-US" sz="1400" dirty="0"/>
          </a:p>
        </p:txBody>
      </p:sp>
      <p:graphicFrame>
        <p:nvGraphicFramePr>
          <p:cNvPr id="12" name="Chart 11"/>
          <p:cNvGraphicFramePr/>
          <p:nvPr>
            <p:extLst>
              <p:ext uri="{D42A27DB-BD31-4B8C-83A1-F6EECF244321}">
                <p14:modId xmlns:p14="http://schemas.microsoft.com/office/powerpoint/2010/main" val="1092949522"/>
              </p:ext>
            </p:extLst>
          </p:nvPr>
        </p:nvGraphicFramePr>
        <p:xfrm>
          <a:off x="838200" y="1371600"/>
          <a:ext cx="3962400" cy="29260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p:nvPr>
            <p:extLst>
              <p:ext uri="{D42A27DB-BD31-4B8C-83A1-F6EECF244321}">
                <p14:modId xmlns:p14="http://schemas.microsoft.com/office/powerpoint/2010/main" val="2732997925"/>
              </p:ext>
            </p:extLst>
          </p:nvPr>
        </p:nvGraphicFramePr>
        <p:xfrm>
          <a:off x="4572000" y="1600200"/>
          <a:ext cx="3657600" cy="2852410"/>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p:cNvSpPr txBox="1"/>
          <p:nvPr/>
        </p:nvSpPr>
        <p:spPr>
          <a:xfrm>
            <a:off x="4876800" y="4657310"/>
            <a:ext cx="3657600" cy="523220"/>
          </a:xfrm>
          <a:prstGeom prst="rect">
            <a:avLst/>
          </a:prstGeom>
          <a:noFill/>
        </p:spPr>
        <p:txBody>
          <a:bodyPr wrap="square" rtlCol="0">
            <a:spAutoFit/>
          </a:bodyPr>
          <a:lstStyle/>
          <a:p>
            <a:pPr algn="ctr"/>
            <a:r>
              <a:rPr lang="en-US" sz="1400" i="1" dirty="0" err="1" smtClean="0"/>
              <a:t>Hình</a:t>
            </a:r>
            <a:r>
              <a:rPr lang="en-US" sz="1400" i="1" dirty="0" smtClean="0"/>
              <a:t> 2: </a:t>
            </a:r>
            <a:r>
              <a:rPr lang="en-US" sz="1400" i="1" dirty="0" err="1" smtClean="0"/>
              <a:t>Số</a:t>
            </a:r>
            <a:r>
              <a:rPr lang="en-US" sz="1400" i="1" dirty="0" smtClean="0"/>
              <a:t> CCNVBX </a:t>
            </a:r>
            <a:r>
              <a:rPr lang="en-US" sz="1400" i="1" dirty="0" err="1" smtClean="0"/>
              <a:t>Cục</a:t>
            </a:r>
            <a:r>
              <a:rPr lang="en-US" sz="1400" i="1" dirty="0" smtClean="0"/>
              <a:t> ATBXHN </a:t>
            </a:r>
            <a:r>
              <a:rPr lang="en-US" sz="1400" i="1" dirty="0" err="1" smtClean="0"/>
              <a:t>đã</a:t>
            </a:r>
            <a:r>
              <a:rPr lang="en-US" sz="1400" i="1" dirty="0" smtClean="0"/>
              <a:t> </a:t>
            </a:r>
            <a:r>
              <a:rPr lang="en-US" sz="1400" i="1" dirty="0" err="1" smtClean="0"/>
              <a:t>cấp</a:t>
            </a:r>
            <a:r>
              <a:rPr lang="en-US" sz="1400" i="1" dirty="0" smtClean="0"/>
              <a:t> </a:t>
            </a:r>
            <a:r>
              <a:rPr lang="en-US" sz="1400" i="1" dirty="0" err="1" smtClean="0"/>
              <a:t>trong</a:t>
            </a:r>
            <a:r>
              <a:rPr lang="en-US" sz="1400" i="1" dirty="0" smtClean="0"/>
              <a:t> </a:t>
            </a:r>
            <a:r>
              <a:rPr lang="en-US" sz="1400" i="1" dirty="0" err="1" smtClean="0"/>
              <a:t>các</a:t>
            </a:r>
            <a:r>
              <a:rPr lang="en-US" sz="1400" i="1" dirty="0" smtClean="0"/>
              <a:t> </a:t>
            </a:r>
            <a:r>
              <a:rPr lang="en-US" sz="1400" i="1" dirty="0" err="1" smtClean="0"/>
              <a:t>năm</a:t>
            </a:r>
            <a:r>
              <a:rPr lang="en-US" sz="1400" i="1" dirty="0" smtClean="0"/>
              <a:t> 2015, 2016 </a:t>
            </a:r>
            <a:r>
              <a:rPr lang="en-US" sz="1400" i="1" dirty="0" err="1" smtClean="0"/>
              <a:t>và</a:t>
            </a:r>
            <a:r>
              <a:rPr lang="en-US" sz="1400" i="1" dirty="0" smtClean="0"/>
              <a:t> 2017</a:t>
            </a:r>
            <a:endParaRPr lang="en-US" sz="1400" dirty="0"/>
          </a:p>
        </p:txBody>
      </p:sp>
    </p:spTree>
  </p:cSld>
  <p:clrMapOvr>
    <a:masterClrMapping/>
  </p:clrMapOvr>
  <p:transition spd="slow">
    <p:pull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18</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2.3. </a:t>
            </a:r>
            <a:r>
              <a:rPr lang="en-US" sz="2800" dirty="0" err="1" smtClean="0"/>
              <a:t>Hoạt</a:t>
            </a:r>
            <a:r>
              <a:rPr lang="en-US" sz="2800" dirty="0" smtClean="0"/>
              <a:t> </a:t>
            </a:r>
            <a:r>
              <a:rPr lang="en-US" sz="2800" dirty="0" err="1" smtClean="0"/>
              <a:t>động</a:t>
            </a:r>
            <a:r>
              <a:rPr lang="en-US" sz="2800" dirty="0" smtClean="0"/>
              <a:t> </a:t>
            </a:r>
            <a:r>
              <a:rPr lang="en-US" sz="2800" dirty="0" err="1" smtClean="0"/>
              <a:t>cấp</a:t>
            </a:r>
            <a:r>
              <a:rPr lang="en-US" sz="2800" dirty="0" smtClean="0"/>
              <a:t> </a:t>
            </a:r>
            <a:r>
              <a:rPr lang="en-US" sz="2800" dirty="0" err="1" smtClean="0"/>
              <a:t>phép</a:t>
            </a:r>
            <a:r>
              <a:rPr lang="en-US" sz="2800" dirty="0" smtClean="0"/>
              <a:t> </a:t>
            </a:r>
            <a:r>
              <a:rPr lang="en-US" sz="1800" b="0" dirty="0" smtClean="0"/>
              <a:t>(4/5)</a:t>
            </a:r>
            <a:endParaRPr lang="en-US" sz="2800" b="0" dirty="0" smtClean="0"/>
          </a:p>
        </p:txBody>
      </p:sp>
      <p:sp>
        <p:nvSpPr>
          <p:cNvPr id="9" name="TextBox 8"/>
          <p:cNvSpPr txBox="1"/>
          <p:nvPr/>
        </p:nvSpPr>
        <p:spPr>
          <a:xfrm>
            <a:off x="685800" y="4619478"/>
            <a:ext cx="3657600" cy="523220"/>
          </a:xfrm>
          <a:prstGeom prst="rect">
            <a:avLst/>
          </a:prstGeom>
          <a:noFill/>
        </p:spPr>
        <p:txBody>
          <a:bodyPr wrap="square" rtlCol="0">
            <a:spAutoFit/>
          </a:bodyPr>
          <a:lstStyle/>
          <a:p>
            <a:pPr algn="ctr"/>
            <a:r>
              <a:rPr lang="en-US" sz="1400" i="1" dirty="0" err="1" smtClean="0"/>
              <a:t>Hình</a:t>
            </a:r>
            <a:r>
              <a:rPr lang="en-US" sz="1400" i="1" dirty="0" smtClean="0"/>
              <a:t> 3: </a:t>
            </a:r>
            <a:r>
              <a:rPr lang="en-US" sz="1400" i="1" dirty="0" err="1" smtClean="0"/>
              <a:t>Số</a:t>
            </a:r>
            <a:r>
              <a:rPr lang="en-US" sz="1400" i="1" dirty="0" smtClean="0"/>
              <a:t> </a:t>
            </a:r>
            <a:r>
              <a:rPr lang="en-US" sz="1400" i="1" dirty="0" err="1" smtClean="0"/>
              <a:t>lượng</a:t>
            </a:r>
            <a:r>
              <a:rPr lang="en-US" sz="1400" i="1" dirty="0" smtClean="0"/>
              <a:t> </a:t>
            </a:r>
            <a:r>
              <a:rPr lang="en-US" sz="1400" i="1" dirty="0" err="1" smtClean="0"/>
              <a:t>giấy</a:t>
            </a:r>
            <a:r>
              <a:rPr lang="en-US" sz="1400" i="1" dirty="0" smtClean="0"/>
              <a:t> </a:t>
            </a:r>
            <a:r>
              <a:rPr lang="en-US" sz="1400" i="1" dirty="0" err="1" smtClean="0"/>
              <a:t>phép</a:t>
            </a:r>
            <a:r>
              <a:rPr lang="en-US" sz="1400" i="1" dirty="0" smtClean="0"/>
              <a:t> </a:t>
            </a:r>
            <a:r>
              <a:rPr lang="en-US" sz="1400" i="1" dirty="0" err="1" smtClean="0"/>
              <a:t>đã</a:t>
            </a:r>
            <a:r>
              <a:rPr lang="en-US" sz="1400" i="1" dirty="0" smtClean="0"/>
              <a:t> </a:t>
            </a:r>
            <a:r>
              <a:rPr lang="en-US" sz="1400" i="1" dirty="0" err="1" smtClean="0"/>
              <a:t>cấp</a:t>
            </a:r>
            <a:r>
              <a:rPr lang="en-US" sz="1400" i="1" dirty="0" smtClean="0"/>
              <a:t> </a:t>
            </a:r>
            <a:r>
              <a:rPr lang="en-US" sz="1400" i="1" dirty="0" err="1" smtClean="0"/>
              <a:t>năm</a:t>
            </a:r>
            <a:r>
              <a:rPr lang="en-US" sz="1400" i="1" dirty="0" smtClean="0"/>
              <a:t> 2017 </a:t>
            </a:r>
            <a:r>
              <a:rPr lang="en-US" sz="1400" i="1" dirty="0" err="1" smtClean="0"/>
              <a:t>theo</a:t>
            </a:r>
            <a:r>
              <a:rPr lang="en-US" sz="1400" i="1" dirty="0" smtClean="0"/>
              <a:t> </a:t>
            </a:r>
            <a:r>
              <a:rPr lang="en-US" sz="1400" i="1" dirty="0" err="1" smtClean="0"/>
              <a:t>lĩnh</a:t>
            </a:r>
            <a:r>
              <a:rPr lang="en-US" sz="1400" i="1" dirty="0" smtClean="0"/>
              <a:t> </a:t>
            </a:r>
            <a:r>
              <a:rPr lang="en-US" sz="1400" i="1" dirty="0" err="1" smtClean="0"/>
              <a:t>vực</a:t>
            </a:r>
            <a:r>
              <a:rPr lang="en-US" sz="1400" i="1" dirty="0" smtClean="0"/>
              <a:t> </a:t>
            </a:r>
            <a:r>
              <a:rPr lang="en-US" sz="1400" i="1" dirty="0" err="1" smtClean="0"/>
              <a:t>hoạt</a:t>
            </a:r>
            <a:r>
              <a:rPr lang="en-US" sz="1400" i="1" dirty="0" smtClean="0"/>
              <a:t> </a:t>
            </a:r>
            <a:r>
              <a:rPr lang="en-US" sz="1400" i="1" dirty="0" err="1" smtClean="0"/>
              <a:t>động</a:t>
            </a:r>
            <a:endParaRPr lang="en-US" sz="1400" dirty="0"/>
          </a:p>
        </p:txBody>
      </p:sp>
      <p:sp>
        <p:nvSpPr>
          <p:cNvPr id="14" name="TextBox 13"/>
          <p:cNvSpPr txBox="1"/>
          <p:nvPr/>
        </p:nvSpPr>
        <p:spPr>
          <a:xfrm>
            <a:off x="4876800" y="4657310"/>
            <a:ext cx="3657600" cy="523220"/>
          </a:xfrm>
          <a:prstGeom prst="rect">
            <a:avLst/>
          </a:prstGeom>
          <a:noFill/>
        </p:spPr>
        <p:txBody>
          <a:bodyPr wrap="square" rtlCol="0">
            <a:spAutoFit/>
          </a:bodyPr>
          <a:lstStyle/>
          <a:p>
            <a:pPr algn="ctr"/>
            <a:r>
              <a:rPr lang="en-US" sz="1400" i="1" dirty="0" err="1"/>
              <a:t>Hình</a:t>
            </a:r>
            <a:r>
              <a:rPr lang="en-US" sz="1400" i="1" dirty="0"/>
              <a:t> </a:t>
            </a:r>
            <a:r>
              <a:rPr lang="en-US" sz="1400" i="1" dirty="0" smtClean="0"/>
              <a:t>4: </a:t>
            </a:r>
            <a:r>
              <a:rPr lang="en-US" sz="1400" i="1" dirty="0" err="1"/>
              <a:t>Số</a:t>
            </a:r>
            <a:r>
              <a:rPr lang="en-US" sz="1400" i="1" dirty="0"/>
              <a:t> </a:t>
            </a:r>
            <a:r>
              <a:rPr lang="en-US" sz="1400" i="1" dirty="0" err="1"/>
              <a:t>lượng</a:t>
            </a:r>
            <a:r>
              <a:rPr lang="en-US" sz="1400" i="1" dirty="0"/>
              <a:t> </a:t>
            </a:r>
            <a:r>
              <a:rPr lang="en-US" sz="1400" i="1" dirty="0" err="1"/>
              <a:t>giấy</a:t>
            </a:r>
            <a:r>
              <a:rPr lang="en-US" sz="1400" i="1" dirty="0"/>
              <a:t> </a:t>
            </a:r>
            <a:r>
              <a:rPr lang="en-US" sz="1400" i="1" dirty="0" err="1"/>
              <a:t>phép</a:t>
            </a:r>
            <a:r>
              <a:rPr lang="en-US" sz="1400" i="1" dirty="0"/>
              <a:t> </a:t>
            </a:r>
            <a:r>
              <a:rPr lang="en-US" sz="1400" i="1" dirty="0" err="1"/>
              <a:t>đã</a:t>
            </a:r>
            <a:r>
              <a:rPr lang="en-US" sz="1400" i="1" dirty="0"/>
              <a:t> </a:t>
            </a:r>
            <a:r>
              <a:rPr lang="en-US" sz="1400" i="1" dirty="0" err="1"/>
              <a:t>cấp</a:t>
            </a:r>
            <a:r>
              <a:rPr lang="en-US" sz="1400" i="1" dirty="0"/>
              <a:t> </a:t>
            </a:r>
            <a:r>
              <a:rPr lang="en-US" sz="1400" i="1" dirty="0" err="1"/>
              <a:t>năm</a:t>
            </a:r>
            <a:r>
              <a:rPr lang="en-US" sz="1400" i="1" dirty="0"/>
              <a:t> </a:t>
            </a:r>
            <a:r>
              <a:rPr lang="en-US" sz="1400" i="1" dirty="0" smtClean="0"/>
              <a:t>2016 </a:t>
            </a:r>
            <a:r>
              <a:rPr lang="en-US" sz="1400" i="1" dirty="0" err="1"/>
              <a:t>theo</a:t>
            </a:r>
            <a:r>
              <a:rPr lang="en-US" sz="1400" i="1" dirty="0"/>
              <a:t> </a:t>
            </a:r>
            <a:r>
              <a:rPr lang="en-US" sz="1400" i="1" dirty="0" err="1"/>
              <a:t>lĩnh</a:t>
            </a:r>
            <a:r>
              <a:rPr lang="en-US" sz="1400" i="1" dirty="0"/>
              <a:t> </a:t>
            </a:r>
            <a:r>
              <a:rPr lang="en-US" sz="1400" i="1" dirty="0" err="1"/>
              <a:t>vực</a:t>
            </a:r>
            <a:r>
              <a:rPr lang="en-US" sz="1400" i="1" dirty="0"/>
              <a:t> </a:t>
            </a:r>
            <a:r>
              <a:rPr lang="en-US" sz="1400" i="1" dirty="0" err="1"/>
              <a:t>hoạt</a:t>
            </a:r>
            <a:r>
              <a:rPr lang="en-US" sz="1400" i="1" dirty="0"/>
              <a:t> </a:t>
            </a:r>
            <a:r>
              <a:rPr lang="en-US" sz="1400" i="1" dirty="0" err="1"/>
              <a:t>động</a:t>
            </a:r>
            <a:endParaRPr lang="en-US" sz="1400" dirty="0"/>
          </a:p>
        </p:txBody>
      </p:sp>
      <p:graphicFrame>
        <p:nvGraphicFramePr>
          <p:cNvPr id="8" name="Chart 7"/>
          <p:cNvGraphicFramePr>
            <a:graphicFrameLocks/>
          </p:cNvGraphicFramePr>
          <p:nvPr>
            <p:extLst>
              <p:ext uri="{D42A27DB-BD31-4B8C-83A1-F6EECF244321}">
                <p14:modId xmlns:p14="http://schemas.microsoft.com/office/powerpoint/2010/main" val="577781673"/>
              </p:ext>
            </p:extLst>
          </p:nvPr>
        </p:nvGraphicFramePr>
        <p:xfrm>
          <a:off x="457200" y="1524000"/>
          <a:ext cx="3810000" cy="29489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3292407130"/>
              </p:ext>
            </p:extLst>
          </p:nvPr>
        </p:nvGraphicFramePr>
        <p:xfrm>
          <a:off x="5029200" y="1600200"/>
          <a:ext cx="3733800" cy="2773680"/>
        </p:xfrm>
        <a:graphic>
          <a:graphicData uri="http://schemas.openxmlformats.org/drawingml/2006/chart">
            <c:chart xmlns:c="http://schemas.openxmlformats.org/drawingml/2006/chart" xmlns:r="http://schemas.openxmlformats.org/officeDocument/2006/relationships" r:id="rId4"/>
          </a:graphicData>
        </a:graphic>
      </p:graphicFrame>
      <p:sp>
        <p:nvSpPr>
          <p:cNvPr id="11" name="Rectangle 2"/>
          <p:cNvSpPr txBox="1">
            <a:spLocks noChangeArrowheads="1"/>
          </p:cNvSpPr>
          <p:nvPr/>
        </p:nvSpPr>
        <p:spPr>
          <a:xfrm>
            <a:off x="0" y="5337630"/>
            <a:ext cx="9144000" cy="1447800"/>
          </a:xfrm>
          <a:prstGeom prst="rect">
            <a:avLst/>
          </a:prstGeom>
          <a:solidFill>
            <a:srgbClr val="167FC0"/>
          </a:solidFill>
          <a:ln w="9525" cap="flat" cmpd="sng" algn="ctr">
            <a:noFill/>
            <a:prstDash val="solid"/>
          </a:ln>
          <a:effectLst>
            <a:outerShdw blurRad="40000" dist="23000" dir="5400000" rotWithShape="0">
              <a:srgbClr val="000000">
                <a:alpha val="35000"/>
              </a:srgbClr>
            </a:outerShdw>
            <a:reflection blurRad="6350" stA="52000" endA="300" endPos="35000" dir="5400000" sy="-100000" algn="bl" rotWithShape="0"/>
          </a:effectLst>
        </p:spPr>
        <p:txBody>
          <a:bodyPr vert="horz" lIns="91440" tIns="45720" rIns="91440" bIns="45720" rtlCol="0" anchor="ctr">
            <a:normAutofit lnSpcReduction="10000"/>
          </a:bodyPr>
          <a:lstStyle>
            <a:lvl1pPr marL="0" indent="341313" algn="l" rtl="0" eaLnBrk="0" fontAlgn="base" hangingPunct="0">
              <a:spcBef>
                <a:spcPct val="0"/>
              </a:spcBef>
              <a:spcAft>
                <a:spcPct val="0"/>
              </a:spcAft>
              <a:defRPr sz="3600" b="1" kern="1200">
                <a:solidFill>
                  <a:schemeClr val="bg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285750" indent="-285750" eaLnBrk="1" hangingPunct="1">
              <a:buFontTx/>
              <a:buChar char="-"/>
              <a:defRPr/>
            </a:pPr>
            <a:endParaRPr lang="en-US" sz="1800" b="0" dirty="0" smtClean="0"/>
          </a:p>
          <a:p>
            <a:pPr marL="285750" indent="-285750" eaLnBrk="1" hangingPunct="1">
              <a:buFontTx/>
              <a:buChar char="-"/>
              <a:defRPr/>
            </a:pPr>
            <a:endParaRPr lang="en-US" sz="1800" b="0" dirty="0"/>
          </a:p>
          <a:p>
            <a:pPr marL="285750" indent="-285750" eaLnBrk="1" hangingPunct="1">
              <a:buFontTx/>
              <a:buChar char="-"/>
              <a:defRPr/>
            </a:pPr>
            <a:r>
              <a:rPr lang="en-US" sz="1800" b="0" dirty="0" err="1"/>
              <a:t>Năm</a:t>
            </a:r>
            <a:r>
              <a:rPr lang="en-US" sz="1800" b="0" dirty="0"/>
              <a:t> </a:t>
            </a:r>
            <a:r>
              <a:rPr lang="en-US" sz="1800" b="0" dirty="0" smtClean="0"/>
              <a:t>2015: 729 </a:t>
            </a:r>
            <a:r>
              <a:rPr lang="en-US" sz="1800" b="0" dirty="0" err="1"/>
              <a:t>Gp</a:t>
            </a:r>
            <a:r>
              <a:rPr lang="en-US" sz="1800" b="0" dirty="0"/>
              <a:t> </a:t>
            </a:r>
            <a:r>
              <a:rPr lang="en-US" sz="1800" b="0" dirty="0" err="1"/>
              <a:t>trong</a:t>
            </a:r>
            <a:r>
              <a:rPr lang="en-US" sz="1800" b="0" dirty="0"/>
              <a:t> </a:t>
            </a:r>
            <a:r>
              <a:rPr lang="en-US" sz="1800" b="0" dirty="0" err="1"/>
              <a:t>đó</a:t>
            </a:r>
            <a:r>
              <a:rPr lang="en-US" sz="1800" b="0" dirty="0"/>
              <a:t> </a:t>
            </a:r>
            <a:r>
              <a:rPr lang="en-US" sz="1800" b="0" dirty="0" err="1"/>
              <a:t>có</a:t>
            </a:r>
            <a:r>
              <a:rPr lang="en-US" sz="1800" b="0" dirty="0"/>
              <a:t> </a:t>
            </a:r>
            <a:r>
              <a:rPr lang="en-US" sz="1800" b="0" dirty="0" smtClean="0"/>
              <a:t>15 </a:t>
            </a:r>
            <a:r>
              <a:rPr lang="en-US" sz="1800" b="0" dirty="0"/>
              <a:t>GP do </a:t>
            </a:r>
            <a:r>
              <a:rPr lang="en-US" sz="1800" b="0" dirty="0" err="1"/>
              <a:t>Bộ</a:t>
            </a:r>
            <a:r>
              <a:rPr lang="en-US" sz="1800" b="0" dirty="0"/>
              <a:t> KH&amp;CN </a:t>
            </a:r>
            <a:r>
              <a:rPr lang="en-US" sz="1800" b="0" dirty="0" err="1"/>
              <a:t>cấp</a:t>
            </a:r>
            <a:endParaRPr lang="en-US" sz="1800" b="0" dirty="0"/>
          </a:p>
          <a:p>
            <a:pPr marL="285750" indent="-285750" eaLnBrk="1" hangingPunct="1">
              <a:buFontTx/>
              <a:buChar char="-"/>
              <a:defRPr/>
            </a:pPr>
            <a:r>
              <a:rPr lang="en-US" sz="1800" b="0" dirty="0" err="1" smtClean="0"/>
              <a:t>Năm</a:t>
            </a:r>
            <a:r>
              <a:rPr lang="en-US" sz="1800" b="0" dirty="0" smtClean="0"/>
              <a:t> 2016: 780 </a:t>
            </a:r>
            <a:r>
              <a:rPr lang="en-US" sz="1800" b="0" dirty="0" err="1" smtClean="0"/>
              <a:t>Gp</a:t>
            </a:r>
            <a:r>
              <a:rPr lang="en-US" sz="1800" b="0" dirty="0" smtClean="0"/>
              <a:t> </a:t>
            </a:r>
            <a:r>
              <a:rPr lang="en-US" sz="1800" b="0" dirty="0" err="1" smtClean="0"/>
              <a:t>trong</a:t>
            </a:r>
            <a:r>
              <a:rPr lang="en-US" sz="1800" b="0" dirty="0" smtClean="0"/>
              <a:t> </a:t>
            </a:r>
            <a:r>
              <a:rPr lang="en-US" sz="1800" b="0" dirty="0" err="1" smtClean="0"/>
              <a:t>đó</a:t>
            </a:r>
            <a:r>
              <a:rPr lang="en-US" sz="1800" b="0" dirty="0" smtClean="0"/>
              <a:t> </a:t>
            </a:r>
            <a:r>
              <a:rPr lang="en-US" sz="1800" b="0" dirty="0" err="1" smtClean="0"/>
              <a:t>có</a:t>
            </a:r>
            <a:r>
              <a:rPr lang="en-US" sz="1800" b="0" dirty="0" smtClean="0"/>
              <a:t> 15 GP do </a:t>
            </a:r>
            <a:r>
              <a:rPr lang="en-US" sz="1800" b="0" dirty="0" err="1" smtClean="0"/>
              <a:t>Bộ</a:t>
            </a:r>
            <a:r>
              <a:rPr lang="en-US" sz="1800" b="0" dirty="0" smtClean="0"/>
              <a:t> KH&amp;CN </a:t>
            </a:r>
            <a:r>
              <a:rPr lang="en-US" sz="1800" b="0" dirty="0" err="1" smtClean="0"/>
              <a:t>cấp</a:t>
            </a:r>
            <a:r>
              <a:rPr lang="en-US" sz="1800" b="0" dirty="0" smtClean="0"/>
              <a:t> (</a:t>
            </a:r>
            <a:r>
              <a:rPr lang="en-US" sz="1800" b="0" dirty="0" err="1" smtClean="0"/>
              <a:t>tăng</a:t>
            </a:r>
            <a:r>
              <a:rPr lang="en-US" sz="1800" b="0" dirty="0" smtClean="0"/>
              <a:t> 7% so </a:t>
            </a:r>
            <a:r>
              <a:rPr lang="en-US" sz="1800" b="0" dirty="0" err="1" smtClean="0"/>
              <a:t>với</a:t>
            </a:r>
            <a:r>
              <a:rPr lang="en-US" sz="1800" b="0" dirty="0" smtClean="0"/>
              <a:t> </a:t>
            </a:r>
            <a:r>
              <a:rPr lang="en-US" sz="1800" b="0" dirty="0" err="1" smtClean="0"/>
              <a:t>năm</a:t>
            </a:r>
            <a:r>
              <a:rPr lang="en-US" sz="1800" b="0" dirty="0" smtClean="0"/>
              <a:t> 2015)</a:t>
            </a:r>
          </a:p>
          <a:p>
            <a:pPr marL="285750" indent="-285750" eaLnBrk="1" hangingPunct="1">
              <a:buFontTx/>
              <a:buChar char="-"/>
              <a:defRPr/>
            </a:pPr>
            <a:r>
              <a:rPr lang="en-US" sz="1800" b="0" dirty="0" err="1"/>
              <a:t>Năm</a:t>
            </a:r>
            <a:r>
              <a:rPr lang="en-US" sz="1800" b="0" dirty="0"/>
              <a:t> 2017: 978 </a:t>
            </a:r>
            <a:r>
              <a:rPr lang="en-US" sz="1800" b="0" dirty="0" err="1"/>
              <a:t>Gp</a:t>
            </a:r>
            <a:r>
              <a:rPr lang="en-US" sz="1800" b="0" dirty="0"/>
              <a:t> </a:t>
            </a:r>
            <a:r>
              <a:rPr lang="en-US" sz="1800" b="0" dirty="0" err="1"/>
              <a:t>trong</a:t>
            </a:r>
            <a:r>
              <a:rPr lang="en-US" sz="1800" b="0" dirty="0"/>
              <a:t> </a:t>
            </a:r>
            <a:r>
              <a:rPr lang="en-US" sz="1800" b="0" dirty="0" err="1"/>
              <a:t>đó</a:t>
            </a:r>
            <a:r>
              <a:rPr lang="en-US" sz="1800" b="0" dirty="0"/>
              <a:t> </a:t>
            </a:r>
            <a:r>
              <a:rPr lang="en-US" sz="1800" b="0" dirty="0" err="1"/>
              <a:t>có</a:t>
            </a:r>
            <a:r>
              <a:rPr lang="en-US" sz="1800" b="0" dirty="0"/>
              <a:t> 20 GP do </a:t>
            </a:r>
            <a:r>
              <a:rPr lang="en-US" sz="1800" b="0" dirty="0" err="1"/>
              <a:t>Bộ</a:t>
            </a:r>
            <a:r>
              <a:rPr lang="en-US" sz="1800" b="0" dirty="0"/>
              <a:t> KH&amp;CN </a:t>
            </a:r>
            <a:r>
              <a:rPr lang="en-US" sz="1800" b="0" dirty="0" err="1" smtClean="0"/>
              <a:t>cấp</a:t>
            </a:r>
            <a:r>
              <a:rPr lang="en-US" sz="1800" b="0" dirty="0" smtClean="0"/>
              <a:t> (</a:t>
            </a:r>
            <a:r>
              <a:rPr lang="en-US" sz="1800" b="0" dirty="0" err="1" smtClean="0"/>
              <a:t>tăng</a:t>
            </a:r>
            <a:r>
              <a:rPr lang="en-US" sz="1800" b="0" dirty="0" smtClean="0"/>
              <a:t> 25% so </a:t>
            </a:r>
            <a:r>
              <a:rPr lang="en-US" sz="1800" b="0" dirty="0" err="1" smtClean="0"/>
              <a:t>với</a:t>
            </a:r>
            <a:r>
              <a:rPr lang="en-US" sz="1800" b="0" dirty="0" smtClean="0"/>
              <a:t> </a:t>
            </a:r>
            <a:r>
              <a:rPr lang="en-US" sz="1800" b="0" dirty="0" err="1" smtClean="0"/>
              <a:t>năm</a:t>
            </a:r>
            <a:r>
              <a:rPr lang="en-US" sz="1800" b="0" dirty="0" smtClean="0"/>
              <a:t> 2016)</a:t>
            </a:r>
            <a:endParaRPr lang="en-US" sz="1800" b="0" dirty="0"/>
          </a:p>
          <a:p>
            <a:pPr marL="285750" indent="-285750" eaLnBrk="1" hangingPunct="1">
              <a:buFontTx/>
              <a:buChar char="-"/>
              <a:defRPr/>
            </a:pPr>
            <a:endParaRPr lang="en-US" sz="1800" b="0" dirty="0" smtClean="0"/>
          </a:p>
          <a:p>
            <a:pPr marL="285750" indent="-285750" eaLnBrk="1" hangingPunct="1">
              <a:buFontTx/>
              <a:buChar char="-"/>
              <a:defRPr/>
            </a:pPr>
            <a:endParaRPr lang="en-US" sz="1800" b="0" dirty="0" smtClean="0"/>
          </a:p>
        </p:txBody>
      </p:sp>
    </p:spTree>
    <p:extLst>
      <p:ext uri="{BB962C8B-B14F-4D97-AF65-F5344CB8AC3E}">
        <p14:creationId xmlns:p14="http://schemas.microsoft.com/office/powerpoint/2010/main" val="517267546"/>
      </p:ext>
    </p:extLst>
  </p:cSld>
  <p:clrMapOvr>
    <a:masterClrMapping/>
  </p:clrMapOvr>
  <p:transition spd="slow">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19</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2.3. </a:t>
            </a:r>
            <a:r>
              <a:rPr lang="en-US" sz="2800" dirty="0" err="1" smtClean="0"/>
              <a:t>Hoạt</a:t>
            </a:r>
            <a:r>
              <a:rPr lang="en-US" sz="2800" dirty="0" smtClean="0"/>
              <a:t> </a:t>
            </a:r>
            <a:r>
              <a:rPr lang="en-US" sz="2800" dirty="0" err="1" smtClean="0"/>
              <a:t>động</a:t>
            </a:r>
            <a:r>
              <a:rPr lang="en-US" sz="2800" dirty="0" smtClean="0"/>
              <a:t> </a:t>
            </a:r>
            <a:r>
              <a:rPr lang="en-US" sz="2800" dirty="0" err="1" smtClean="0"/>
              <a:t>cấp</a:t>
            </a:r>
            <a:r>
              <a:rPr lang="en-US" sz="2800" dirty="0" smtClean="0"/>
              <a:t> </a:t>
            </a:r>
            <a:r>
              <a:rPr lang="en-US" sz="2800" dirty="0" err="1" smtClean="0"/>
              <a:t>phép</a:t>
            </a:r>
            <a:r>
              <a:rPr lang="en-US" sz="2800" dirty="0" smtClean="0"/>
              <a:t> </a:t>
            </a:r>
            <a:r>
              <a:rPr lang="en-US" sz="1800" b="0" dirty="0" smtClean="0"/>
              <a:t>(5/5)</a:t>
            </a:r>
            <a:endParaRPr lang="en-US" sz="2800" b="0" dirty="0" smtClean="0"/>
          </a:p>
        </p:txBody>
      </p:sp>
      <p:sp>
        <p:nvSpPr>
          <p:cNvPr id="7" name="Rectangle 3"/>
          <p:cNvSpPr txBox="1">
            <a:spLocks noChangeArrowheads="1"/>
          </p:cNvSpPr>
          <p:nvPr/>
        </p:nvSpPr>
        <p:spPr bwMode="auto">
          <a:xfrm>
            <a:off x="393700" y="124777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400" b="1" dirty="0" err="1" smtClean="0">
                <a:solidFill>
                  <a:srgbClr val="080808"/>
                </a:solidFill>
                <a:ea typeface="굴림" charset="-127"/>
                <a:cs typeface="Times New Roman" pitchFamily="18" charset="0"/>
              </a:rPr>
              <a:t>Giấy</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đăng</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ký</a:t>
            </a:r>
            <a:r>
              <a:rPr lang="en-US" sz="2400" b="1" dirty="0" smtClean="0">
                <a:solidFill>
                  <a:srgbClr val="080808"/>
                </a:solidFill>
                <a:ea typeface="굴림" charset="-127"/>
                <a:cs typeface="Times New Roman" pitchFamily="18" charset="0"/>
              </a:rPr>
              <a:t> do </a:t>
            </a:r>
            <a:r>
              <a:rPr lang="en-US" sz="2400" b="1" dirty="0" err="1" smtClean="0">
                <a:solidFill>
                  <a:srgbClr val="080808"/>
                </a:solidFill>
                <a:ea typeface="굴림" charset="-127"/>
                <a:cs typeface="Times New Roman" pitchFamily="18" charset="0"/>
              </a:rPr>
              <a:t>Cục</a:t>
            </a:r>
            <a:r>
              <a:rPr lang="en-US" sz="2400" b="1" dirty="0" smtClean="0">
                <a:solidFill>
                  <a:srgbClr val="080808"/>
                </a:solidFill>
                <a:ea typeface="굴림" charset="-127"/>
                <a:cs typeface="Times New Roman" pitchFamily="18" charset="0"/>
              </a:rPr>
              <a:t> ATBXHN </a:t>
            </a:r>
            <a:r>
              <a:rPr lang="en-US" sz="2400" b="1" dirty="0" err="1" smtClean="0">
                <a:solidFill>
                  <a:srgbClr val="080808"/>
                </a:solidFill>
                <a:ea typeface="굴림" charset="-127"/>
                <a:cs typeface="Times New Roman" pitchFamily="18" charset="0"/>
              </a:rPr>
              <a:t>ký</a:t>
            </a:r>
            <a:r>
              <a:rPr lang="en-US" sz="2400" b="1" dirty="0" smtClean="0">
                <a:solidFill>
                  <a:srgbClr val="080808"/>
                </a:solidFill>
                <a:ea typeface="굴림" charset="-127"/>
                <a:cs typeface="Times New Roman" pitchFamily="18" charset="0"/>
              </a:rPr>
              <a:t> ban </a:t>
            </a:r>
            <a:r>
              <a:rPr lang="en-US" sz="2400" b="1" dirty="0" err="1" smtClean="0">
                <a:solidFill>
                  <a:srgbClr val="080808"/>
                </a:solidFill>
                <a:ea typeface="굴림" charset="-127"/>
                <a:cs typeface="Times New Roman" pitchFamily="18" charset="0"/>
              </a:rPr>
              <a:t>hành</a:t>
            </a:r>
            <a:endParaRPr lang="en-US" sz="2400" b="1" dirty="0" smtClean="0">
              <a:solidFill>
                <a:srgbClr val="080808"/>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en-US" sz="2400" dirty="0" err="1" smtClean="0"/>
              <a:t>Trong</a:t>
            </a:r>
            <a:r>
              <a:rPr lang="en-US" sz="2400" dirty="0" smtClean="0"/>
              <a:t> 03 </a:t>
            </a:r>
            <a:r>
              <a:rPr lang="en-US" sz="2400" dirty="0" err="1" smtClean="0"/>
              <a:t>năm</a:t>
            </a:r>
            <a:r>
              <a:rPr lang="en-US" sz="2400" dirty="0" smtClean="0"/>
              <a:t> </a:t>
            </a:r>
            <a:r>
              <a:rPr lang="en-US" sz="2400" dirty="0" err="1" smtClean="0"/>
              <a:t>từ</a:t>
            </a:r>
            <a:r>
              <a:rPr lang="en-US" sz="2400" dirty="0" smtClean="0"/>
              <a:t> 2015 -2017, </a:t>
            </a:r>
            <a:r>
              <a:rPr lang="en-US" sz="2400" dirty="0" err="1" smtClean="0"/>
              <a:t>Cục</a:t>
            </a:r>
            <a:r>
              <a:rPr lang="en-US" sz="2400" dirty="0" smtClean="0"/>
              <a:t> </a:t>
            </a:r>
            <a:r>
              <a:rPr lang="en-US" sz="2400" dirty="0"/>
              <a:t>ATBXHN </a:t>
            </a:r>
            <a:r>
              <a:rPr lang="en-US" sz="2400" dirty="0" err="1"/>
              <a:t>đã</a:t>
            </a:r>
            <a:r>
              <a:rPr lang="en-US" sz="2400" dirty="0"/>
              <a:t> </a:t>
            </a:r>
            <a:r>
              <a:rPr lang="en-US" sz="2400" dirty="0" err="1"/>
              <a:t>thực</a:t>
            </a:r>
            <a:r>
              <a:rPr lang="en-US" sz="2400" dirty="0"/>
              <a:t> </a:t>
            </a:r>
            <a:r>
              <a:rPr lang="en-US" sz="2400" dirty="0" err="1"/>
              <a:t>hiện</a:t>
            </a:r>
            <a:r>
              <a:rPr lang="en-US" sz="2400" dirty="0"/>
              <a:t> </a:t>
            </a:r>
            <a:r>
              <a:rPr lang="en-US" sz="2400" dirty="0" err="1"/>
              <a:t>thẩm</a:t>
            </a:r>
            <a:r>
              <a:rPr lang="en-US" sz="2400" dirty="0"/>
              <a:t> </a:t>
            </a:r>
            <a:r>
              <a:rPr lang="en-US" sz="2400" dirty="0" err="1"/>
              <a:t>định</a:t>
            </a:r>
            <a:r>
              <a:rPr lang="en-US" sz="2400" dirty="0"/>
              <a:t> </a:t>
            </a:r>
            <a:r>
              <a:rPr lang="en-US" sz="2400" dirty="0" err="1"/>
              <a:t>và</a:t>
            </a:r>
            <a:r>
              <a:rPr lang="en-US" sz="2400" dirty="0"/>
              <a:t> </a:t>
            </a:r>
            <a:r>
              <a:rPr lang="en-US" sz="2400" dirty="0" err="1"/>
              <a:t>ký</a:t>
            </a:r>
            <a:r>
              <a:rPr lang="en-US" sz="2400" dirty="0"/>
              <a:t> ban </a:t>
            </a:r>
            <a:r>
              <a:rPr lang="en-US" sz="2400" dirty="0" err="1"/>
              <a:t>hành</a:t>
            </a:r>
            <a:r>
              <a:rPr lang="en-US" sz="2400" dirty="0"/>
              <a:t> </a:t>
            </a:r>
            <a:r>
              <a:rPr lang="en-US" sz="2400" dirty="0" err="1"/>
              <a:t>tổng</a:t>
            </a:r>
            <a:r>
              <a:rPr lang="en-US" sz="2400" dirty="0"/>
              <a:t> </a:t>
            </a:r>
            <a:r>
              <a:rPr lang="en-US" sz="2400" dirty="0" err="1"/>
              <a:t>cộng</a:t>
            </a:r>
            <a:r>
              <a:rPr lang="en-US" sz="2400" dirty="0"/>
              <a:t> </a:t>
            </a:r>
            <a:r>
              <a:rPr lang="en-US" sz="2400" dirty="0" smtClean="0"/>
              <a:t>112 </a:t>
            </a:r>
            <a:r>
              <a:rPr lang="en-US" sz="2400" dirty="0" err="1"/>
              <a:t>giấy</a:t>
            </a:r>
            <a:r>
              <a:rPr lang="en-US" sz="2400" dirty="0"/>
              <a:t> </a:t>
            </a:r>
            <a:r>
              <a:rPr lang="en-US" sz="2400" dirty="0" err="1" smtClean="0"/>
              <a:t>đăng</a:t>
            </a:r>
            <a:r>
              <a:rPr lang="en-US" sz="2400" dirty="0" smtClean="0"/>
              <a:t> </a:t>
            </a:r>
            <a:r>
              <a:rPr lang="en-US" sz="2400" dirty="0" err="1" smtClean="0"/>
              <a:t>ký</a:t>
            </a:r>
            <a:r>
              <a:rPr lang="en-US" sz="2400" dirty="0" smtClean="0"/>
              <a:t> </a:t>
            </a:r>
            <a:r>
              <a:rPr lang="en-US" sz="2400" dirty="0" err="1" smtClean="0"/>
              <a:t>hoạt</a:t>
            </a:r>
            <a:r>
              <a:rPr lang="en-US" sz="2400" dirty="0" smtClean="0"/>
              <a:t> </a:t>
            </a:r>
            <a:r>
              <a:rPr lang="en-US" sz="2400" dirty="0" err="1" smtClean="0"/>
              <a:t>động</a:t>
            </a:r>
            <a:r>
              <a:rPr lang="en-US" sz="2400" dirty="0" smtClean="0"/>
              <a:t> </a:t>
            </a:r>
            <a:r>
              <a:rPr lang="en-US" sz="2400" dirty="0" err="1" smtClean="0"/>
              <a:t>dịch</a:t>
            </a:r>
            <a:r>
              <a:rPr lang="en-US" sz="2400" dirty="0" smtClean="0"/>
              <a:t> </a:t>
            </a:r>
            <a:r>
              <a:rPr lang="en-US" sz="2400" dirty="0" err="1" smtClean="0"/>
              <a:t>vụ</a:t>
            </a:r>
            <a:r>
              <a:rPr lang="en-US" sz="2400" dirty="0" smtClean="0"/>
              <a:t> </a:t>
            </a:r>
            <a:r>
              <a:rPr lang="en-US" sz="2400" dirty="0" err="1" smtClean="0"/>
              <a:t>hỗ</a:t>
            </a:r>
            <a:r>
              <a:rPr lang="en-US" sz="2400" dirty="0" smtClean="0"/>
              <a:t> </a:t>
            </a:r>
            <a:r>
              <a:rPr lang="en-US" sz="2400" dirty="0" err="1" smtClean="0"/>
              <a:t>trợ</a:t>
            </a:r>
            <a:r>
              <a:rPr lang="en-US" sz="2400" dirty="0" smtClean="0"/>
              <a:t> </a:t>
            </a:r>
            <a:r>
              <a:rPr lang="en-US" sz="2400" dirty="0" err="1" smtClean="0"/>
              <a:t>ứng</a:t>
            </a:r>
            <a:r>
              <a:rPr lang="en-US" sz="2400" dirty="0" smtClean="0"/>
              <a:t> </a:t>
            </a:r>
            <a:r>
              <a:rPr lang="en-US" sz="2400" dirty="0" err="1" smtClean="0"/>
              <a:t>dụng</a:t>
            </a:r>
            <a:r>
              <a:rPr lang="en-US" sz="2400" dirty="0" smtClean="0"/>
              <a:t> </a:t>
            </a:r>
            <a:r>
              <a:rPr lang="en-US" sz="2400" dirty="0" err="1" smtClean="0"/>
              <a:t>năng</a:t>
            </a:r>
            <a:r>
              <a:rPr lang="en-US" sz="2400" dirty="0" smtClean="0"/>
              <a:t> </a:t>
            </a:r>
            <a:r>
              <a:rPr lang="en-US" sz="2400" dirty="0" err="1" smtClean="0"/>
              <a:t>lượng</a:t>
            </a:r>
            <a:r>
              <a:rPr lang="en-US" sz="2400" dirty="0" smtClean="0"/>
              <a:t> </a:t>
            </a:r>
            <a:r>
              <a:rPr lang="en-US" sz="2400" dirty="0" err="1" smtClean="0"/>
              <a:t>nguyên</a:t>
            </a:r>
            <a:r>
              <a:rPr lang="en-US" sz="2400" dirty="0" smtClean="0"/>
              <a:t> </a:t>
            </a:r>
            <a:r>
              <a:rPr lang="en-US" sz="2400" dirty="0" err="1" smtClean="0"/>
              <a:t>tử</a:t>
            </a:r>
            <a:r>
              <a:rPr lang="en-US" sz="2400" dirty="0" smtClean="0"/>
              <a:t>;</a:t>
            </a:r>
          </a:p>
          <a:p>
            <a:pPr algn="just" eaLnBrk="0" fontAlgn="auto" hangingPunct="0">
              <a:spcBef>
                <a:spcPts val="500"/>
              </a:spcBef>
              <a:spcAft>
                <a:spcPts val="500"/>
              </a:spcAft>
              <a:buClr>
                <a:srgbClr val="080808"/>
              </a:buClr>
              <a:defRPr/>
            </a:pPr>
            <a:r>
              <a:rPr lang="en-US" sz="2400" b="1" dirty="0"/>
              <a:t> </a:t>
            </a:r>
            <a:r>
              <a:rPr lang="en-US" sz="2400" b="1" dirty="0" smtClean="0"/>
              <a:t>   </a:t>
            </a:r>
            <a:r>
              <a:rPr lang="en-US" sz="2400" b="1" dirty="0" err="1" smtClean="0"/>
              <a:t>Trong</a:t>
            </a:r>
            <a:r>
              <a:rPr lang="en-US" sz="2400" b="1" dirty="0" smtClean="0"/>
              <a:t> </a:t>
            </a:r>
            <a:r>
              <a:rPr lang="en-US" sz="2400" b="1" dirty="0" err="1" smtClean="0"/>
              <a:t>đó</a:t>
            </a:r>
            <a:r>
              <a:rPr lang="en-US" sz="2400" b="1" dirty="0" smtClean="0"/>
              <a:t>:</a:t>
            </a:r>
          </a:p>
          <a:p>
            <a:pPr algn="just" eaLnBrk="0" fontAlgn="auto" hangingPunct="0">
              <a:spcBef>
                <a:spcPts val="500"/>
              </a:spcBef>
              <a:spcAft>
                <a:spcPts val="500"/>
              </a:spcAft>
              <a:buClr>
                <a:srgbClr val="080808"/>
              </a:buClr>
              <a:defRPr/>
            </a:pPr>
            <a:r>
              <a:rPr lang="en-US" sz="2400" dirty="0" smtClean="0"/>
              <a:t>	</a:t>
            </a:r>
            <a:r>
              <a:rPr lang="en-US" sz="2400" dirty="0" err="1" smtClean="0"/>
              <a:t>Năm</a:t>
            </a:r>
            <a:r>
              <a:rPr lang="en-US" sz="2400" dirty="0" smtClean="0"/>
              <a:t> 2015: </a:t>
            </a:r>
            <a:r>
              <a:rPr lang="en-US" sz="2400" dirty="0" err="1" smtClean="0"/>
              <a:t>cấp</a:t>
            </a:r>
            <a:r>
              <a:rPr lang="en-US" sz="2400" dirty="0" smtClean="0"/>
              <a:t> 34 GĐK </a:t>
            </a:r>
          </a:p>
          <a:p>
            <a:pPr algn="just" eaLnBrk="0" fontAlgn="auto" hangingPunct="0">
              <a:spcBef>
                <a:spcPts val="500"/>
              </a:spcBef>
              <a:spcAft>
                <a:spcPts val="500"/>
              </a:spcAft>
              <a:buClr>
                <a:srgbClr val="080808"/>
              </a:buClr>
              <a:defRPr/>
            </a:pPr>
            <a:r>
              <a:rPr lang="en-US" sz="2400" dirty="0" smtClean="0"/>
              <a:t>	</a:t>
            </a:r>
            <a:r>
              <a:rPr lang="en-US" sz="2400" dirty="0" err="1" smtClean="0"/>
              <a:t>Năm</a:t>
            </a:r>
            <a:r>
              <a:rPr lang="en-US" sz="2400" dirty="0" smtClean="0"/>
              <a:t> 2016: </a:t>
            </a:r>
            <a:r>
              <a:rPr lang="en-US" sz="2400" dirty="0" err="1"/>
              <a:t>cấp</a:t>
            </a:r>
            <a:r>
              <a:rPr lang="en-US" sz="2400" dirty="0"/>
              <a:t> </a:t>
            </a:r>
            <a:r>
              <a:rPr lang="en-US" sz="2400" dirty="0" smtClean="0"/>
              <a:t>38 </a:t>
            </a:r>
            <a:r>
              <a:rPr lang="en-US" sz="2400" dirty="0"/>
              <a:t>GĐK </a:t>
            </a:r>
          </a:p>
          <a:p>
            <a:pPr algn="just" eaLnBrk="0" fontAlgn="auto" hangingPunct="0">
              <a:spcBef>
                <a:spcPts val="500"/>
              </a:spcBef>
              <a:spcAft>
                <a:spcPts val="500"/>
              </a:spcAft>
              <a:buClr>
                <a:srgbClr val="080808"/>
              </a:buClr>
              <a:defRPr/>
            </a:pPr>
            <a:r>
              <a:rPr lang="en-US" sz="2400" dirty="0" smtClean="0"/>
              <a:t>	</a:t>
            </a:r>
            <a:r>
              <a:rPr lang="en-US" sz="2400" dirty="0" err="1" smtClean="0"/>
              <a:t>Năm</a:t>
            </a:r>
            <a:r>
              <a:rPr lang="en-US" sz="2400" dirty="0" smtClean="0"/>
              <a:t> 2017: </a:t>
            </a:r>
            <a:r>
              <a:rPr lang="en-US" sz="2400" dirty="0" err="1"/>
              <a:t>cấp</a:t>
            </a:r>
            <a:r>
              <a:rPr lang="en-US" sz="2400" dirty="0"/>
              <a:t> </a:t>
            </a:r>
            <a:r>
              <a:rPr lang="en-US" sz="2400" dirty="0" smtClean="0"/>
              <a:t>40 </a:t>
            </a:r>
            <a:r>
              <a:rPr lang="en-US" sz="2400" dirty="0"/>
              <a:t>GĐK </a:t>
            </a:r>
          </a:p>
          <a:p>
            <a:pPr marL="342900" indent="-342900" algn="just" eaLnBrk="0" fontAlgn="auto" hangingPunct="0">
              <a:spcBef>
                <a:spcPts val="500"/>
              </a:spcBef>
              <a:spcAft>
                <a:spcPts val="500"/>
              </a:spcAft>
              <a:buClr>
                <a:srgbClr val="080808"/>
              </a:buClr>
              <a:buFontTx/>
              <a:buChar char="-"/>
              <a:defRPr/>
            </a:pPr>
            <a:endParaRPr lang="en-US" sz="2400" dirty="0" smtClean="0"/>
          </a:p>
          <a:p>
            <a:pPr marL="342900" indent="-342900" algn="just" eaLnBrk="0" fontAlgn="auto" hangingPunct="0">
              <a:spcBef>
                <a:spcPts val="500"/>
              </a:spcBef>
              <a:spcAft>
                <a:spcPts val="500"/>
              </a:spcAft>
              <a:buClr>
                <a:srgbClr val="080808"/>
              </a:buClr>
              <a:buFontTx/>
              <a:buChar char="-"/>
              <a:defRPr/>
            </a:pPr>
            <a:endParaRPr lang="en-US" sz="2400" dirty="0">
              <a:solidFill>
                <a:srgbClr val="FF0000"/>
              </a:solidFill>
            </a:endParaRPr>
          </a:p>
          <a:p>
            <a:pPr marL="342900" indent="-342900" algn="just" eaLnBrk="0" fontAlgn="auto" hangingPunct="0">
              <a:spcBef>
                <a:spcPts val="500"/>
              </a:spcBef>
              <a:spcAft>
                <a:spcPts val="500"/>
              </a:spcAft>
              <a:buClr>
                <a:srgbClr val="080808"/>
              </a:buClr>
              <a:buFontTx/>
              <a:buChar char="-"/>
              <a:defRPr/>
            </a:pPr>
            <a:endParaRPr lang="en-US" sz="2400" dirty="0" smtClean="0">
              <a:solidFill>
                <a:srgbClr val="080808"/>
              </a:solidFill>
              <a:ea typeface="굴림" charset="-127"/>
              <a:cs typeface="Times New Roman" pitchFamily="18" charset="0"/>
            </a:endParaRPr>
          </a:p>
        </p:txBody>
      </p:sp>
    </p:spTree>
    <p:extLst>
      <p:ext uri="{BB962C8B-B14F-4D97-AF65-F5344CB8AC3E}">
        <p14:creationId xmlns:p14="http://schemas.microsoft.com/office/powerpoint/2010/main" val="136307209"/>
      </p:ext>
    </p:extLst>
  </p:cSld>
  <p:clrMapOvr>
    <a:masterClrMapping/>
  </p:clrMapOvr>
  <p:transition spd="slow">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normAutofit/>
          </a:bodyPr>
          <a:lstStyle/>
          <a:p>
            <a:pPr>
              <a:defRPr/>
            </a:pPr>
            <a:r>
              <a:rPr lang="en-US" dirty="0" err="1" smtClean="0"/>
              <a:t>Nội</a:t>
            </a:r>
            <a:r>
              <a:rPr lang="en-US" dirty="0" smtClean="0"/>
              <a:t> dung</a:t>
            </a:r>
            <a:endParaRPr lang="en-US" dirty="0"/>
          </a:p>
        </p:txBody>
      </p:sp>
      <p:sp>
        <p:nvSpPr>
          <p:cNvPr id="6149" name="Text Box 65"/>
          <p:cNvSpPr txBox="1">
            <a:spLocks noChangeArrowheads="1"/>
          </p:cNvSpPr>
          <p:nvPr/>
        </p:nvSpPr>
        <p:spPr bwMode="auto">
          <a:xfrm>
            <a:off x="1143000" y="2133600"/>
            <a:ext cx="6629400" cy="461665"/>
          </a:xfrm>
          <a:prstGeom prst="rect">
            <a:avLst/>
          </a:prstGeom>
          <a:noFill/>
          <a:ln w="9525" algn="ctr">
            <a:noFill/>
            <a:miter lim="800000"/>
            <a:headEnd/>
            <a:tailEnd/>
          </a:ln>
        </p:spPr>
        <p:txBody>
          <a:bodyPr wrap="square">
            <a:spAutoFit/>
          </a:bodyPr>
          <a:lstStyle/>
          <a:p>
            <a:pPr eaLnBrk="0" hangingPunct="0"/>
            <a:r>
              <a:rPr lang="en-US" sz="2400" b="1" dirty="0">
                <a:solidFill>
                  <a:srgbClr val="003399"/>
                </a:solidFill>
              </a:rPr>
              <a:t>1</a:t>
            </a:r>
            <a:r>
              <a:rPr lang="en-US" sz="2400" b="1">
                <a:solidFill>
                  <a:srgbClr val="003399"/>
                </a:solidFill>
              </a:rPr>
              <a:t>. </a:t>
            </a:r>
            <a:r>
              <a:rPr lang="en-US" sz="2400" b="1" smtClean="0">
                <a:solidFill>
                  <a:srgbClr val="003399"/>
                </a:solidFill>
              </a:rPr>
              <a:t>Mở đầu</a:t>
            </a:r>
            <a:endParaRPr lang="en-US" sz="2400" dirty="0">
              <a:solidFill>
                <a:srgbClr val="003399"/>
              </a:solidFill>
            </a:endParaRPr>
          </a:p>
        </p:txBody>
      </p:sp>
      <p:sp>
        <p:nvSpPr>
          <p:cNvPr id="7187" name="Text Box 65"/>
          <p:cNvSpPr txBox="1">
            <a:spLocks noChangeArrowheads="1"/>
          </p:cNvSpPr>
          <p:nvPr/>
        </p:nvSpPr>
        <p:spPr bwMode="auto">
          <a:xfrm>
            <a:off x="1158875" y="3800475"/>
            <a:ext cx="6858000" cy="461665"/>
          </a:xfrm>
          <a:prstGeom prst="rect">
            <a:avLst/>
          </a:prstGeom>
          <a:noFill/>
          <a:ln w="9525" algn="ctr">
            <a:noFill/>
            <a:miter lim="800000"/>
            <a:headEnd/>
            <a:tailEnd/>
          </a:ln>
        </p:spPr>
        <p:txBody>
          <a:bodyPr>
            <a:spAutoFit/>
          </a:bodyPr>
          <a:lstStyle/>
          <a:p>
            <a:pPr eaLnBrk="0" hangingPunct="0"/>
            <a:r>
              <a:rPr lang="en-US" sz="2400" b="1" dirty="0">
                <a:solidFill>
                  <a:srgbClr val="003399"/>
                </a:solidFill>
              </a:rPr>
              <a:t>3</a:t>
            </a:r>
            <a:r>
              <a:rPr lang="en-US" sz="2400" b="1">
                <a:solidFill>
                  <a:srgbClr val="003399"/>
                </a:solidFill>
              </a:rPr>
              <a:t>. </a:t>
            </a:r>
            <a:r>
              <a:rPr lang="en-US" sz="2400" b="1" smtClean="0">
                <a:solidFill>
                  <a:srgbClr val="003399"/>
                </a:solidFill>
              </a:rPr>
              <a:t>Các điều kiện hỗ trợ công tác QLNN</a:t>
            </a:r>
            <a:endParaRPr lang="en-US" sz="2400" b="1" dirty="0">
              <a:solidFill>
                <a:srgbClr val="003399"/>
              </a:solidFill>
            </a:endParaRPr>
          </a:p>
        </p:txBody>
      </p:sp>
      <p:sp>
        <p:nvSpPr>
          <p:cNvPr id="6154" name="Line 61"/>
          <p:cNvSpPr>
            <a:spLocks noChangeShapeType="1"/>
          </p:cNvSpPr>
          <p:nvPr/>
        </p:nvSpPr>
        <p:spPr bwMode="auto">
          <a:xfrm>
            <a:off x="1235075" y="2590800"/>
            <a:ext cx="6583363" cy="0"/>
          </a:xfrm>
          <a:prstGeom prst="line">
            <a:avLst/>
          </a:prstGeom>
          <a:noFill/>
          <a:ln w="25400">
            <a:solidFill>
              <a:srgbClr val="5F5F5F"/>
            </a:solidFill>
            <a:prstDash val="sysDot"/>
            <a:round/>
            <a:headEnd/>
            <a:tailEnd type="oval" w="med" len="med"/>
          </a:ln>
        </p:spPr>
        <p:txBody>
          <a:bodyPr wrap="none" anchor="ctr"/>
          <a:lstStyle/>
          <a:p>
            <a:endParaRPr lang="en-US"/>
          </a:p>
        </p:txBody>
      </p:sp>
      <p:sp>
        <p:nvSpPr>
          <p:cNvPr id="6155" name="Line 61"/>
          <p:cNvSpPr>
            <a:spLocks noChangeShapeType="1"/>
          </p:cNvSpPr>
          <p:nvPr/>
        </p:nvSpPr>
        <p:spPr bwMode="auto">
          <a:xfrm>
            <a:off x="1235075" y="4267200"/>
            <a:ext cx="6583363" cy="0"/>
          </a:xfrm>
          <a:prstGeom prst="line">
            <a:avLst/>
          </a:prstGeom>
          <a:noFill/>
          <a:ln w="25400">
            <a:solidFill>
              <a:srgbClr val="5F5F5F"/>
            </a:solidFill>
            <a:prstDash val="sysDot"/>
            <a:round/>
            <a:headEnd/>
            <a:tailEnd type="oval" w="med" len="med"/>
          </a:ln>
        </p:spPr>
        <p:txBody>
          <a:bodyPr wrap="none" anchor="ctr"/>
          <a:lstStyle/>
          <a:p>
            <a:endParaRPr lang="en-US"/>
          </a:p>
        </p:txBody>
      </p:sp>
      <p:sp>
        <p:nvSpPr>
          <p:cNvPr id="9" name="Text Box 65"/>
          <p:cNvSpPr txBox="1">
            <a:spLocks noChangeArrowheads="1"/>
          </p:cNvSpPr>
          <p:nvPr/>
        </p:nvSpPr>
        <p:spPr bwMode="auto">
          <a:xfrm>
            <a:off x="1143000" y="4648200"/>
            <a:ext cx="6858000" cy="461665"/>
          </a:xfrm>
          <a:prstGeom prst="rect">
            <a:avLst/>
          </a:prstGeom>
          <a:noFill/>
          <a:ln w="9525" algn="ctr">
            <a:noFill/>
            <a:miter lim="800000"/>
            <a:headEnd/>
            <a:tailEnd/>
          </a:ln>
        </p:spPr>
        <p:txBody>
          <a:bodyPr>
            <a:spAutoFit/>
          </a:bodyPr>
          <a:lstStyle/>
          <a:p>
            <a:pPr eaLnBrk="0" hangingPunct="0"/>
            <a:r>
              <a:rPr lang="en-US" sz="2400" b="1" dirty="0">
                <a:solidFill>
                  <a:srgbClr val="003399"/>
                </a:solidFill>
              </a:rPr>
              <a:t>4</a:t>
            </a:r>
            <a:r>
              <a:rPr lang="en-US" sz="2400" b="1" smtClean="0">
                <a:solidFill>
                  <a:srgbClr val="003399"/>
                </a:solidFill>
              </a:rPr>
              <a:t>. Kết luận và kiến nghị</a:t>
            </a:r>
            <a:endParaRPr lang="en-US" sz="2400" b="1" dirty="0">
              <a:solidFill>
                <a:srgbClr val="003399"/>
              </a:solidFill>
            </a:endParaRPr>
          </a:p>
        </p:txBody>
      </p:sp>
      <p:sp>
        <p:nvSpPr>
          <p:cNvPr id="10" name="Line 61"/>
          <p:cNvSpPr>
            <a:spLocks noChangeShapeType="1"/>
          </p:cNvSpPr>
          <p:nvPr/>
        </p:nvSpPr>
        <p:spPr bwMode="auto">
          <a:xfrm>
            <a:off x="1219200" y="5114925"/>
            <a:ext cx="6583363" cy="0"/>
          </a:xfrm>
          <a:prstGeom prst="line">
            <a:avLst/>
          </a:prstGeom>
          <a:noFill/>
          <a:ln w="25400">
            <a:solidFill>
              <a:srgbClr val="5F5F5F"/>
            </a:solidFill>
            <a:prstDash val="sysDot"/>
            <a:round/>
            <a:headEnd/>
            <a:tailEnd type="oval" w="med" len="med"/>
          </a:ln>
        </p:spPr>
        <p:txBody>
          <a:bodyPr wrap="none" anchor="ctr"/>
          <a:lstStyle/>
          <a:p>
            <a:endParaRPr lang="en-US"/>
          </a:p>
        </p:txBody>
      </p:sp>
      <p:sp>
        <p:nvSpPr>
          <p:cNvPr id="11" name="Text Box 65"/>
          <p:cNvSpPr txBox="1">
            <a:spLocks noChangeArrowheads="1"/>
          </p:cNvSpPr>
          <p:nvPr/>
        </p:nvSpPr>
        <p:spPr bwMode="auto">
          <a:xfrm>
            <a:off x="1143000" y="2971800"/>
            <a:ext cx="6858000" cy="461665"/>
          </a:xfrm>
          <a:prstGeom prst="rect">
            <a:avLst/>
          </a:prstGeom>
          <a:noFill/>
          <a:ln w="9525" algn="ctr">
            <a:noFill/>
            <a:miter lim="800000"/>
            <a:headEnd/>
            <a:tailEnd/>
          </a:ln>
        </p:spPr>
        <p:txBody>
          <a:bodyPr>
            <a:spAutoFit/>
          </a:bodyPr>
          <a:lstStyle/>
          <a:p>
            <a:pPr eaLnBrk="0" hangingPunct="0"/>
            <a:r>
              <a:rPr lang="en-US" sz="2400" b="1" smtClean="0">
                <a:solidFill>
                  <a:srgbClr val="003399"/>
                </a:solidFill>
              </a:rPr>
              <a:t>2. Các hoạt động quản lý nhà nước</a:t>
            </a:r>
            <a:endParaRPr lang="en-US" sz="2400" b="1" dirty="0">
              <a:solidFill>
                <a:srgbClr val="003399"/>
              </a:solidFill>
            </a:endParaRPr>
          </a:p>
        </p:txBody>
      </p:sp>
      <p:sp>
        <p:nvSpPr>
          <p:cNvPr id="12" name="Line 61"/>
          <p:cNvSpPr>
            <a:spLocks noChangeShapeType="1"/>
          </p:cNvSpPr>
          <p:nvPr/>
        </p:nvSpPr>
        <p:spPr bwMode="auto">
          <a:xfrm>
            <a:off x="1219200" y="3438525"/>
            <a:ext cx="6583363" cy="0"/>
          </a:xfrm>
          <a:prstGeom prst="line">
            <a:avLst/>
          </a:prstGeom>
          <a:noFill/>
          <a:ln w="25400">
            <a:solidFill>
              <a:srgbClr val="5F5F5F"/>
            </a:solidFill>
            <a:prstDash val="sysDot"/>
            <a:round/>
            <a:headEnd/>
            <a:tailEnd type="oval" w="med" len="med"/>
          </a:ln>
        </p:spPr>
        <p:txBody>
          <a:bodyPr wrap="none" anchor="ctr"/>
          <a:lstStyle/>
          <a:p>
            <a:endParaRPr lang="en-US"/>
          </a:p>
        </p:txBody>
      </p:sp>
    </p:spTree>
    <p:extLst>
      <p:ext uri="{BB962C8B-B14F-4D97-AF65-F5344CB8AC3E}">
        <p14:creationId xmlns:p14="http://schemas.microsoft.com/office/powerpoint/2010/main" val="35003580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500" fill="hold"/>
                                        <p:tgtEl>
                                          <p:spTgt spid="7187"/>
                                        </p:tgtEl>
                                      </p:cBhvr>
                                      <p:by x="50000" y="50000"/>
                                    </p:animScale>
                                  </p:childTnLst>
                                </p:cTn>
                              </p:par>
                              <p:par>
                                <p:cTn id="7" presetID="6" presetClass="emph" presetSubtype="0" fill="hold" grpId="0" nodeType="withEffect">
                                  <p:stCondLst>
                                    <p:cond delay="0"/>
                                  </p:stCondLst>
                                  <p:childTnLst>
                                    <p:animScale>
                                      <p:cBhvr>
                                        <p:cTn id="8" dur="500" fill="hold"/>
                                        <p:tgtEl>
                                          <p:spTgt spid="6155"/>
                                        </p:tgtEl>
                                      </p:cBhvr>
                                      <p:by x="50000" y="50000"/>
                                    </p:animScale>
                                  </p:childTnLst>
                                </p:cTn>
                              </p:par>
                              <p:par>
                                <p:cTn id="9" presetID="6" presetClass="emph" presetSubtype="0" fill="hold" grpId="0" nodeType="withEffect">
                                  <p:stCondLst>
                                    <p:cond delay="0"/>
                                  </p:stCondLst>
                                  <p:childTnLst>
                                    <p:animScale>
                                      <p:cBhvr>
                                        <p:cTn id="10" dur="500" fill="hold"/>
                                        <p:tgtEl>
                                          <p:spTgt spid="9"/>
                                        </p:tgtEl>
                                      </p:cBhvr>
                                      <p:by x="50000" y="50000"/>
                                    </p:animScale>
                                  </p:childTnLst>
                                </p:cTn>
                              </p:par>
                              <p:par>
                                <p:cTn id="11" presetID="6" presetClass="emph" presetSubtype="0" fill="hold" grpId="0" nodeType="withEffect">
                                  <p:stCondLst>
                                    <p:cond delay="0"/>
                                  </p:stCondLst>
                                  <p:childTnLst>
                                    <p:animScale>
                                      <p:cBhvr>
                                        <p:cTn id="12" dur="500" fill="hold"/>
                                        <p:tgtEl>
                                          <p:spTgt spid="10"/>
                                        </p:tgtEl>
                                      </p:cBhvr>
                                      <p:by x="50000" y="50000"/>
                                    </p:animScale>
                                  </p:childTnLst>
                                </p:cTn>
                              </p:par>
                              <p:par>
                                <p:cTn id="13" presetID="6" presetClass="emph" presetSubtype="0" fill="hold" grpId="0" nodeType="withEffect">
                                  <p:stCondLst>
                                    <p:cond delay="0"/>
                                  </p:stCondLst>
                                  <p:childTnLst>
                                    <p:animScale>
                                      <p:cBhvr>
                                        <p:cTn id="14" dur="500" fill="hold"/>
                                        <p:tgtEl>
                                          <p:spTgt spid="11"/>
                                        </p:tgtEl>
                                      </p:cBhvr>
                                      <p:by x="50000" y="50000"/>
                                    </p:animScale>
                                  </p:childTnLst>
                                </p:cTn>
                              </p:par>
                              <p:par>
                                <p:cTn id="15" presetID="6" presetClass="emph" presetSubtype="0" fill="hold" grpId="0" nodeType="withEffect">
                                  <p:stCondLst>
                                    <p:cond delay="0"/>
                                  </p:stCondLst>
                                  <p:childTnLst>
                                    <p:animScale>
                                      <p:cBhvr>
                                        <p:cTn id="16" dur="500" fill="hold"/>
                                        <p:tgtEl>
                                          <p:spTgt spid="12"/>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7" grpId="0"/>
      <p:bldP spid="6155" grpId="0" animBg="1"/>
      <p:bldP spid="9" grpId="0"/>
      <p:bldP spid="10" grpId="0" animBg="1"/>
      <p:bldP spid="11" grpId="0"/>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20</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smtClean="0"/>
              <a:t>2.3. Hoạt động cấp phép </a:t>
            </a:r>
            <a:r>
              <a:rPr lang="en-US" sz="1800" b="0" smtClean="0"/>
              <a:t>(4/4)</a:t>
            </a:r>
            <a:endParaRPr lang="en-US" sz="2800" b="0" smtClean="0"/>
          </a:p>
        </p:txBody>
      </p:sp>
      <p:sp>
        <p:nvSpPr>
          <p:cNvPr id="7" name="Rectangle 3"/>
          <p:cNvSpPr txBox="1">
            <a:spLocks noChangeArrowheads="1"/>
          </p:cNvSpPr>
          <p:nvPr/>
        </p:nvSpPr>
        <p:spPr bwMode="auto">
          <a:xfrm>
            <a:off x="393700" y="1247775"/>
            <a:ext cx="8445500" cy="5000625"/>
          </a:xfrm>
          <a:prstGeom prst="rect">
            <a:avLst/>
          </a:prstGeom>
          <a:noFill/>
          <a:ln w="9525">
            <a:noFill/>
            <a:miter lim="800000"/>
            <a:headEnd/>
            <a:tailEnd/>
          </a:ln>
        </p:spPr>
        <p:txBody>
          <a:bodyPr lIns="92075" tIns="46038" rIns="92075" bIns="46038"/>
          <a:lstStyle/>
          <a:p>
            <a:pPr algn="just" eaLnBrk="0" fontAlgn="auto" hangingPunct="0">
              <a:spcBef>
                <a:spcPts val="500"/>
              </a:spcBef>
              <a:spcAft>
                <a:spcPts val="500"/>
              </a:spcAft>
              <a:buClr>
                <a:srgbClr val="080808"/>
              </a:buClr>
              <a:defRPr/>
            </a:pPr>
            <a:r>
              <a:rPr lang="en-US" sz="2400" dirty="0" err="1" smtClean="0">
                <a:solidFill>
                  <a:srgbClr val="080808"/>
                </a:solidFill>
                <a:ea typeface="굴림" charset="-127"/>
                <a:cs typeface="Times New Roman" pitchFamily="18" charset="0"/>
              </a:rPr>
              <a:t>Trong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tổng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số</a:t>
            </a:r>
            <a:r>
              <a:rPr lang="en-US" sz="2400" dirty="0" smtClean="0">
                <a:solidFill>
                  <a:srgbClr val="080808"/>
                </a:solidFill>
                <a:ea typeface="굴림" charset="-127"/>
                <a:cs typeface="Times New Roman" pitchFamily="18" charset="0"/>
              </a:rPr>
              <a:t> 61 </a:t>
            </a:r>
            <a:r>
              <a:rPr lang="en-US" sz="2400" dirty="0" err="1" smtClean="0">
                <a:solidFill>
                  <a:srgbClr val="080808"/>
                </a:solidFill>
                <a:ea typeface="굴림" charset="-127"/>
                <a:cs typeface="Times New Roman" pitchFamily="18" charset="0"/>
              </a:rPr>
              <a:t>Sở</a:t>
            </a:r>
            <a:r>
              <a:rPr lang="en-US" sz="2400" dirty="0" smtClean="0">
                <a:solidFill>
                  <a:srgbClr val="080808"/>
                </a:solidFill>
                <a:ea typeface="굴림" charset="-127"/>
                <a:cs typeface="Times New Roman" pitchFamily="18" charset="0"/>
              </a:rPr>
              <a:t> KH&amp;CN </a:t>
            </a:r>
            <a:r>
              <a:rPr lang="en-US" sz="2400" dirty="0" err="1" smtClean="0">
                <a:solidFill>
                  <a:srgbClr val="080808"/>
                </a:solidFill>
                <a:ea typeface="굴림" charset="-127"/>
                <a:cs typeface="Times New Roman" pitchFamily="18" charset="0"/>
              </a:rPr>
              <a:t>gửi</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báo</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cáo</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về</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công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tác</a:t>
            </a:r>
            <a:r>
              <a:rPr lang="en-US" sz="2400" dirty="0" smtClean="0">
                <a:solidFill>
                  <a:srgbClr val="080808"/>
                </a:solidFill>
                <a:ea typeface="굴림" charset="-127"/>
                <a:cs typeface="Times New Roman" pitchFamily="18" charset="0"/>
              </a:rPr>
              <a:t> QLNN </a:t>
            </a:r>
            <a:r>
              <a:rPr lang="en-US" sz="2400" dirty="0" err="1" smtClean="0">
                <a:solidFill>
                  <a:srgbClr val="080808"/>
                </a:solidFill>
                <a:ea typeface="굴림" charset="-127"/>
                <a:cs typeface="Times New Roman" pitchFamily="18" charset="0"/>
              </a:rPr>
              <a:t>về</a:t>
            </a:r>
            <a:r>
              <a:rPr lang="en-US" sz="2400" dirty="0" smtClean="0">
                <a:solidFill>
                  <a:srgbClr val="080808"/>
                </a:solidFill>
                <a:ea typeface="굴림" charset="-127"/>
                <a:cs typeface="Times New Roman" pitchFamily="18" charset="0"/>
              </a:rPr>
              <a:t> ATBXNHN </a:t>
            </a:r>
            <a:r>
              <a:rPr lang="en-US" sz="2400" dirty="0" err="1" smtClean="0">
                <a:solidFill>
                  <a:srgbClr val="080808"/>
                </a:solidFill>
                <a:ea typeface="굴림" charset="-127"/>
                <a:cs typeface="Times New Roman" pitchFamily="18" charset="0"/>
              </a:rPr>
              <a:t>năm</a:t>
            </a:r>
            <a:r>
              <a:rPr lang="en-US" sz="2400" dirty="0" smtClean="0">
                <a:solidFill>
                  <a:srgbClr val="080808"/>
                </a:solidFill>
                <a:ea typeface="굴림" charset="-127"/>
                <a:cs typeface="Times New Roman" pitchFamily="18" charset="0"/>
              </a:rPr>
              <a:t> 2018, </a:t>
            </a:r>
            <a:r>
              <a:rPr lang="en-US" sz="2400" dirty="0" err="1" smtClean="0">
                <a:solidFill>
                  <a:srgbClr val="080808"/>
                </a:solidFill>
                <a:ea typeface="굴림" charset="-127"/>
                <a:cs typeface="Times New Roman" pitchFamily="18" charset="0"/>
              </a:rPr>
              <a:t>Hiện</a:t>
            </a:r>
            <a:r>
              <a:rPr lang="en-US" sz="2400" dirty="0" smtClean="0">
                <a:solidFill>
                  <a:srgbClr val="080808"/>
                </a:solidFill>
                <a:ea typeface="굴림" charset="-127"/>
                <a:cs typeface="Times New Roman" pitchFamily="18" charset="0"/>
              </a:rPr>
              <a:t> nay, </a:t>
            </a:r>
            <a:r>
              <a:rPr lang="en-US" sz="2400" dirty="0" err="1" smtClean="0">
                <a:solidFill>
                  <a:srgbClr val="080808"/>
                </a:solidFill>
                <a:ea typeface="굴림" charset="-127"/>
                <a:cs typeface="Times New Roman" pitchFamily="18" charset="0"/>
              </a:rPr>
              <a:t>có</a:t>
            </a:r>
            <a:r>
              <a:rPr lang="en-US" sz="2400" dirty="0" smtClean="0">
                <a:solidFill>
                  <a:srgbClr val="080808"/>
                </a:solidFill>
                <a:ea typeface="굴림" charset="-127"/>
                <a:cs typeface="Times New Roman" pitchFamily="18" charset="0"/>
              </a:rPr>
              <a:t> 3133 </a:t>
            </a:r>
            <a:r>
              <a:rPr lang="en-US" sz="2400" dirty="0" err="1" smtClean="0">
                <a:solidFill>
                  <a:srgbClr val="080808"/>
                </a:solidFill>
                <a:ea typeface="굴림" charset="-127"/>
                <a:cs typeface="Times New Roman" pitchFamily="18" charset="0"/>
              </a:rPr>
              <a:t>cơ</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sở</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có</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sử</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dụng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thiết</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bị</a:t>
            </a:r>
            <a:r>
              <a:rPr lang="en-US" sz="2400" dirty="0" smtClean="0">
                <a:solidFill>
                  <a:srgbClr val="080808"/>
                </a:solidFill>
                <a:ea typeface="굴림" charset="-127"/>
                <a:cs typeface="Times New Roman" pitchFamily="18" charset="0"/>
              </a:rPr>
              <a:t> X </a:t>
            </a:r>
            <a:r>
              <a:rPr lang="en-US" sz="2400" dirty="0" err="1" smtClean="0">
                <a:solidFill>
                  <a:srgbClr val="080808"/>
                </a:solidFill>
                <a:ea typeface="굴림" charset="-127"/>
                <a:cs typeface="Times New Roman" pitchFamily="18" charset="0"/>
              </a:rPr>
              <a:t>quang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trong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chẩn</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đoán</a:t>
            </a:r>
            <a:r>
              <a:rPr lang="en-US" sz="2400" dirty="0" smtClean="0">
                <a:solidFill>
                  <a:srgbClr val="080808"/>
                </a:solidFill>
                <a:ea typeface="굴림" charset="-127"/>
                <a:cs typeface="Times New Roman" pitchFamily="18" charset="0"/>
              </a:rPr>
              <a:t> ý </a:t>
            </a:r>
            <a:r>
              <a:rPr lang="en-US" sz="2400" dirty="0" err="1" smtClean="0">
                <a:solidFill>
                  <a:srgbClr val="080808"/>
                </a:solidFill>
                <a:ea typeface="굴림" charset="-127"/>
                <a:cs typeface="Times New Roman" pitchFamily="18" charset="0"/>
              </a:rPr>
              <a:t>tế</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với</a:t>
            </a:r>
            <a:r>
              <a:rPr lang="en-US" sz="2400" dirty="0" smtClean="0">
                <a:solidFill>
                  <a:srgbClr val="080808"/>
                </a:solidFill>
                <a:ea typeface="굴림" charset="-127"/>
                <a:cs typeface="Times New Roman" pitchFamily="18" charset="0"/>
              </a:rPr>
              <a:t> 8536 </a:t>
            </a:r>
            <a:r>
              <a:rPr lang="en-US" sz="2400" dirty="0" err="1" smtClean="0">
                <a:solidFill>
                  <a:srgbClr val="080808"/>
                </a:solidFill>
                <a:ea typeface="굴림" charset="-127"/>
                <a:cs typeface="Times New Roman" pitchFamily="18" charset="0"/>
              </a:rPr>
              <a:t>thiết</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bị</a:t>
            </a:r>
            <a:r>
              <a:rPr lang="en-US" sz="2400" dirty="0" smtClean="0">
                <a:solidFill>
                  <a:srgbClr val="080808"/>
                </a:solidFill>
                <a:ea typeface="굴림" charset="-127"/>
                <a:cs typeface="Times New Roman" pitchFamily="18" charset="0"/>
              </a:rPr>
              <a:t> X </a:t>
            </a:r>
            <a:r>
              <a:rPr lang="en-US" sz="2400" dirty="0" err="1" smtClean="0">
                <a:solidFill>
                  <a:srgbClr val="080808"/>
                </a:solidFill>
                <a:ea typeface="굴림" charset="-127"/>
                <a:cs typeface="Times New Roman" pitchFamily="18" charset="0"/>
              </a:rPr>
              <a:t>quang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đã</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được</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cấp</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phép</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trong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chẩn</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đoán</a:t>
            </a:r>
            <a:r>
              <a:rPr lang="en-US" sz="2400" dirty="0">
                <a:solidFill>
                  <a:srgbClr val="080808"/>
                </a:solidFill>
                <a:ea typeface="굴림" charset="-127"/>
                <a:cs typeface="Times New Roman" pitchFamily="18" charset="0"/>
              </a:rPr>
              <a:t>.</a:t>
            </a:r>
            <a:endParaRPr lang="en-US" sz="2400" dirty="0" smtClean="0">
              <a:solidFill>
                <a:srgbClr val="080808"/>
              </a:solidFill>
              <a:ea typeface="굴림" charset="-127"/>
              <a:cs typeface="Times New Roman" pitchFamily="18" charset="0"/>
            </a:endParaRPr>
          </a:p>
          <a:p>
            <a:pPr algn="just" eaLnBrk="0" fontAlgn="auto" hangingPunct="0">
              <a:spcBef>
                <a:spcPts val="500"/>
              </a:spcBef>
              <a:spcAft>
                <a:spcPts val="500"/>
              </a:spcAft>
              <a:buClr>
                <a:srgbClr val="080808"/>
              </a:buClr>
              <a:defRPr/>
            </a:pPr>
            <a:r>
              <a:rPr lang="en-US" sz="2400" b="1" dirty="0" err="1">
                <a:solidFill>
                  <a:srgbClr val="080808"/>
                </a:solidFill>
                <a:ea typeface="굴림" charset="-127"/>
                <a:cs typeface="Times New Roman" pitchFamily="18" charset="0"/>
              </a:rPr>
              <a:t>Giấy</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phép</a:t>
            </a:r>
            <a:r>
              <a:rPr lang="en-US" sz="2400" b="1" dirty="0">
                <a:solidFill>
                  <a:srgbClr val="080808"/>
                </a:solidFill>
                <a:ea typeface="굴림" charset="-127"/>
                <a:cs typeface="Times New Roman" pitchFamily="18" charset="0"/>
              </a:rPr>
              <a:t> do </a:t>
            </a:r>
            <a:r>
              <a:rPr lang="en-US" sz="2400" b="1" dirty="0" err="1">
                <a:solidFill>
                  <a:srgbClr val="080808"/>
                </a:solidFill>
                <a:ea typeface="굴림" charset="-127"/>
                <a:cs typeface="Times New Roman" pitchFamily="18" charset="0"/>
              </a:rPr>
              <a:t>Tỉnh</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ký</a:t>
            </a:r>
            <a:r>
              <a:rPr lang="en-US" sz="2400" b="1" dirty="0">
                <a:solidFill>
                  <a:srgbClr val="080808"/>
                </a:solidFill>
                <a:ea typeface="굴림" charset="-127"/>
                <a:cs typeface="Times New Roman" pitchFamily="18" charset="0"/>
              </a:rPr>
              <a:t> ban </a:t>
            </a:r>
            <a:r>
              <a:rPr lang="en-US" sz="2400" b="1" dirty="0" err="1">
                <a:solidFill>
                  <a:srgbClr val="080808"/>
                </a:solidFill>
                <a:ea typeface="굴림" charset="-127"/>
                <a:cs typeface="Times New Roman" pitchFamily="18" charset="0"/>
              </a:rPr>
              <a:t>hành</a:t>
            </a:r>
            <a:r>
              <a:rPr lang="en-US" sz="2400" b="1" dirty="0">
                <a:solidFill>
                  <a:srgbClr val="080808"/>
                </a:solidFill>
                <a:ea typeface="굴림" charset="-127"/>
                <a:cs typeface="Times New Roman" pitchFamily="18" charset="0"/>
              </a:rPr>
              <a:t> </a:t>
            </a:r>
          </a:p>
          <a:p>
            <a:pPr algn="just" eaLnBrk="0" fontAlgn="auto" hangingPunct="0">
              <a:spcBef>
                <a:spcPts val="500"/>
              </a:spcBef>
              <a:spcAft>
                <a:spcPts val="500"/>
              </a:spcAft>
              <a:buClr>
                <a:srgbClr val="080808"/>
              </a:buClr>
              <a:defRPr/>
            </a:pPr>
            <a:r>
              <a:rPr lang="en-US" sz="2400" dirty="0" smtClean="0"/>
              <a:t>	</a:t>
            </a:r>
            <a:r>
              <a:rPr lang="en-US" sz="2400" dirty="0" err="1" smtClean="0"/>
              <a:t>Năm</a:t>
            </a:r>
            <a:r>
              <a:rPr lang="en-US" sz="2400" dirty="0" smtClean="0"/>
              <a:t> 2015, </a:t>
            </a:r>
            <a:r>
              <a:rPr lang="en-US" sz="2400" dirty="0" err="1" smtClean="0"/>
              <a:t>Các</a:t>
            </a:r>
            <a:r>
              <a:rPr lang="en-US" sz="2400" dirty="0" smtClean="0"/>
              <a:t> </a:t>
            </a:r>
            <a:r>
              <a:rPr lang="en-US" sz="2400" dirty="0" err="1" smtClean="0"/>
              <a:t>Sở</a:t>
            </a:r>
            <a:r>
              <a:rPr lang="en-US" sz="2400" dirty="0" smtClean="0"/>
              <a:t>  </a:t>
            </a:r>
            <a:r>
              <a:rPr lang="en-US" sz="2400" dirty="0" err="1" smtClean="0"/>
              <a:t>khoa</a:t>
            </a:r>
            <a:r>
              <a:rPr lang="en-US" sz="2400" dirty="0" smtClean="0"/>
              <a:t> </a:t>
            </a:r>
            <a:r>
              <a:rPr lang="en-US" sz="2400" dirty="0" err="1" smtClean="0"/>
              <a:t>học</a:t>
            </a:r>
            <a:r>
              <a:rPr lang="en-US" sz="2400" dirty="0" smtClean="0"/>
              <a:t> </a:t>
            </a:r>
            <a:r>
              <a:rPr lang="en-US" sz="2400" dirty="0" err="1" smtClean="0"/>
              <a:t>và</a:t>
            </a:r>
            <a:r>
              <a:rPr lang="en-US" sz="2400" dirty="0" smtClean="0"/>
              <a:t> </a:t>
            </a:r>
            <a:r>
              <a:rPr lang="en-US" sz="2400" dirty="0" err="1" smtClean="0"/>
              <a:t>Công</a:t>
            </a:r>
            <a:r>
              <a:rPr lang="en-US" sz="2400" dirty="0" smtClean="0"/>
              <a:t> </a:t>
            </a:r>
            <a:r>
              <a:rPr lang="en-US" sz="2400" dirty="0" err="1" smtClean="0"/>
              <a:t>nghệ</a:t>
            </a:r>
            <a:r>
              <a:rPr lang="en-US" sz="2400" dirty="0" smtClean="0"/>
              <a:t> </a:t>
            </a:r>
            <a:r>
              <a:rPr lang="en-US" sz="2400" dirty="0" err="1" smtClean="0"/>
              <a:t>đã</a:t>
            </a:r>
            <a:r>
              <a:rPr lang="en-US" sz="2400" dirty="0" smtClean="0"/>
              <a:t> </a:t>
            </a:r>
            <a:r>
              <a:rPr lang="en-US" sz="2400" dirty="0" err="1" smtClean="0"/>
              <a:t>cấp</a:t>
            </a:r>
            <a:r>
              <a:rPr lang="en-US" sz="2400" dirty="0" smtClean="0"/>
              <a:t>:</a:t>
            </a:r>
          </a:p>
          <a:p>
            <a:r>
              <a:rPr lang="en-US" sz="2400" dirty="0" smtClean="0"/>
              <a:t>		- 1397 </a:t>
            </a:r>
            <a:r>
              <a:rPr lang="en-US" sz="2400" dirty="0" err="1" smtClean="0"/>
              <a:t>giấy</a:t>
            </a:r>
            <a:r>
              <a:rPr lang="en-US" sz="2400" dirty="0" smtClean="0"/>
              <a:t> </a:t>
            </a:r>
            <a:r>
              <a:rPr lang="en-US" sz="2400" dirty="0" err="1" smtClean="0"/>
              <a:t>phép</a:t>
            </a:r>
            <a:r>
              <a:rPr lang="en-US" sz="2400" dirty="0" smtClean="0"/>
              <a:t> X </a:t>
            </a:r>
            <a:r>
              <a:rPr lang="en-US" sz="2400" dirty="0" err="1" smtClean="0"/>
              <a:t>quang</a:t>
            </a:r>
            <a:r>
              <a:rPr lang="en-US" sz="2400" dirty="0" smtClean="0"/>
              <a:t> (62/63);</a:t>
            </a:r>
          </a:p>
          <a:p>
            <a:r>
              <a:rPr lang="en-US" sz="2400" dirty="0" smtClean="0">
                <a:solidFill>
                  <a:srgbClr val="FF0000"/>
                </a:solidFill>
              </a:rPr>
              <a:t>	</a:t>
            </a:r>
            <a:r>
              <a:rPr lang="en-US" sz="2400" dirty="0" err="1" smtClean="0"/>
              <a:t>Năm</a:t>
            </a:r>
            <a:r>
              <a:rPr lang="en-US" sz="2400" dirty="0" smtClean="0"/>
              <a:t> 2016, </a:t>
            </a:r>
            <a:r>
              <a:rPr lang="en-US" sz="2400" dirty="0" err="1" smtClean="0"/>
              <a:t>Các</a:t>
            </a:r>
            <a:r>
              <a:rPr lang="en-US" sz="2400" dirty="0" smtClean="0"/>
              <a:t> </a:t>
            </a:r>
            <a:r>
              <a:rPr lang="en-US" sz="2400" dirty="0" err="1" smtClean="0"/>
              <a:t>Sở</a:t>
            </a:r>
            <a:r>
              <a:rPr lang="en-US" sz="2400" dirty="0" smtClean="0"/>
              <a:t>  </a:t>
            </a:r>
            <a:r>
              <a:rPr lang="en-US" sz="2400" dirty="0" err="1" smtClean="0"/>
              <a:t>khoa</a:t>
            </a:r>
            <a:r>
              <a:rPr lang="en-US" sz="2400" dirty="0" smtClean="0"/>
              <a:t> </a:t>
            </a:r>
            <a:r>
              <a:rPr lang="en-US" sz="2400" dirty="0" err="1" smtClean="0"/>
              <a:t>học</a:t>
            </a:r>
            <a:r>
              <a:rPr lang="en-US" sz="2400" dirty="0" smtClean="0"/>
              <a:t> </a:t>
            </a:r>
            <a:r>
              <a:rPr lang="en-US" sz="2400" dirty="0" err="1" smtClean="0"/>
              <a:t>và</a:t>
            </a:r>
            <a:r>
              <a:rPr lang="en-US" sz="2400" dirty="0" smtClean="0"/>
              <a:t> </a:t>
            </a:r>
            <a:r>
              <a:rPr lang="en-US" sz="2400" dirty="0" err="1" smtClean="0"/>
              <a:t>Công</a:t>
            </a:r>
            <a:r>
              <a:rPr lang="en-US" sz="2400" dirty="0" smtClean="0"/>
              <a:t> </a:t>
            </a:r>
            <a:r>
              <a:rPr lang="en-US" sz="2400" dirty="0" err="1" smtClean="0"/>
              <a:t>nghệ</a:t>
            </a:r>
            <a:r>
              <a:rPr lang="en-US" sz="2400" dirty="0" smtClean="0"/>
              <a:t> </a:t>
            </a:r>
            <a:r>
              <a:rPr lang="en-US" sz="2400" dirty="0" err="1" smtClean="0"/>
              <a:t>đã</a:t>
            </a:r>
            <a:r>
              <a:rPr lang="en-US" sz="2400" dirty="0" smtClean="0"/>
              <a:t> </a:t>
            </a:r>
            <a:r>
              <a:rPr lang="en-US" sz="2400" dirty="0" err="1" smtClean="0"/>
              <a:t>cấp</a:t>
            </a:r>
            <a:r>
              <a:rPr lang="en-US" sz="2400" dirty="0" smtClean="0"/>
              <a:t>:</a:t>
            </a:r>
          </a:p>
          <a:p>
            <a:r>
              <a:rPr lang="en-US" sz="2400" dirty="0" smtClean="0"/>
              <a:t>		- 1685 </a:t>
            </a:r>
            <a:r>
              <a:rPr lang="en-US" sz="2400" dirty="0" err="1" smtClean="0"/>
              <a:t>giấy</a:t>
            </a:r>
            <a:r>
              <a:rPr lang="en-US" sz="2400" dirty="0" smtClean="0"/>
              <a:t> </a:t>
            </a:r>
            <a:r>
              <a:rPr lang="en-US" sz="2400" dirty="0" err="1" smtClean="0"/>
              <a:t>phép</a:t>
            </a:r>
            <a:r>
              <a:rPr lang="en-US" sz="2400" dirty="0" smtClean="0"/>
              <a:t> X </a:t>
            </a:r>
            <a:r>
              <a:rPr lang="en-US" sz="2400" dirty="0" err="1" smtClean="0"/>
              <a:t>quang</a:t>
            </a:r>
            <a:r>
              <a:rPr lang="en-US" sz="2400" dirty="0" smtClean="0"/>
              <a:t> (57/63);</a:t>
            </a:r>
          </a:p>
          <a:p>
            <a:r>
              <a:rPr lang="en-US" sz="2400" dirty="0" smtClean="0">
                <a:solidFill>
                  <a:srgbClr val="FF0000"/>
                </a:solidFill>
              </a:rPr>
              <a:t>	</a:t>
            </a:r>
            <a:r>
              <a:rPr lang="en-US" sz="2400" dirty="0" err="1" smtClean="0"/>
              <a:t>Năm</a:t>
            </a:r>
            <a:r>
              <a:rPr lang="en-US" sz="2400" dirty="0" smtClean="0"/>
              <a:t> 2017, </a:t>
            </a:r>
            <a:r>
              <a:rPr lang="en-US" sz="2400" dirty="0" err="1"/>
              <a:t>Các</a:t>
            </a:r>
            <a:r>
              <a:rPr lang="en-US" sz="2400" dirty="0"/>
              <a:t> </a:t>
            </a:r>
            <a:r>
              <a:rPr lang="en-US" sz="2400" dirty="0" err="1"/>
              <a:t>Sở</a:t>
            </a:r>
            <a:r>
              <a:rPr lang="en-US" sz="2400" dirty="0"/>
              <a:t>  </a:t>
            </a:r>
            <a:r>
              <a:rPr lang="en-US" sz="2400" dirty="0" err="1"/>
              <a:t>khoa</a:t>
            </a:r>
            <a:r>
              <a:rPr lang="en-US" sz="2400" dirty="0"/>
              <a:t> </a:t>
            </a:r>
            <a:r>
              <a:rPr lang="en-US" sz="2400" dirty="0" err="1"/>
              <a:t>học</a:t>
            </a:r>
            <a:r>
              <a:rPr lang="en-US" sz="2400" dirty="0"/>
              <a:t> </a:t>
            </a:r>
            <a:r>
              <a:rPr lang="en-US" sz="2400" dirty="0" err="1"/>
              <a:t>và</a:t>
            </a:r>
            <a:r>
              <a:rPr lang="en-US" sz="2400" dirty="0"/>
              <a:t> </a:t>
            </a:r>
            <a:r>
              <a:rPr lang="en-US" sz="2400" dirty="0" err="1"/>
              <a:t>Công</a:t>
            </a:r>
            <a:r>
              <a:rPr lang="en-US" sz="2400" dirty="0"/>
              <a:t> </a:t>
            </a:r>
            <a:r>
              <a:rPr lang="en-US" sz="2400" dirty="0" err="1"/>
              <a:t>nghệ</a:t>
            </a:r>
            <a:r>
              <a:rPr lang="en-US" sz="2400" dirty="0"/>
              <a:t> </a:t>
            </a:r>
            <a:r>
              <a:rPr lang="en-US" sz="2400" dirty="0" err="1"/>
              <a:t>đã</a:t>
            </a:r>
            <a:r>
              <a:rPr lang="en-US" sz="2400" dirty="0"/>
              <a:t> </a:t>
            </a:r>
            <a:r>
              <a:rPr lang="en-US" sz="2400" dirty="0" err="1"/>
              <a:t>cấp</a:t>
            </a:r>
            <a:r>
              <a:rPr lang="en-US" sz="2400" dirty="0"/>
              <a:t>:</a:t>
            </a:r>
          </a:p>
          <a:p>
            <a:r>
              <a:rPr lang="en-US" sz="2400" dirty="0"/>
              <a:t>		- </a:t>
            </a:r>
            <a:r>
              <a:rPr lang="en-US" sz="2400" dirty="0" smtClean="0"/>
              <a:t>1817 </a:t>
            </a:r>
            <a:r>
              <a:rPr lang="en-US" sz="2400" dirty="0" err="1"/>
              <a:t>giấy</a:t>
            </a:r>
            <a:r>
              <a:rPr lang="en-US" sz="2400" dirty="0"/>
              <a:t> </a:t>
            </a:r>
            <a:r>
              <a:rPr lang="en-US" sz="2400" dirty="0" err="1"/>
              <a:t>phép</a:t>
            </a:r>
            <a:r>
              <a:rPr lang="en-US" sz="2400" dirty="0"/>
              <a:t> X </a:t>
            </a:r>
            <a:r>
              <a:rPr lang="en-US" sz="2400" dirty="0" err="1" smtClean="0"/>
              <a:t>quang</a:t>
            </a:r>
            <a:r>
              <a:rPr lang="en-US" sz="2400" dirty="0" smtClean="0"/>
              <a:t> (61/63);</a:t>
            </a:r>
            <a:endParaRPr lang="en-US" sz="2400" dirty="0"/>
          </a:p>
          <a:p>
            <a:endParaRPr lang="en-US" sz="2400" dirty="0" smtClean="0">
              <a:solidFill>
                <a:srgbClr val="FF0000"/>
              </a:solidFill>
            </a:endParaRPr>
          </a:p>
        </p:txBody>
      </p:sp>
    </p:spTree>
  </p:cSld>
  <p:clrMapOvr>
    <a:masterClrMapping/>
  </p:clrMapOvr>
  <p:transition spd="slow">
    <p:pull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21</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2.4. </a:t>
            </a:r>
            <a:r>
              <a:rPr lang="en-US" sz="2800" dirty="0" err="1" smtClean="0"/>
              <a:t>Hoạt</a:t>
            </a:r>
            <a:r>
              <a:rPr lang="en-US" sz="2800" dirty="0" smtClean="0"/>
              <a:t> </a:t>
            </a:r>
            <a:r>
              <a:rPr lang="en-US" sz="2800" dirty="0" err="1" smtClean="0"/>
              <a:t>động</a:t>
            </a:r>
            <a:r>
              <a:rPr lang="en-US" sz="2800" dirty="0" smtClean="0"/>
              <a:t> </a:t>
            </a:r>
            <a:r>
              <a:rPr lang="en-US" sz="2800" dirty="0" err="1" smtClean="0"/>
              <a:t>thanh</a:t>
            </a:r>
            <a:r>
              <a:rPr lang="en-US" sz="2800" dirty="0" smtClean="0"/>
              <a:t> </a:t>
            </a:r>
            <a:r>
              <a:rPr lang="en-US" sz="2800" dirty="0" err="1" smtClean="0"/>
              <a:t>tra</a:t>
            </a:r>
            <a:r>
              <a:rPr lang="en-US" sz="2800" dirty="0" smtClean="0"/>
              <a:t> </a:t>
            </a:r>
            <a:r>
              <a:rPr lang="en-US" sz="2800" dirty="0" err="1" smtClean="0"/>
              <a:t>và</a:t>
            </a:r>
            <a:r>
              <a:rPr lang="en-US" sz="2800" dirty="0" smtClean="0"/>
              <a:t> </a:t>
            </a:r>
            <a:r>
              <a:rPr lang="en-US" sz="2800" dirty="0" err="1" smtClean="0"/>
              <a:t>xử</a:t>
            </a:r>
            <a:r>
              <a:rPr lang="en-US" sz="2800" dirty="0" smtClean="0"/>
              <a:t> </a:t>
            </a:r>
            <a:r>
              <a:rPr lang="en-US" sz="2800" dirty="0" err="1" smtClean="0"/>
              <a:t>lý</a:t>
            </a:r>
            <a:r>
              <a:rPr lang="en-US" sz="2800" dirty="0" smtClean="0"/>
              <a:t> vi </a:t>
            </a:r>
            <a:r>
              <a:rPr lang="en-US" sz="2800" dirty="0" err="1" smtClean="0"/>
              <a:t>phạm</a:t>
            </a:r>
            <a:r>
              <a:rPr lang="en-US" sz="2800" dirty="0" smtClean="0"/>
              <a:t> </a:t>
            </a:r>
            <a:r>
              <a:rPr lang="en-US" sz="1800" b="0" dirty="0" smtClean="0"/>
              <a:t>(1/5)</a:t>
            </a:r>
            <a:endParaRPr lang="en-US" sz="2800" b="0" dirty="0" smtClean="0"/>
          </a:p>
        </p:txBody>
      </p:sp>
      <p:sp>
        <p:nvSpPr>
          <p:cNvPr id="8" name="Rectangle 3"/>
          <p:cNvSpPr txBox="1">
            <a:spLocks noChangeArrowheads="1"/>
          </p:cNvSpPr>
          <p:nvPr/>
        </p:nvSpPr>
        <p:spPr bwMode="auto">
          <a:xfrm>
            <a:off x="393700" y="1247775"/>
            <a:ext cx="8445500" cy="25622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000" b="1" dirty="0" err="1" smtClean="0">
                <a:ea typeface="굴림" charset="-127"/>
                <a:cs typeface="Times New Roman" pitchFamily="18" charset="0"/>
              </a:rPr>
              <a:t>Công</a:t>
            </a:r>
            <a:r>
              <a:rPr lang="en-US" sz="2000" b="1" dirty="0" smtClean="0">
                <a:ea typeface="굴림" charset="-127"/>
                <a:cs typeface="Times New Roman" pitchFamily="18" charset="0"/>
              </a:rPr>
              <a:t> </a:t>
            </a:r>
            <a:r>
              <a:rPr lang="en-US" sz="2000" b="1" dirty="0" err="1" smtClean="0">
                <a:ea typeface="굴림" charset="-127"/>
                <a:cs typeface="Times New Roman" pitchFamily="18" charset="0"/>
              </a:rPr>
              <a:t>tác</a:t>
            </a:r>
            <a:r>
              <a:rPr lang="en-US" sz="2000" b="1" dirty="0" smtClean="0">
                <a:ea typeface="굴림" charset="-127"/>
                <a:cs typeface="Times New Roman" pitchFamily="18" charset="0"/>
              </a:rPr>
              <a:t> </a:t>
            </a:r>
            <a:r>
              <a:rPr lang="en-US" sz="2000" b="1" dirty="0" err="1" smtClean="0">
                <a:ea typeface="굴림" charset="-127"/>
                <a:cs typeface="Times New Roman" pitchFamily="18" charset="0"/>
              </a:rPr>
              <a:t>thanh</a:t>
            </a:r>
            <a:r>
              <a:rPr lang="en-US" sz="2000" b="1" dirty="0" smtClean="0">
                <a:ea typeface="굴림" charset="-127"/>
                <a:cs typeface="Times New Roman" pitchFamily="18" charset="0"/>
              </a:rPr>
              <a:t> </a:t>
            </a:r>
            <a:r>
              <a:rPr lang="en-US" sz="2000" b="1" dirty="0" err="1" smtClean="0">
                <a:ea typeface="굴림" charset="-127"/>
                <a:cs typeface="Times New Roman" pitchFamily="18" charset="0"/>
              </a:rPr>
              <a:t>tra</a:t>
            </a:r>
            <a:r>
              <a:rPr lang="en-US" sz="2000" b="1" dirty="0" smtClean="0">
                <a:ea typeface="굴림" charset="-127"/>
                <a:cs typeface="Times New Roman" pitchFamily="18" charset="0"/>
              </a:rPr>
              <a:t>, </a:t>
            </a:r>
            <a:r>
              <a:rPr lang="en-US" sz="2000" b="1" dirty="0" err="1" smtClean="0">
                <a:ea typeface="굴림" charset="-127"/>
                <a:cs typeface="Times New Roman" pitchFamily="18" charset="0"/>
              </a:rPr>
              <a:t>kiểm</a:t>
            </a:r>
            <a:r>
              <a:rPr lang="en-US" sz="2000" b="1" dirty="0" smtClean="0">
                <a:ea typeface="굴림" charset="-127"/>
                <a:cs typeface="Times New Roman" pitchFamily="18" charset="0"/>
              </a:rPr>
              <a:t> </a:t>
            </a:r>
            <a:r>
              <a:rPr lang="en-US" sz="2000" b="1" dirty="0" err="1" smtClean="0">
                <a:ea typeface="굴림" charset="-127"/>
                <a:cs typeface="Times New Roman" pitchFamily="18" charset="0"/>
              </a:rPr>
              <a:t>tra</a:t>
            </a:r>
            <a:r>
              <a:rPr lang="en-US" sz="2000" b="1" dirty="0" smtClean="0">
                <a:ea typeface="굴림" charset="-127"/>
                <a:cs typeface="Times New Roman" pitchFamily="18" charset="0"/>
              </a:rPr>
              <a:t> </a:t>
            </a:r>
            <a:r>
              <a:rPr lang="en-US" sz="2000" b="1" dirty="0" err="1" smtClean="0">
                <a:ea typeface="굴림" charset="-127"/>
                <a:cs typeface="Times New Roman" pitchFamily="18" charset="0"/>
              </a:rPr>
              <a:t>và</a:t>
            </a:r>
            <a:r>
              <a:rPr lang="en-US" sz="2000" b="1" dirty="0" smtClean="0">
                <a:ea typeface="굴림" charset="-127"/>
                <a:cs typeface="Times New Roman" pitchFamily="18" charset="0"/>
              </a:rPr>
              <a:t> </a:t>
            </a:r>
            <a:r>
              <a:rPr lang="en-US" sz="2000" b="1" dirty="0" err="1" smtClean="0">
                <a:ea typeface="굴림" charset="-127"/>
                <a:cs typeface="Times New Roman" pitchFamily="18" charset="0"/>
              </a:rPr>
              <a:t>xử</a:t>
            </a:r>
            <a:r>
              <a:rPr lang="en-US" sz="2000" b="1" dirty="0" smtClean="0">
                <a:ea typeface="굴림" charset="-127"/>
                <a:cs typeface="Times New Roman" pitchFamily="18" charset="0"/>
              </a:rPr>
              <a:t> </a:t>
            </a:r>
            <a:r>
              <a:rPr lang="en-US" sz="2000" b="1" dirty="0" err="1" smtClean="0">
                <a:ea typeface="굴림" charset="-127"/>
                <a:cs typeface="Times New Roman" pitchFamily="18" charset="0"/>
              </a:rPr>
              <a:t>lý</a:t>
            </a:r>
            <a:r>
              <a:rPr lang="en-US" sz="2000" b="1" dirty="0" smtClean="0">
                <a:ea typeface="굴림" charset="-127"/>
                <a:cs typeface="Times New Roman" pitchFamily="18" charset="0"/>
              </a:rPr>
              <a:t> vi </a:t>
            </a:r>
            <a:r>
              <a:rPr lang="en-US" sz="2000" b="1" dirty="0" err="1" smtClean="0">
                <a:ea typeface="굴림" charset="-127"/>
                <a:cs typeface="Times New Roman" pitchFamily="18" charset="0"/>
              </a:rPr>
              <a:t>phạm</a:t>
            </a:r>
            <a:r>
              <a:rPr lang="en-US" sz="2000" b="1" dirty="0" smtClean="0">
                <a:ea typeface="굴림" charset="-127"/>
                <a:cs typeface="Times New Roman" pitchFamily="18" charset="0"/>
              </a:rPr>
              <a:t> </a:t>
            </a:r>
            <a:r>
              <a:rPr lang="en-US" sz="2000" b="1" dirty="0" err="1" smtClean="0">
                <a:ea typeface="굴림" charset="-127"/>
                <a:cs typeface="Times New Roman" pitchFamily="18" charset="0"/>
              </a:rPr>
              <a:t>của</a:t>
            </a:r>
            <a:r>
              <a:rPr lang="en-US" sz="2000" b="1" dirty="0" smtClean="0">
                <a:ea typeface="굴림" charset="-127"/>
                <a:cs typeface="Times New Roman" pitchFamily="18" charset="0"/>
              </a:rPr>
              <a:t> </a:t>
            </a:r>
            <a:r>
              <a:rPr lang="en-US" sz="2000" b="1" dirty="0" err="1" smtClean="0">
                <a:ea typeface="굴림" charset="-127"/>
                <a:cs typeface="Times New Roman" pitchFamily="18" charset="0"/>
              </a:rPr>
              <a:t>Cục</a:t>
            </a:r>
            <a:r>
              <a:rPr lang="en-US" sz="2000" b="1" dirty="0" smtClean="0">
                <a:ea typeface="굴림" charset="-127"/>
                <a:cs typeface="Times New Roman" pitchFamily="18" charset="0"/>
              </a:rPr>
              <a:t> ATBXHN </a:t>
            </a:r>
            <a:r>
              <a:rPr lang="en-US" sz="2000" b="1" dirty="0" err="1" smtClean="0">
                <a:ea typeface="굴림" charset="-127"/>
                <a:cs typeface="Times New Roman" pitchFamily="18" charset="0"/>
              </a:rPr>
              <a:t>trong</a:t>
            </a:r>
            <a:r>
              <a:rPr lang="en-US" sz="2000" b="1" dirty="0" smtClean="0">
                <a:ea typeface="굴림" charset="-127"/>
                <a:cs typeface="Times New Roman" pitchFamily="18" charset="0"/>
              </a:rPr>
              <a:t> 3 </a:t>
            </a:r>
            <a:r>
              <a:rPr lang="en-US" sz="2000" b="1" dirty="0" err="1" smtClean="0">
                <a:ea typeface="굴림" charset="-127"/>
                <a:cs typeface="Times New Roman" pitchFamily="18" charset="0"/>
              </a:rPr>
              <a:t>năm</a:t>
            </a:r>
            <a:r>
              <a:rPr lang="en-US" sz="2000" b="1" dirty="0" smtClean="0">
                <a:ea typeface="굴림" charset="-127"/>
                <a:cs typeface="Times New Roman" pitchFamily="18" charset="0"/>
              </a:rPr>
              <a:t> 2015 – 2017</a:t>
            </a:r>
          </a:p>
          <a:p>
            <a:pPr marL="342900" indent="-342900" algn="just" eaLnBrk="0" fontAlgn="auto" hangingPunct="0">
              <a:spcBef>
                <a:spcPts val="500"/>
              </a:spcBef>
              <a:spcAft>
                <a:spcPts val="500"/>
              </a:spcAft>
              <a:buClr>
                <a:srgbClr val="080808"/>
              </a:buClr>
              <a:buFontTx/>
              <a:buChar char="-"/>
              <a:defRPr/>
            </a:pPr>
            <a:r>
              <a:rPr lang="en-US" sz="2000" dirty="0" err="1" smtClean="0"/>
              <a:t>Cục</a:t>
            </a:r>
            <a:r>
              <a:rPr lang="en-US" sz="2000" dirty="0" smtClean="0"/>
              <a:t> ATBXHN </a:t>
            </a:r>
            <a:r>
              <a:rPr lang="en-US" sz="2000" dirty="0" err="1" smtClean="0"/>
              <a:t>đã</a:t>
            </a:r>
            <a:r>
              <a:rPr lang="en-US" sz="2000" dirty="0" smtClean="0"/>
              <a:t> </a:t>
            </a:r>
            <a:r>
              <a:rPr lang="en-US" sz="2000" dirty="0" err="1" smtClean="0"/>
              <a:t>chủ</a:t>
            </a:r>
            <a:r>
              <a:rPr lang="en-US" sz="2000" dirty="0" smtClean="0"/>
              <a:t> </a:t>
            </a:r>
            <a:r>
              <a:rPr lang="en-US" sz="2000" dirty="0" err="1" smtClean="0"/>
              <a:t>trì</a:t>
            </a:r>
            <a:r>
              <a:rPr lang="en-US" sz="2000" dirty="0" smtClean="0"/>
              <a:t> </a:t>
            </a:r>
            <a:r>
              <a:rPr lang="en-US" sz="2000" dirty="0" err="1" smtClean="0"/>
              <a:t>tiến</a:t>
            </a:r>
            <a:r>
              <a:rPr lang="en-US" sz="2000" dirty="0" smtClean="0"/>
              <a:t> </a:t>
            </a:r>
            <a:r>
              <a:rPr lang="en-US" sz="2000" dirty="0" err="1" smtClean="0"/>
              <a:t>hành</a:t>
            </a:r>
            <a:r>
              <a:rPr lang="en-US" sz="2000" dirty="0" smtClean="0"/>
              <a:t> </a:t>
            </a:r>
            <a:r>
              <a:rPr lang="en-US" sz="2000" dirty="0" err="1" smtClean="0"/>
              <a:t>thanh</a:t>
            </a:r>
            <a:r>
              <a:rPr lang="en-US" sz="2000" dirty="0" smtClean="0"/>
              <a:t> </a:t>
            </a:r>
            <a:r>
              <a:rPr lang="en-US" sz="2000" dirty="0" err="1" smtClean="0"/>
              <a:t>tra</a:t>
            </a:r>
            <a:r>
              <a:rPr lang="en-US" sz="2000" dirty="0" smtClean="0"/>
              <a:t> </a:t>
            </a:r>
            <a:r>
              <a:rPr lang="en-US" sz="2000" dirty="0" err="1" smtClean="0"/>
              <a:t>chuyên</a:t>
            </a:r>
            <a:r>
              <a:rPr lang="en-US" sz="2000" dirty="0" smtClean="0"/>
              <a:t> </a:t>
            </a:r>
            <a:r>
              <a:rPr lang="en-US" sz="2000" dirty="0" err="1" smtClean="0"/>
              <a:t>ngành</a:t>
            </a:r>
            <a:r>
              <a:rPr lang="en-US" sz="2000" dirty="0" smtClean="0"/>
              <a:t> </a:t>
            </a:r>
            <a:r>
              <a:rPr lang="en-US" sz="2000" dirty="0" err="1" smtClean="0"/>
              <a:t>về</a:t>
            </a:r>
            <a:r>
              <a:rPr lang="en-US" sz="2000" dirty="0" smtClean="0"/>
              <a:t> an </a:t>
            </a:r>
            <a:r>
              <a:rPr lang="en-US" sz="2000" dirty="0" err="1" smtClean="0"/>
              <a:t>toàn</a:t>
            </a:r>
            <a:r>
              <a:rPr lang="en-US" sz="2000" dirty="0" smtClean="0"/>
              <a:t> </a:t>
            </a:r>
            <a:r>
              <a:rPr lang="en-US" sz="2000" dirty="0" err="1" smtClean="0"/>
              <a:t>bức</a:t>
            </a:r>
            <a:r>
              <a:rPr lang="en-US" sz="2000" dirty="0" smtClean="0"/>
              <a:t> </a:t>
            </a:r>
            <a:r>
              <a:rPr lang="en-US" sz="2000" dirty="0" err="1" smtClean="0"/>
              <a:t>xạ</a:t>
            </a:r>
            <a:r>
              <a:rPr lang="en-US" sz="2000" dirty="0" smtClean="0"/>
              <a:t> </a:t>
            </a:r>
            <a:r>
              <a:rPr lang="en-US" sz="2000" dirty="0" err="1" smtClean="0"/>
              <a:t>và</a:t>
            </a:r>
            <a:r>
              <a:rPr lang="en-US" sz="2000" dirty="0" smtClean="0"/>
              <a:t> </a:t>
            </a:r>
            <a:r>
              <a:rPr lang="en-US" sz="2000" dirty="0" err="1" smtClean="0"/>
              <a:t>hạt</a:t>
            </a:r>
            <a:r>
              <a:rPr lang="en-US" sz="2000" dirty="0" smtClean="0"/>
              <a:t> </a:t>
            </a:r>
            <a:r>
              <a:rPr lang="en-US" sz="2000" dirty="0" err="1" smtClean="0"/>
              <a:t>nhân</a:t>
            </a:r>
            <a:r>
              <a:rPr lang="en-US" sz="2000" dirty="0" smtClean="0"/>
              <a:t> </a:t>
            </a:r>
            <a:r>
              <a:rPr lang="en-US" sz="2000" dirty="0" err="1" smtClean="0"/>
              <a:t>theo</a:t>
            </a:r>
            <a:r>
              <a:rPr lang="en-US" sz="2000" dirty="0" smtClean="0"/>
              <a:t> </a:t>
            </a:r>
            <a:r>
              <a:rPr lang="en-US" sz="2000" dirty="0" err="1" smtClean="0"/>
              <a:t>kế</a:t>
            </a:r>
            <a:r>
              <a:rPr lang="en-US" sz="2000" dirty="0" smtClean="0"/>
              <a:t> </a:t>
            </a:r>
            <a:r>
              <a:rPr lang="en-US" sz="2000" dirty="0" err="1" smtClean="0"/>
              <a:t>hoạch</a:t>
            </a:r>
            <a:r>
              <a:rPr lang="en-US" sz="2000" dirty="0" smtClean="0"/>
              <a:t> </a:t>
            </a:r>
            <a:r>
              <a:rPr lang="en-US" sz="2000" dirty="0" err="1" smtClean="0"/>
              <a:t>và</a:t>
            </a:r>
            <a:r>
              <a:rPr lang="en-US" sz="2000" dirty="0" smtClean="0"/>
              <a:t> </a:t>
            </a:r>
            <a:r>
              <a:rPr lang="en-US" sz="2000" dirty="0" err="1" smtClean="0"/>
              <a:t>đột</a:t>
            </a:r>
            <a:r>
              <a:rPr lang="en-US" sz="2000" dirty="0" smtClean="0"/>
              <a:t> </a:t>
            </a:r>
            <a:r>
              <a:rPr lang="en-US" sz="2000" dirty="0" err="1" smtClean="0"/>
              <a:t>xuất</a:t>
            </a:r>
            <a:r>
              <a:rPr lang="en-US" sz="2000" dirty="0" smtClean="0"/>
              <a:t> </a:t>
            </a:r>
            <a:r>
              <a:rPr lang="en-US" sz="2000" dirty="0" err="1" smtClean="0"/>
              <a:t>đối</a:t>
            </a:r>
            <a:r>
              <a:rPr lang="en-US" sz="2000" dirty="0" smtClean="0"/>
              <a:t> </a:t>
            </a:r>
            <a:r>
              <a:rPr lang="en-US" sz="2000" dirty="0" err="1" smtClean="0"/>
              <a:t>với</a:t>
            </a:r>
            <a:r>
              <a:rPr lang="en-US" sz="2000" dirty="0" smtClean="0"/>
              <a:t> 221 </a:t>
            </a:r>
            <a:r>
              <a:rPr lang="en-US" sz="2000" dirty="0" err="1" smtClean="0"/>
              <a:t>cơ</a:t>
            </a:r>
            <a:r>
              <a:rPr lang="en-US" sz="2000" dirty="0" smtClean="0"/>
              <a:t> </a:t>
            </a:r>
            <a:r>
              <a:rPr lang="en-US" sz="2000" dirty="0" err="1" smtClean="0"/>
              <a:t>sở</a:t>
            </a:r>
            <a:r>
              <a:rPr lang="en-US" sz="2000" dirty="0" smtClean="0"/>
              <a:t>, </a:t>
            </a:r>
            <a:r>
              <a:rPr lang="en-US" sz="2000" dirty="0" err="1" smtClean="0"/>
              <a:t>phối</a:t>
            </a:r>
            <a:r>
              <a:rPr lang="en-US" sz="2000" dirty="0" smtClean="0"/>
              <a:t> </a:t>
            </a:r>
            <a:r>
              <a:rPr lang="en-US" sz="2000" dirty="0" err="1" smtClean="0"/>
              <a:t>hợp</a:t>
            </a:r>
            <a:r>
              <a:rPr lang="en-US" sz="2000" dirty="0" smtClean="0"/>
              <a:t> </a:t>
            </a:r>
            <a:r>
              <a:rPr lang="en-US" sz="2000" dirty="0" err="1" smtClean="0"/>
              <a:t>thanh</a:t>
            </a:r>
            <a:r>
              <a:rPr lang="en-US" sz="2000" dirty="0" smtClean="0"/>
              <a:t> </a:t>
            </a:r>
            <a:r>
              <a:rPr lang="en-US" sz="2000" dirty="0" err="1" smtClean="0"/>
              <a:t>tra</a:t>
            </a:r>
            <a:r>
              <a:rPr lang="en-US" sz="2000" dirty="0" smtClean="0"/>
              <a:t> 30 </a:t>
            </a:r>
            <a:r>
              <a:rPr lang="en-US" sz="2000" dirty="0" err="1" smtClean="0"/>
              <a:t>cơ</a:t>
            </a:r>
            <a:r>
              <a:rPr lang="en-US" sz="2000" dirty="0" smtClean="0"/>
              <a:t> </a:t>
            </a:r>
            <a:r>
              <a:rPr lang="en-US" sz="2000" dirty="0" err="1" smtClean="0"/>
              <a:t>sở</a:t>
            </a:r>
            <a:r>
              <a:rPr lang="en-US" sz="2000" dirty="0" smtClean="0"/>
              <a:t> do </a:t>
            </a:r>
            <a:r>
              <a:rPr lang="en-US" sz="2000" dirty="0" err="1" smtClean="0"/>
              <a:t>các</a:t>
            </a:r>
            <a:r>
              <a:rPr lang="en-US" sz="2000" dirty="0" smtClean="0"/>
              <a:t> </a:t>
            </a:r>
            <a:r>
              <a:rPr lang="en-US" sz="2000" dirty="0" err="1" smtClean="0"/>
              <a:t>Sở</a:t>
            </a:r>
            <a:r>
              <a:rPr lang="en-US" sz="2000" dirty="0" smtClean="0"/>
              <a:t> KHCN </a:t>
            </a:r>
            <a:r>
              <a:rPr lang="en-US" sz="2000" dirty="0" err="1" smtClean="0"/>
              <a:t>chủ</a:t>
            </a:r>
            <a:r>
              <a:rPr lang="en-US" sz="2000" dirty="0" smtClean="0"/>
              <a:t> </a:t>
            </a:r>
            <a:r>
              <a:rPr lang="en-US" sz="2000" dirty="0" err="1" smtClean="0"/>
              <a:t>trì</a:t>
            </a:r>
            <a:r>
              <a:rPr lang="en-US" sz="2000" dirty="0" smtClean="0"/>
              <a:t>, </a:t>
            </a:r>
            <a:r>
              <a:rPr lang="en-US" sz="2000" dirty="0" err="1" smtClean="0"/>
              <a:t>cử</a:t>
            </a:r>
            <a:r>
              <a:rPr lang="en-US" sz="2000" dirty="0" smtClean="0"/>
              <a:t> </a:t>
            </a:r>
            <a:r>
              <a:rPr lang="en-US" sz="2000" dirty="0" err="1" smtClean="0"/>
              <a:t>cán</a:t>
            </a:r>
            <a:r>
              <a:rPr lang="en-US" sz="2000" dirty="0" smtClean="0"/>
              <a:t> </a:t>
            </a:r>
            <a:r>
              <a:rPr lang="en-US" sz="2000" dirty="0" err="1" smtClean="0"/>
              <a:t>bộ</a:t>
            </a:r>
            <a:r>
              <a:rPr lang="en-US" sz="2000" dirty="0" smtClean="0"/>
              <a:t> </a:t>
            </a:r>
            <a:r>
              <a:rPr lang="en-US" sz="2000" dirty="0" err="1" smtClean="0"/>
              <a:t>tham</a:t>
            </a:r>
            <a:r>
              <a:rPr lang="en-US" sz="2000" dirty="0" smtClean="0"/>
              <a:t> </a:t>
            </a:r>
            <a:r>
              <a:rPr lang="en-US" sz="2000" dirty="0" err="1" smtClean="0"/>
              <a:t>gia</a:t>
            </a:r>
            <a:r>
              <a:rPr lang="en-US" sz="2000" dirty="0" smtClean="0"/>
              <a:t> 03 </a:t>
            </a:r>
            <a:r>
              <a:rPr lang="en-US" sz="2000" dirty="0" err="1" smtClean="0"/>
              <a:t>đoàn</a:t>
            </a:r>
            <a:r>
              <a:rPr lang="en-US" sz="2000" dirty="0" smtClean="0"/>
              <a:t> </a:t>
            </a:r>
            <a:r>
              <a:rPr lang="en-US" sz="2000" dirty="0" err="1" smtClean="0"/>
              <a:t>kiểm</a:t>
            </a:r>
            <a:r>
              <a:rPr lang="en-US" sz="2000" dirty="0" smtClean="0"/>
              <a:t> </a:t>
            </a:r>
            <a:r>
              <a:rPr lang="en-US" sz="2000" dirty="0" err="1" smtClean="0"/>
              <a:t>tra</a:t>
            </a:r>
            <a:r>
              <a:rPr lang="en-US" sz="2000" dirty="0" smtClean="0"/>
              <a:t> </a:t>
            </a:r>
            <a:r>
              <a:rPr lang="en-US" sz="2000" dirty="0" err="1" smtClean="0"/>
              <a:t>công</a:t>
            </a:r>
            <a:r>
              <a:rPr lang="en-US" sz="2000" dirty="0" smtClean="0"/>
              <a:t> </a:t>
            </a:r>
            <a:r>
              <a:rPr lang="en-US" sz="2000" dirty="0" err="1" smtClean="0"/>
              <a:t>tác</a:t>
            </a:r>
            <a:r>
              <a:rPr lang="en-US" sz="2000" dirty="0" smtClean="0"/>
              <a:t> an </a:t>
            </a:r>
            <a:r>
              <a:rPr lang="en-US" sz="2000" dirty="0" err="1" smtClean="0"/>
              <a:t>toàn</a:t>
            </a:r>
            <a:r>
              <a:rPr lang="en-US" sz="2000" dirty="0" smtClean="0"/>
              <a:t> </a:t>
            </a:r>
            <a:r>
              <a:rPr lang="en-US" sz="2000" dirty="0" err="1" smtClean="0"/>
              <a:t>bức</a:t>
            </a:r>
            <a:r>
              <a:rPr lang="en-US" sz="2000" dirty="0" smtClean="0"/>
              <a:t> </a:t>
            </a:r>
            <a:r>
              <a:rPr lang="en-US" sz="2000" dirty="0" err="1" smtClean="0"/>
              <a:t>xạ</a:t>
            </a:r>
            <a:r>
              <a:rPr lang="en-US" sz="2000" dirty="0" smtClean="0"/>
              <a:t> </a:t>
            </a:r>
            <a:r>
              <a:rPr lang="en-US" sz="2000" dirty="0" err="1" smtClean="0"/>
              <a:t>tại</a:t>
            </a:r>
            <a:r>
              <a:rPr lang="en-US" sz="2000" dirty="0" smtClean="0"/>
              <a:t> 38 </a:t>
            </a:r>
            <a:r>
              <a:rPr lang="en-US" sz="2000" dirty="0" err="1" smtClean="0"/>
              <a:t>cơ</a:t>
            </a:r>
            <a:r>
              <a:rPr lang="en-US" sz="2000" dirty="0" smtClean="0"/>
              <a:t> </a:t>
            </a:r>
            <a:r>
              <a:rPr lang="en-US" sz="2000" dirty="0" err="1" smtClean="0"/>
              <a:t>sở</a:t>
            </a:r>
            <a:r>
              <a:rPr lang="en-US" sz="2000" dirty="0" smtClean="0"/>
              <a:t> y </a:t>
            </a:r>
            <a:r>
              <a:rPr lang="en-US" sz="2000" dirty="0" err="1" smtClean="0"/>
              <a:t>tế</a:t>
            </a:r>
            <a:r>
              <a:rPr lang="en-US" sz="2000" dirty="0" smtClean="0"/>
              <a:t> do </a:t>
            </a:r>
            <a:r>
              <a:rPr lang="en-US" sz="2000" dirty="0" err="1" smtClean="0"/>
              <a:t>Cục</a:t>
            </a:r>
            <a:r>
              <a:rPr lang="en-US" sz="2000" dirty="0" smtClean="0"/>
              <a:t> </a:t>
            </a:r>
            <a:r>
              <a:rPr lang="en-US" sz="2000" dirty="0" err="1"/>
              <a:t>Quản</a:t>
            </a:r>
            <a:r>
              <a:rPr lang="en-US" sz="2000" dirty="0"/>
              <a:t> </a:t>
            </a:r>
            <a:r>
              <a:rPr lang="en-US" sz="2000" dirty="0" err="1"/>
              <a:t>lý</a:t>
            </a:r>
            <a:r>
              <a:rPr lang="en-US" sz="2000" dirty="0"/>
              <a:t> </a:t>
            </a:r>
            <a:r>
              <a:rPr lang="en-US" sz="2000" dirty="0" err="1"/>
              <a:t>môi</a:t>
            </a:r>
            <a:r>
              <a:rPr lang="en-US" sz="2000" dirty="0"/>
              <a:t> </a:t>
            </a:r>
            <a:r>
              <a:rPr lang="en-US" sz="2000" dirty="0" err="1"/>
              <a:t>trường</a:t>
            </a:r>
            <a:r>
              <a:rPr lang="en-US" sz="2000" dirty="0"/>
              <a:t> y </a:t>
            </a:r>
            <a:r>
              <a:rPr lang="en-US" sz="2000" dirty="0" err="1" smtClean="0"/>
              <a:t>tế</a:t>
            </a:r>
            <a:r>
              <a:rPr lang="en-US" sz="2000" dirty="0" smtClean="0"/>
              <a:t>, </a:t>
            </a:r>
            <a:r>
              <a:rPr lang="en-US" sz="2000" dirty="0" err="1" smtClean="0"/>
              <a:t>Bộ</a:t>
            </a:r>
            <a:r>
              <a:rPr lang="en-US" sz="2000" dirty="0" smtClean="0"/>
              <a:t> Y </a:t>
            </a:r>
            <a:r>
              <a:rPr lang="en-US" sz="2000" dirty="0" err="1" smtClean="0"/>
              <a:t>tế</a:t>
            </a:r>
            <a:r>
              <a:rPr lang="en-US" sz="2000" dirty="0" smtClean="0"/>
              <a:t> </a:t>
            </a:r>
            <a:r>
              <a:rPr lang="en-US" sz="2000" dirty="0" err="1" smtClean="0"/>
              <a:t>chủ</a:t>
            </a:r>
            <a:r>
              <a:rPr lang="en-US" sz="2000" dirty="0" smtClean="0"/>
              <a:t> </a:t>
            </a:r>
            <a:r>
              <a:rPr lang="en-US" sz="2000" dirty="0" err="1" smtClean="0"/>
              <a:t>trì</a:t>
            </a:r>
            <a:r>
              <a:rPr lang="en-US" sz="2000" dirty="0" smtClean="0"/>
              <a:t>.</a:t>
            </a:r>
          </a:p>
          <a:p>
            <a:pPr marL="342900" indent="-342900" algn="just" eaLnBrk="0" fontAlgn="auto" hangingPunct="0">
              <a:spcBef>
                <a:spcPts val="500"/>
              </a:spcBef>
              <a:spcAft>
                <a:spcPts val="500"/>
              </a:spcAft>
              <a:buClr>
                <a:srgbClr val="080808"/>
              </a:buClr>
              <a:defRPr/>
            </a:pPr>
            <a:endParaRPr lang="en-US" sz="2000" dirty="0">
              <a:ea typeface="굴림" charset="-127"/>
              <a:cs typeface="Times New Roman" pitchFamily="18" charset="0"/>
            </a:endParaRPr>
          </a:p>
        </p:txBody>
      </p:sp>
      <p:sp>
        <p:nvSpPr>
          <p:cNvPr id="9" name="Rectangle 3"/>
          <p:cNvSpPr txBox="1">
            <a:spLocks noChangeArrowheads="1"/>
          </p:cNvSpPr>
          <p:nvPr/>
        </p:nvSpPr>
        <p:spPr bwMode="auto">
          <a:xfrm>
            <a:off x="411843" y="4349069"/>
            <a:ext cx="4267200" cy="21812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Tx/>
              <a:buChar char="-"/>
              <a:defRPr/>
            </a:pPr>
            <a:r>
              <a:rPr lang="en-US" sz="2000" dirty="0" err="1" smtClean="0"/>
              <a:t>Cục</a:t>
            </a:r>
            <a:r>
              <a:rPr lang="en-US" sz="2000" dirty="0" smtClean="0"/>
              <a:t> ATBXHN </a:t>
            </a:r>
            <a:r>
              <a:rPr lang="en-US" sz="2000" dirty="0" err="1" smtClean="0"/>
              <a:t>đã</a:t>
            </a:r>
            <a:r>
              <a:rPr lang="en-US" sz="2000" dirty="0" smtClean="0"/>
              <a:t> </a:t>
            </a:r>
            <a:r>
              <a:rPr lang="en-US" sz="2000" dirty="0" err="1" smtClean="0"/>
              <a:t>xử</a:t>
            </a:r>
            <a:r>
              <a:rPr lang="en-US" sz="2000" dirty="0" smtClean="0"/>
              <a:t> </a:t>
            </a:r>
            <a:r>
              <a:rPr lang="en-US" sz="2000" dirty="0" err="1" smtClean="0"/>
              <a:t>phạt</a:t>
            </a:r>
            <a:r>
              <a:rPr lang="en-US" sz="2000" dirty="0" smtClean="0"/>
              <a:t> vi </a:t>
            </a:r>
            <a:r>
              <a:rPr lang="en-US" sz="2000" dirty="0" err="1" smtClean="0"/>
              <a:t>phạm</a:t>
            </a:r>
            <a:r>
              <a:rPr lang="en-US" sz="2000" dirty="0" smtClean="0"/>
              <a:t> </a:t>
            </a:r>
            <a:r>
              <a:rPr lang="en-US" sz="2000" dirty="0" err="1" smtClean="0"/>
              <a:t>hành</a:t>
            </a:r>
            <a:r>
              <a:rPr lang="en-US" sz="2000" dirty="0" smtClean="0"/>
              <a:t> </a:t>
            </a:r>
            <a:r>
              <a:rPr lang="en-US" sz="2000" dirty="0" err="1" smtClean="0"/>
              <a:t>chính</a:t>
            </a:r>
            <a:r>
              <a:rPr lang="en-US" sz="2000" dirty="0" smtClean="0"/>
              <a:t> </a:t>
            </a:r>
            <a:r>
              <a:rPr lang="en-US" sz="2000" dirty="0" err="1" smtClean="0"/>
              <a:t>đối</a:t>
            </a:r>
            <a:r>
              <a:rPr lang="en-US" sz="2000" dirty="0" smtClean="0"/>
              <a:t> </a:t>
            </a:r>
            <a:r>
              <a:rPr lang="en-US" sz="2000" dirty="0" err="1" smtClean="0"/>
              <a:t>với</a:t>
            </a:r>
            <a:r>
              <a:rPr lang="en-US" sz="2000" dirty="0" smtClean="0"/>
              <a:t> 45 </a:t>
            </a:r>
            <a:r>
              <a:rPr lang="en-US" sz="2000" dirty="0" err="1" smtClean="0"/>
              <a:t>cơ</a:t>
            </a:r>
            <a:r>
              <a:rPr lang="en-US" sz="2000" dirty="0" smtClean="0"/>
              <a:t> </a:t>
            </a:r>
            <a:r>
              <a:rPr lang="en-US" sz="2000" dirty="0" err="1" smtClean="0"/>
              <a:t>sở</a:t>
            </a:r>
            <a:r>
              <a:rPr lang="en-US" sz="2000" dirty="0" smtClean="0"/>
              <a:t>, </a:t>
            </a:r>
            <a:r>
              <a:rPr lang="en-US" sz="2000" dirty="0" err="1" smtClean="0"/>
              <a:t>với</a:t>
            </a:r>
            <a:r>
              <a:rPr lang="en-US" sz="2000" dirty="0" smtClean="0"/>
              <a:t> </a:t>
            </a:r>
            <a:r>
              <a:rPr lang="en-US" sz="2000" dirty="0" err="1" smtClean="0"/>
              <a:t>tổng</a:t>
            </a:r>
            <a:r>
              <a:rPr lang="en-US" sz="2000" dirty="0" smtClean="0"/>
              <a:t> </a:t>
            </a:r>
            <a:r>
              <a:rPr lang="en-US" sz="2000" dirty="0" err="1" smtClean="0"/>
              <a:t>số</a:t>
            </a:r>
            <a:r>
              <a:rPr lang="en-US" sz="2000" dirty="0" smtClean="0"/>
              <a:t> </a:t>
            </a:r>
            <a:r>
              <a:rPr lang="en-US" sz="2000" dirty="0" err="1" smtClean="0"/>
              <a:t>tiền</a:t>
            </a:r>
            <a:r>
              <a:rPr lang="en-US" sz="2000" dirty="0" smtClean="0"/>
              <a:t> </a:t>
            </a:r>
            <a:r>
              <a:rPr lang="en-US" sz="2000" dirty="0" err="1" smtClean="0"/>
              <a:t>phạt</a:t>
            </a:r>
            <a:r>
              <a:rPr lang="en-US" sz="2000" dirty="0" smtClean="0"/>
              <a:t> </a:t>
            </a:r>
            <a:r>
              <a:rPr lang="en-US" sz="2000" dirty="0" err="1" smtClean="0"/>
              <a:t>là</a:t>
            </a:r>
            <a:r>
              <a:rPr lang="en-US" sz="2000" dirty="0" smtClean="0"/>
              <a:t> 615.000.000 </a:t>
            </a:r>
            <a:r>
              <a:rPr lang="en-US" sz="2000" dirty="0" err="1" smtClean="0"/>
              <a:t>đồng</a:t>
            </a:r>
            <a:r>
              <a:rPr lang="en-US" sz="2000" dirty="0" smtClean="0"/>
              <a:t>.</a:t>
            </a:r>
          </a:p>
          <a:p>
            <a:pPr marL="342900" indent="-342900" algn="just" eaLnBrk="0" fontAlgn="auto" hangingPunct="0">
              <a:spcBef>
                <a:spcPts val="500"/>
              </a:spcBef>
              <a:spcAft>
                <a:spcPts val="500"/>
              </a:spcAft>
              <a:buClr>
                <a:srgbClr val="080808"/>
              </a:buClr>
              <a:defRPr/>
            </a:pPr>
            <a:endParaRPr lang="en-US" sz="2000" dirty="0" smtClean="0"/>
          </a:p>
          <a:p>
            <a:pPr marL="342900" indent="-342900" algn="just" eaLnBrk="0" fontAlgn="auto" hangingPunct="0">
              <a:spcBef>
                <a:spcPts val="500"/>
              </a:spcBef>
              <a:spcAft>
                <a:spcPts val="500"/>
              </a:spcAft>
              <a:buClr>
                <a:srgbClr val="080808"/>
              </a:buClr>
              <a:defRPr/>
            </a:pPr>
            <a:endParaRPr lang="en-US" sz="2000" dirty="0">
              <a:ea typeface="굴림" charset="-127"/>
              <a:cs typeface="Times New Roman" pitchFamily="18" charset="0"/>
            </a:endParaRPr>
          </a:p>
        </p:txBody>
      </p:sp>
      <p:graphicFrame>
        <p:nvGraphicFramePr>
          <p:cNvPr id="10" name="Chart 9"/>
          <p:cNvGraphicFramePr/>
          <p:nvPr>
            <p:extLst>
              <p:ext uri="{D42A27DB-BD31-4B8C-83A1-F6EECF244321}">
                <p14:modId xmlns:p14="http://schemas.microsoft.com/office/powerpoint/2010/main" val="873933829"/>
              </p:ext>
            </p:extLst>
          </p:nvPr>
        </p:nvGraphicFramePr>
        <p:xfrm>
          <a:off x="4833257" y="3471408"/>
          <a:ext cx="4310743" cy="305888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pull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22</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2.4. </a:t>
            </a:r>
            <a:r>
              <a:rPr lang="en-US" sz="2800" dirty="0" err="1" smtClean="0"/>
              <a:t>Hoạt</a:t>
            </a:r>
            <a:r>
              <a:rPr lang="en-US" sz="2800" dirty="0" smtClean="0"/>
              <a:t> </a:t>
            </a:r>
            <a:r>
              <a:rPr lang="en-US" sz="2800" dirty="0" err="1" smtClean="0"/>
              <a:t>động</a:t>
            </a:r>
            <a:r>
              <a:rPr lang="en-US" sz="2800" dirty="0" smtClean="0"/>
              <a:t> </a:t>
            </a:r>
            <a:r>
              <a:rPr lang="en-US" sz="2800" dirty="0" err="1" smtClean="0"/>
              <a:t>thanh</a:t>
            </a:r>
            <a:r>
              <a:rPr lang="en-US" sz="2800" dirty="0" smtClean="0"/>
              <a:t> </a:t>
            </a:r>
            <a:r>
              <a:rPr lang="en-US" sz="2800" dirty="0" err="1" smtClean="0"/>
              <a:t>tra</a:t>
            </a:r>
            <a:r>
              <a:rPr lang="en-US" sz="2800" dirty="0" smtClean="0"/>
              <a:t> </a:t>
            </a:r>
            <a:r>
              <a:rPr lang="en-US" sz="2800" dirty="0" err="1" smtClean="0"/>
              <a:t>và</a:t>
            </a:r>
            <a:r>
              <a:rPr lang="en-US" sz="2800" dirty="0" smtClean="0"/>
              <a:t> </a:t>
            </a:r>
            <a:r>
              <a:rPr lang="en-US" sz="2800" dirty="0" err="1" smtClean="0"/>
              <a:t>xử</a:t>
            </a:r>
            <a:r>
              <a:rPr lang="en-US" sz="2800" dirty="0" smtClean="0"/>
              <a:t> </a:t>
            </a:r>
            <a:r>
              <a:rPr lang="en-US" sz="2800" dirty="0" err="1" smtClean="0"/>
              <a:t>lý</a:t>
            </a:r>
            <a:r>
              <a:rPr lang="en-US" sz="2800" dirty="0" smtClean="0"/>
              <a:t> vi </a:t>
            </a:r>
            <a:r>
              <a:rPr lang="en-US" sz="2800" dirty="0" err="1" smtClean="0"/>
              <a:t>phạm</a:t>
            </a:r>
            <a:r>
              <a:rPr lang="en-US" sz="2800" dirty="0" smtClean="0"/>
              <a:t> </a:t>
            </a:r>
            <a:r>
              <a:rPr lang="en-US" sz="1800" b="0" dirty="0" smtClean="0"/>
              <a:t>(2/5)</a:t>
            </a:r>
            <a:endParaRPr lang="en-US" sz="2800" b="0" dirty="0" smtClean="0"/>
          </a:p>
        </p:txBody>
      </p:sp>
      <p:sp>
        <p:nvSpPr>
          <p:cNvPr id="5" name="Rectangle 3"/>
          <p:cNvSpPr txBox="1">
            <a:spLocks noChangeArrowheads="1"/>
          </p:cNvSpPr>
          <p:nvPr/>
        </p:nvSpPr>
        <p:spPr bwMode="auto">
          <a:xfrm>
            <a:off x="341992" y="1228044"/>
            <a:ext cx="8497207" cy="5172756"/>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defRPr/>
            </a:pPr>
            <a:r>
              <a:rPr lang="en-US" sz="1900" dirty="0" err="1" smtClean="0"/>
              <a:t>Kết</a:t>
            </a:r>
            <a:r>
              <a:rPr lang="en-US" sz="1900" dirty="0" smtClean="0"/>
              <a:t> </a:t>
            </a:r>
            <a:r>
              <a:rPr lang="en-US" sz="1900" dirty="0" err="1" smtClean="0"/>
              <a:t>quả</a:t>
            </a:r>
            <a:r>
              <a:rPr lang="en-US" sz="1900" dirty="0" smtClean="0"/>
              <a:t> </a:t>
            </a:r>
            <a:r>
              <a:rPr lang="en-US" sz="1900" dirty="0" err="1" smtClean="0"/>
              <a:t>thanh</a:t>
            </a:r>
            <a:r>
              <a:rPr lang="en-US" sz="1900" dirty="0" smtClean="0"/>
              <a:t> </a:t>
            </a:r>
            <a:r>
              <a:rPr lang="en-US" sz="1900" dirty="0" err="1" smtClean="0"/>
              <a:t>tra</a:t>
            </a:r>
            <a:r>
              <a:rPr lang="en-US" sz="1900" dirty="0" smtClean="0"/>
              <a:t>, </a:t>
            </a:r>
            <a:r>
              <a:rPr lang="en-US" sz="1900" dirty="0" err="1" smtClean="0"/>
              <a:t>kiểm</a:t>
            </a:r>
            <a:r>
              <a:rPr lang="en-US" sz="1900" dirty="0" smtClean="0"/>
              <a:t> </a:t>
            </a:r>
            <a:r>
              <a:rPr lang="en-US" sz="1900" dirty="0" err="1" smtClean="0"/>
              <a:t>tra</a:t>
            </a:r>
            <a:r>
              <a:rPr lang="en-US" sz="1900" dirty="0" smtClean="0"/>
              <a:t> </a:t>
            </a:r>
            <a:r>
              <a:rPr lang="en-US" sz="1900" dirty="0" err="1" smtClean="0"/>
              <a:t>của</a:t>
            </a:r>
            <a:r>
              <a:rPr lang="en-US" sz="1900" dirty="0" smtClean="0"/>
              <a:t> </a:t>
            </a:r>
            <a:r>
              <a:rPr lang="en-US" sz="1900" dirty="0" err="1" smtClean="0"/>
              <a:t>Cục</a:t>
            </a:r>
            <a:r>
              <a:rPr lang="en-US" sz="1900" dirty="0" smtClean="0"/>
              <a:t> ATBXHN qua </a:t>
            </a:r>
            <a:r>
              <a:rPr lang="en-US" sz="1900" dirty="0" err="1" smtClean="0"/>
              <a:t>từng</a:t>
            </a:r>
            <a:r>
              <a:rPr lang="en-US" sz="1900" dirty="0" smtClean="0"/>
              <a:t> </a:t>
            </a:r>
            <a:r>
              <a:rPr lang="en-US" sz="1900" dirty="0" err="1" smtClean="0"/>
              <a:t>năm</a:t>
            </a:r>
            <a:r>
              <a:rPr lang="en-US" sz="1900" dirty="0" smtClean="0"/>
              <a:t>.</a:t>
            </a:r>
          </a:p>
          <a:p>
            <a:pPr marL="342900" indent="-342900" algn="just" eaLnBrk="0" fontAlgn="auto" hangingPunct="0">
              <a:spcBef>
                <a:spcPts val="500"/>
              </a:spcBef>
              <a:spcAft>
                <a:spcPts val="500"/>
              </a:spcAft>
              <a:buClr>
                <a:srgbClr val="080808"/>
              </a:buClr>
              <a:buFontTx/>
              <a:buChar char="-"/>
              <a:defRPr/>
            </a:pPr>
            <a:r>
              <a:rPr lang="en-US" sz="1900" dirty="0" err="1" smtClean="0">
                <a:solidFill>
                  <a:schemeClr val="tx2">
                    <a:lumMod val="75000"/>
                  </a:schemeClr>
                </a:solidFill>
              </a:rPr>
              <a:t>Năm</a:t>
            </a:r>
            <a:r>
              <a:rPr lang="en-US" sz="1900" dirty="0" smtClean="0">
                <a:solidFill>
                  <a:schemeClr val="tx2">
                    <a:lumMod val="75000"/>
                  </a:schemeClr>
                </a:solidFill>
              </a:rPr>
              <a:t> 2015: </a:t>
            </a:r>
            <a:r>
              <a:rPr lang="en-US" sz="1900" dirty="0" err="1">
                <a:solidFill>
                  <a:schemeClr val="tx2">
                    <a:lumMod val="75000"/>
                  </a:schemeClr>
                </a:solidFill>
              </a:rPr>
              <a:t>thực</a:t>
            </a:r>
            <a:r>
              <a:rPr lang="en-US" sz="1900" dirty="0">
                <a:solidFill>
                  <a:schemeClr val="tx2">
                    <a:lumMod val="75000"/>
                  </a:schemeClr>
                </a:solidFill>
              </a:rPr>
              <a:t> </a:t>
            </a:r>
            <a:r>
              <a:rPr lang="en-US" sz="1900" dirty="0" err="1">
                <a:solidFill>
                  <a:schemeClr val="tx2">
                    <a:lumMod val="75000"/>
                  </a:schemeClr>
                </a:solidFill>
              </a:rPr>
              <a:t>hiện</a:t>
            </a:r>
            <a:r>
              <a:rPr lang="en-US" sz="1900" dirty="0">
                <a:solidFill>
                  <a:schemeClr val="tx2">
                    <a:lumMod val="75000"/>
                  </a:schemeClr>
                </a:solidFill>
              </a:rPr>
              <a:t> 13 </a:t>
            </a:r>
            <a:r>
              <a:rPr lang="en-US" sz="1900" dirty="0" err="1" smtClean="0">
                <a:solidFill>
                  <a:schemeClr val="bg2">
                    <a:lumMod val="10000"/>
                  </a:schemeClr>
                </a:solidFill>
              </a:rPr>
              <a:t>đoàn</a:t>
            </a:r>
            <a:r>
              <a:rPr lang="en-US" sz="1900" dirty="0" smtClean="0">
                <a:solidFill>
                  <a:schemeClr val="tx2">
                    <a:lumMod val="75000"/>
                  </a:schemeClr>
                </a:solidFill>
              </a:rPr>
              <a:t> </a:t>
            </a:r>
            <a:r>
              <a:rPr lang="en-US" sz="1900" dirty="0" err="1">
                <a:solidFill>
                  <a:schemeClr val="tx2">
                    <a:lumMod val="75000"/>
                  </a:schemeClr>
                </a:solidFill>
              </a:rPr>
              <a:t>thanh</a:t>
            </a:r>
            <a:r>
              <a:rPr lang="en-US" sz="1900" dirty="0">
                <a:solidFill>
                  <a:schemeClr val="tx2">
                    <a:lumMod val="75000"/>
                  </a:schemeClr>
                </a:solidFill>
              </a:rPr>
              <a:t> </a:t>
            </a:r>
            <a:r>
              <a:rPr lang="en-US" sz="1900" dirty="0" err="1">
                <a:solidFill>
                  <a:schemeClr val="tx2">
                    <a:lumMod val="75000"/>
                  </a:schemeClr>
                </a:solidFill>
              </a:rPr>
              <a:t>tra</a:t>
            </a:r>
            <a:r>
              <a:rPr lang="en-US" sz="1900" dirty="0">
                <a:solidFill>
                  <a:schemeClr val="tx2">
                    <a:lumMod val="75000"/>
                  </a:schemeClr>
                </a:solidFill>
              </a:rPr>
              <a:t> </a:t>
            </a:r>
            <a:r>
              <a:rPr lang="en-US" sz="1900" dirty="0" err="1">
                <a:solidFill>
                  <a:schemeClr val="tx2">
                    <a:lumMod val="75000"/>
                  </a:schemeClr>
                </a:solidFill>
              </a:rPr>
              <a:t>đối</a:t>
            </a:r>
            <a:r>
              <a:rPr lang="en-US" sz="1900" dirty="0">
                <a:solidFill>
                  <a:schemeClr val="tx2">
                    <a:lumMod val="75000"/>
                  </a:schemeClr>
                </a:solidFill>
              </a:rPr>
              <a:t> </a:t>
            </a:r>
            <a:r>
              <a:rPr lang="en-US" sz="1900" dirty="0" err="1">
                <a:solidFill>
                  <a:schemeClr val="tx2">
                    <a:lumMod val="75000"/>
                  </a:schemeClr>
                </a:solidFill>
              </a:rPr>
              <a:t>với</a:t>
            </a:r>
            <a:r>
              <a:rPr lang="en-US" sz="1900" dirty="0">
                <a:solidFill>
                  <a:schemeClr val="tx2">
                    <a:lumMod val="75000"/>
                  </a:schemeClr>
                </a:solidFill>
              </a:rPr>
              <a:t> </a:t>
            </a:r>
            <a:r>
              <a:rPr lang="en-US" sz="1900" b="1" dirty="0">
                <a:solidFill>
                  <a:srgbClr val="FF0000"/>
                </a:solidFill>
              </a:rPr>
              <a:t>73 </a:t>
            </a:r>
            <a:r>
              <a:rPr lang="en-US" sz="1900" b="1" dirty="0" err="1" smtClean="0">
                <a:solidFill>
                  <a:srgbClr val="FF0000"/>
                </a:solidFill>
              </a:rPr>
              <a:t>cơ</a:t>
            </a:r>
            <a:r>
              <a:rPr lang="en-US" sz="1900" b="1" dirty="0" smtClean="0">
                <a:solidFill>
                  <a:srgbClr val="FF0000"/>
                </a:solidFill>
              </a:rPr>
              <a:t> </a:t>
            </a:r>
            <a:r>
              <a:rPr lang="en-US" sz="1900" b="1" dirty="0" err="1" smtClean="0">
                <a:solidFill>
                  <a:srgbClr val="FF0000"/>
                </a:solidFill>
              </a:rPr>
              <a:t>sở</a:t>
            </a:r>
            <a:r>
              <a:rPr lang="en-US" sz="1900" b="1" dirty="0" smtClean="0">
                <a:solidFill>
                  <a:srgbClr val="FF0000"/>
                </a:solidFill>
              </a:rPr>
              <a:t>, </a:t>
            </a:r>
            <a:r>
              <a:rPr lang="en-US" sz="1900" dirty="0" err="1" smtClean="0">
                <a:solidFill>
                  <a:schemeClr val="tx2">
                    <a:lumMod val="50000"/>
                  </a:schemeClr>
                </a:solidFill>
              </a:rPr>
              <a:t>xử</a:t>
            </a:r>
            <a:r>
              <a:rPr lang="en-US" sz="1900" dirty="0" smtClean="0">
                <a:solidFill>
                  <a:schemeClr val="tx2">
                    <a:lumMod val="50000"/>
                  </a:schemeClr>
                </a:solidFill>
              </a:rPr>
              <a:t> </a:t>
            </a:r>
            <a:r>
              <a:rPr lang="en-US" sz="1900" dirty="0" err="1" smtClean="0">
                <a:solidFill>
                  <a:schemeClr val="tx2">
                    <a:lumMod val="50000"/>
                  </a:schemeClr>
                </a:solidFill>
              </a:rPr>
              <a:t>phạt</a:t>
            </a:r>
            <a:r>
              <a:rPr lang="en-US" sz="1900" dirty="0" smtClean="0">
                <a:solidFill>
                  <a:schemeClr val="bg2">
                    <a:lumMod val="10000"/>
                  </a:schemeClr>
                </a:solidFill>
              </a:rPr>
              <a:t> </a:t>
            </a:r>
            <a:r>
              <a:rPr lang="vi-VN" sz="1900" dirty="0" smtClean="0">
                <a:solidFill>
                  <a:schemeClr val="tx2">
                    <a:lumMod val="75000"/>
                  </a:schemeClr>
                </a:solidFill>
              </a:rPr>
              <a:t>vi </a:t>
            </a:r>
            <a:r>
              <a:rPr lang="vi-VN" sz="1900" dirty="0">
                <a:solidFill>
                  <a:schemeClr val="tx2">
                    <a:lumMod val="75000"/>
                  </a:schemeClr>
                </a:solidFill>
              </a:rPr>
              <a:t>phạm hành chính đối với </a:t>
            </a:r>
            <a:r>
              <a:rPr lang="vi-VN" sz="1900" dirty="0">
                <a:solidFill>
                  <a:srgbClr val="FF0000"/>
                </a:solidFill>
              </a:rPr>
              <a:t>1</a:t>
            </a:r>
            <a:r>
              <a:rPr lang="en-US" sz="1900" dirty="0" smtClean="0">
                <a:solidFill>
                  <a:srgbClr val="FF0000"/>
                </a:solidFill>
              </a:rPr>
              <a:t>5/73</a:t>
            </a:r>
            <a:r>
              <a:rPr lang="vi-VN" sz="1900" dirty="0" smtClean="0">
                <a:solidFill>
                  <a:srgbClr val="FF0000"/>
                </a:solidFill>
              </a:rPr>
              <a:t> </a:t>
            </a:r>
            <a:r>
              <a:rPr lang="en-US" sz="1900" dirty="0" err="1" smtClean="0">
                <a:solidFill>
                  <a:srgbClr val="FF0000"/>
                </a:solidFill>
              </a:rPr>
              <a:t>cơ</a:t>
            </a:r>
            <a:r>
              <a:rPr lang="en-US" sz="1900" dirty="0" smtClean="0">
                <a:solidFill>
                  <a:srgbClr val="FF0000"/>
                </a:solidFill>
              </a:rPr>
              <a:t> </a:t>
            </a:r>
            <a:r>
              <a:rPr lang="en-US" sz="1900" dirty="0" err="1" smtClean="0">
                <a:solidFill>
                  <a:srgbClr val="FF0000"/>
                </a:solidFill>
              </a:rPr>
              <a:t>sở</a:t>
            </a:r>
            <a:r>
              <a:rPr lang="vi-VN" sz="1900" dirty="0" smtClean="0">
                <a:solidFill>
                  <a:srgbClr val="FF0000"/>
                </a:solidFill>
              </a:rPr>
              <a:t> </a:t>
            </a:r>
            <a:r>
              <a:rPr lang="en-US" sz="1900" dirty="0" err="1" smtClean="0">
                <a:solidFill>
                  <a:schemeClr val="tx2">
                    <a:lumMod val="75000"/>
                  </a:schemeClr>
                </a:solidFill>
              </a:rPr>
              <a:t>được</a:t>
            </a:r>
            <a:r>
              <a:rPr lang="en-US" sz="1900" dirty="0" smtClean="0">
                <a:solidFill>
                  <a:schemeClr val="tx2">
                    <a:lumMod val="75000"/>
                  </a:schemeClr>
                </a:solidFill>
              </a:rPr>
              <a:t> </a:t>
            </a:r>
            <a:r>
              <a:rPr lang="en-US" sz="1900" dirty="0" err="1" smtClean="0">
                <a:solidFill>
                  <a:schemeClr val="tx2">
                    <a:lumMod val="75000"/>
                  </a:schemeClr>
                </a:solidFill>
              </a:rPr>
              <a:t>thanh</a:t>
            </a:r>
            <a:r>
              <a:rPr lang="en-US" sz="1900" dirty="0" smtClean="0">
                <a:solidFill>
                  <a:schemeClr val="tx2">
                    <a:lumMod val="75000"/>
                  </a:schemeClr>
                </a:solidFill>
              </a:rPr>
              <a:t> </a:t>
            </a:r>
            <a:r>
              <a:rPr lang="nl-NL" sz="1900" dirty="0">
                <a:solidFill>
                  <a:schemeClr val="tx2">
                    <a:lumMod val="50000"/>
                  </a:schemeClr>
                </a:solidFill>
              </a:rPr>
              <a:t>trên địa bàn 11 tỉnh/thành phố </a:t>
            </a:r>
            <a:r>
              <a:rPr lang="en-US" sz="1900" dirty="0" err="1">
                <a:solidFill>
                  <a:schemeClr val="tx2">
                    <a:lumMod val="50000"/>
                  </a:schemeClr>
                </a:solidFill>
              </a:rPr>
              <a:t>trực</a:t>
            </a:r>
            <a:r>
              <a:rPr lang="en-US" sz="1900" dirty="0">
                <a:solidFill>
                  <a:schemeClr val="tx2">
                    <a:lumMod val="50000"/>
                  </a:schemeClr>
                </a:solidFill>
              </a:rPr>
              <a:t> </a:t>
            </a:r>
            <a:r>
              <a:rPr lang="en-US" sz="1900" dirty="0" err="1">
                <a:solidFill>
                  <a:schemeClr val="tx2">
                    <a:lumMod val="50000"/>
                  </a:schemeClr>
                </a:solidFill>
              </a:rPr>
              <a:t>thuộc</a:t>
            </a:r>
            <a:r>
              <a:rPr lang="en-US" sz="1900" dirty="0">
                <a:solidFill>
                  <a:schemeClr val="tx2">
                    <a:lumMod val="50000"/>
                  </a:schemeClr>
                </a:solidFill>
              </a:rPr>
              <a:t> </a:t>
            </a:r>
            <a:r>
              <a:rPr lang="en-US" sz="1900" dirty="0" err="1">
                <a:solidFill>
                  <a:schemeClr val="tx2">
                    <a:lumMod val="50000"/>
                  </a:schemeClr>
                </a:solidFill>
              </a:rPr>
              <a:t>Trung</a:t>
            </a:r>
            <a:r>
              <a:rPr lang="en-US" sz="1900" dirty="0">
                <a:solidFill>
                  <a:schemeClr val="tx2">
                    <a:lumMod val="50000"/>
                  </a:schemeClr>
                </a:solidFill>
              </a:rPr>
              <a:t> </a:t>
            </a:r>
            <a:r>
              <a:rPr lang="en-US" sz="1900" dirty="0" err="1" smtClean="0">
                <a:solidFill>
                  <a:schemeClr val="tx2">
                    <a:lumMod val="50000"/>
                  </a:schemeClr>
                </a:solidFill>
              </a:rPr>
              <a:t>ương</a:t>
            </a:r>
            <a:r>
              <a:rPr lang="en-US" sz="1900" dirty="0" smtClean="0">
                <a:solidFill>
                  <a:schemeClr val="tx2">
                    <a:lumMod val="50000"/>
                  </a:schemeClr>
                </a:solidFill>
              </a:rPr>
              <a:t>, </a:t>
            </a:r>
            <a:r>
              <a:rPr lang="vi-VN" sz="1900" dirty="0" smtClean="0">
                <a:solidFill>
                  <a:schemeClr val="tx2">
                    <a:lumMod val="75000"/>
                  </a:schemeClr>
                </a:solidFill>
              </a:rPr>
              <a:t>tổng </a:t>
            </a:r>
            <a:r>
              <a:rPr lang="vi-VN" sz="1900" dirty="0">
                <a:solidFill>
                  <a:schemeClr val="tx2">
                    <a:lumMod val="75000"/>
                  </a:schemeClr>
                </a:solidFill>
              </a:rPr>
              <a:t>số tiền phạt là </a:t>
            </a:r>
            <a:r>
              <a:rPr lang="vi-VN" sz="1900" b="1" dirty="0">
                <a:solidFill>
                  <a:srgbClr val="FF0000"/>
                </a:solidFill>
              </a:rPr>
              <a:t>228 triệu </a:t>
            </a:r>
            <a:r>
              <a:rPr lang="vi-VN" sz="1900" b="1" dirty="0" smtClean="0">
                <a:solidFill>
                  <a:srgbClr val="FF0000"/>
                </a:solidFill>
              </a:rPr>
              <a:t>đồng</a:t>
            </a:r>
            <a:r>
              <a:rPr lang="en-US" sz="1900" dirty="0">
                <a:solidFill>
                  <a:schemeClr val="tx2">
                    <a:lumMod val="75000"/>
                  </a:schemeClr>
                </a:solidFill>
              </a:rPr>
              <a:t>.</a:t>
            </a:r>
            <a:endParaRPr lang="en-US" sz="1900" dirty="0" smtClean="0">
              <a:solidFill>
                <a:schemeClr val="tx2">
                  <a:lumMod val="75000"/>
                </a:schemeClr>
              </a:solidFill>
            </a:endParaRPr>
          </a:p>
          <a:p>
            <a:pPr marL="342900" indent="-342900" algn="just" eaLnBrk="0" fontAlgn="auto" hangingPunct="0">
              <a:spcBef>
                <a:spcPts val="500"/>
              </a:spcBef>
              <a:spcAft>
                <a:spcPts val="500"/>
              </a:spcAft>
              <a:buClr>
                <a:srgbClr val="080808"/>
              </a:buClr>
              <a:buFontTx/>
              <a:buChar char="-"/>
              <a:defRPr/>
            </a:pPr>
            <a:r>
              <a:rPr lang="en-US" sz="1900" dirty="0" err="1" smtClean="0">
                <a:solidFill>
                  <a:schemeClr val="tx2">
                    <a:lumMod val="75000"/>
                  </a:schemeClr>
                </a:solidFill>
              </a:rPr>
              <a:t>Năm</a:t>
            </a:r>
            <a:r>
              <a:rPr lang="en-US" sz="1900" dirty="0" smtClean="0">
                <a:solidFill>
                  <a:schemeClr val="tx2">
                    <a:lumMod val="75000"/>
                  </a:schemeClr>
                </a:solidFill>
              </a:rPr>
              <a:t> 2016: </a:t>
            </a:r>
            <a:r>
              <a:rPr lang="en-US" sz="1900" dirty="0" err="1">
                <a:solidFill>
                  <a:schemeClr val="tx2">
                    <a:lumMod val="75000"/>
                  </a:schemeClr>
                </a:solidFill>
              </a:rPr>
              <a:t>đã</a:t>
            </a:r>
            <a:r>
              <a:rPr lang="en-US" sz="1900" dirty="0">
                <a:solidFill>
                  <a:schemeClr val="tx2">
                    <a:lumMod val="75000"/>
                  </a:schemeClr>
                </a:solidFill>
              </a:rPr>
              <a:t> </a:t>
            </a:r>
            <a:r>
              <a:rPr lang="en-US" sz="1900" dirty="0" err="1">
                <a:solidFill>
                  <a:schemeClr val="tx2">
                    <a:lumMod val="75000"/>
                  </a:schemeClr>
                </a:solidFill>
              </a:rPr>
              <a:t>tiến</a:t>
            </a:r>
            <a:r>
              <a:rPr lang="en-US" sz="1900" dirty="0">
                <a:solidFill>
                  <a:schemeClr val="tx2">
                    <a:lumMod val="75000"/>
                  </a:schemeClr>
                </a:solidFill>
              </a:rPr>
              <a:t> </a:t>
            </a:r>
            <a:r>
              <a:rPr lang="en-US" sz="1900" dirty="0" err="1">
                <a:solidFill>
                  <a:schemeClr val="tx2">
                    <a:lumMod val="75000"/>
                  </a:schemeClr>
                </a:solidFill>
              </a:rPr>
              <a:t>hành</a:t>
            </a:r>
            <a:r>
              <a:rPr lang="en-US" sz="1900" dirty="0">
                <a:solidFill>
                  <a:schemeClr val="tx2">
                    <a:lumMod val="75000"/>
                  </a:schemeClr>
                </a:solidFill>
              </a:rPr>
              <a:t> 13 </a:t>
            </a:r>
            <a:r>
              <a:rPr lang="en-US" sz="1900" dirty="0" err="1">
                <a:solidFill>
                  <a:schemeClr val="tx2">
                    <a:lumMod val="75000"/>
                  </a:schemeClr>
                </a:solidFill>
              </a:rPr>
              <a:t>đ</a:t>
            </a:r>
            <a:r>
              <a:rPr lang="en-US" sz="1900" dirty="0" err="1" smtClean="0">
                <a:solidFill>
                  <a:schemeClr val="tx2">
                    <a:lumMod val="75000"/>
                  </a:schemeClr>
                </a:solidFill>
              </a:rPr>
              <a:t>oàn</a:t>
            </a:r>
            <a:r>
              <a:rPr lang="en-US" sz="1900" dirty="0" smtClean="0">
                <a:solidFill>
                  <a:schemeClr val="tx2">
                    <a:lumMod val="75000"/>
                  </a:schemeClr>
                </a:solidFill>
              </a:rPr>
              <a:t> </a:t>
            </a:r>
            <a:r>
              <a:rPr lang="en-US" sz="1900" dirty="0" err="1">
                <a:solidFill>
                  <a:schemeClr val="tx2">
                    <a:lumMod val="75000"/>
                  </a:schemeClr>
                </a:solidFill>
              </a:rPr>
              <a:t>thanh</a:t>
            </a:r>
            <a:r>
              <a:rPr lang="en-US" sz="1900" dirty="0">
                <a:solidFill>
                  <a:schemeClr val="tx2">
                    <a:lumMod val="75000"/>
                  </a:schemeClr>
                </a:solidFill>
              </a:rPr>
              <a:t> </a:t>
            </a:r>
            <a:r>
              <a:rPr lang="en-US" sz="1900" dirty="0" err="1">
                <a:solidFill>
                  <a:schemeClr val="tx2">
                    <a:lumMod val="75000"/>
                  </a:schemeClr>
                </a:solidFill>
              </a:rPr>
              <a:t>tra</a:t>
            </a:r>
            <a:r>
              <a:rPr lang="en-US" sz="1900" dirty="0">
                <a:solidFill>
                  <a:schemeClr val="tx2">
                    <a:lumMod val="75000"/>
                  </a:schemeClr>
                </a:solidFill>
              </a:rPr>
              <a:t>, </a:t>
            </a:r>
            <a:r>
              <a:rPr lang="en-US" sz="1900" dirty="0" err="1">
                <a:solidFill>
                  <a:schemeClr val="tx2">
                    <a:lumMod val="75000"/>
                  </a:schemeClr>
                </a:solidFill>
              </a:rPr>
              <a:t>kiểm</a:t>
            </a:r>
            <a:r>
              <a:rPr lang="en-US" sz="1900" dirty="0">
                <a:solidFill>
                  <a:schemeClr val="tx2">
                    <a:lumMod val="75000"/>
                  </a:schemeClr>
                </a:solidFill>
              </a:rPr>
              <a:t> </a:t>
            </a:r>
            <a:r>
              <a:rPr lang="en-US" sz="1900" dirty="0" err="1">
                <a:solidFill>
                  <a:schemeClr val="tx2">
                    <a:lumMod val="75000"/>
                  </a:schemeClr>
                </a:solidFill>
              </a:rPr>
              <a:t>tra</a:t>
            </a:r>
            <a:r>
              <a:rPr lang="en-US" sz="1900" dirty="0">
                <a:solidFill>
                  <a:schemeClr val="tx2">
                    <a:lumMod val="75000"/>
                  </a:schemeClr>
                </a:solidFill>
              </a:rPr>
              <a:t> </a:t>
            </a:r>
            <a:r>
              <a:rPr lang="en-US" sz="1900" dirty="0" err="1" smtClean="0">
                <a:solidFill>
                  <a:schemeClr val="tx2">
                    <a:lumMod val="75000"/>
                  </a:schemeClr>
                </a:solidFill>
              </a:rPr>
              <a:t>đối</a:t>
            </a:r>
            <a:r>
              <a:rPr lang="en-US" sz="1900" dirty="0" smtClean="0">
                <a:solidFill>
                  <a:schemeClr val="tx2">
                    <a:lumMod val="75000"/>
                  </a:schemeClr>
                </a:solidFill>
              </a:rPr>
              <a:t> </a:t>
            </a:r>
            <a:r>
              <a:rPr lang="en-US" sz="1900" dirty="0" err="1">
                <a:solidFill>
                  <a:schemeClr val="tx2">
                    <a:lumMod val="75000"/>
                  </a:schemeClr>
                </a:solidFill>
              </a:rPr>
              <a:t>với</a:t>
            </a:r>
            <a:r>
              <a:rPr lang="en-US" sz="1900" dirty="0">
                <a:solidFill>
                  <a:schemeClr val="tx2">
                    <a:lumMod val="75000"/>
                  </a:schemeClr>
                </a:solidFill>
              </a:rPr>
              <a:t> </a:t>
            </a:r>
            <a:r>
              <a:rPr lang="en-US" sz="1900" b="1" dirty="0">
                <a:solidFill>
                  <a:srgbClr val="FF0000"/>
                </a:solidFill>
              </a:rPr>
              <a:t>55 </a:t>
            </a:r>
            <a:r>
              <a:rPr lang="en-US" sz="1900" b="1" dirty="0" err="1">
                <a:solidFill>
                  <a:srgbClr val="FF0000"/>
                </a:solidFill>
              </a:rPr>
              <a:t>cơ</a:t>
            </a:r>
            <a:r>
              <a:rPr lang="en-US" sz="1900" b="1" dirty="0">
                <a:solidFill>
                  <a:srgbClr val="FF0000"/>
                </a:solidFill>
              </a:rPr>
              <a:t> </a:t>
            </a:r>
            <a:r>
              <a:rPr lang="en-US" sz="1900" b="1" dirty="0" err="1">
                <a:solidFill>
                  <a:srgbClr val="FF0000"/>
                </a:solidFill>
              </a:rPr>
              <a:t>sở</a:t>
            </a:r>
            <a:r>
              <a:rPr lang="en-US" sz="1900" b="1" dirty="0">
                <a:solidFill>
                  <a:srgbClr val="FF0000"/>
                </a:solidFill>
              </a:rPr>
              <a:t> </a:t>
            </a:r>
            <a:r>
              <a:rPr lang="en-US" sz="1900" dirty="0" err="1">
                <a:solidFill>
                  <a:schemeClr val="tx2">
                    <a:lumMod val="75000"/>
                  </a:schemeClr>
                </a:solidFill>
              </a:rPr>
              <a:t>trên</a:t>
            </a:r>
            <a:r>
              <a:rPr lang="en-US" sz="1900" dirty="0">
                <a:solidFill>
                  <a:schemeClr val="tx2">
                    <a:lumMod val="75000"/>
                  </a:schemeClr>
                </a:solidFill>
              </a:rPr>
              <a:t> </a:t>
            </a:r>
            <a:r>
              <a:rPr lang="en-US" sz="1900" dirty="0" err="1">
                <a:solidFill>
                  <a:schemeClr val="tx2">
                    <a:lumMod val="75000"/>
                  </a:schemeClr>
                </a:solidFill>
              </a:rPr>
              <a:t>địa</a:t>
            </a:r>
            <a:r>
              <a:rPr lang="en-US" sz="1900" dirty="0">
                <a:solidFill>
                  <a:schemeClr val="tx2">
                    <a:lumMod val="75000"/>
                  </a:schemeClr>
                </a:solidFill>
              </a:rPr>
              <a:t> </a:t>
            </a:r>
            <a:r>
              <a:rPr lang="en-US" sz="1900" dirty="0" err="1">
                <a:solidFill>
                  <a:schemeClr val="tx2">
                    <a:lumMod val="75000"/>
                  </a:schemeClr>
                </a:solidFill>
              </a:rPr>
              <a:t>bàn</a:t>
            </a:r>
            <a:r>
              <a:rPr lang="en-US" sz="1900" dirty="0">
                <a:solidFill>
                  <a:schemeClr val="tx2">
                    <a:lumMod val="75000"/>
                  </a:schemeClr>
                </a:solidFill>
              </a:rPr>
              <a:t> 16 </a:t>
            </a:r>
            <a:r>
              <a:rPr lang="en-US" sz="1900" dirty="0" err="1">
                <a:solidFill>
                  <a:schemeClr val="tx2">
                    <a:lumMod val="75000"/>
                  </a:schemeClr>
                </a:solidFill>
              </a:rPr>
              <a:t>tỉnh</a:t>
            </a:r>
            <a:r>
              <a:rPr lang="en-US" sz="1900" dirty="0">
                <a:solidFill>
                  <a:schemeClr val="tx2">
                    <a:lumMod val="75000"/>
                  </a:schemeClr>
                </a:solidFill>
              </a:rPr>
              <a:t>, </a:t>
            </a:r>
            <a:r>
              <a:rPr lang="en-US" sz="1900" dirty="0" err="1">
                <a:solidFill>
                  <a:schemeClr val="tx2">
                    <a:lumMod val="75000"/>
                  </a:schemeClr>
                </a:solidFill>
              </a:rPr>
              <a:t>thành</a:t>
            </a:r>
            <a:r>
              <a:rPr lang="en-US" sz="1900" dirty="0">
                <a:solidFill>
                  <a:schemeClr val="tx2">
                    <a:lumMod val="75000"/>
                  </a:schemeClr>
                </a:solidFill>
              </a:rPr>
              <a:t> </a:t>
            </a:r>
            <a:r>
              <a:rPr lang="en-US" sz="1900" dirty="0" err="1" smtClean="0">
                <a:solidFill>
                  <a:schemeClr val="accent1">
                    <a:lumMod val="50000"/>
                  </a:schemeClr>
                </a:solidFill>
              </a:rPr>
              <a:t>phố</a:t>
            </a:r>
            <a:r>
              <a:rPr lang="en-US" sz="1900" dirty="0" smtClean="0">
                <a:solidFill>
                  <a:schemeClr val="accent1">
                    <a:lumMod val="50000"/>
                  </a:schemeClr>
                </a:solidFill>
              </a:rPr>
              <a:t> </a:t>
            </a:r>
            <a:r>
              <a:rPr lang="en-US" sz="1900" dirty="0" err="1">
                <a:solidFill>
                  <a:schemeClr val="accent1">
                    <a:lumMod val="50000"/>
                  </a:schemeClr>
                </a:solidFill>
              </a:rPr>
              <a:t>trực</a:t>
            </a:r>
            <a:r>
              <a:rPr lang="en-US" sz="1900" dirty="0">
                <a:solidFill>
                  <a:schemeClr val="accent1">
                    <a:lumMod val="50000"/>
                  </a:schemeClr>
                </a:solidFill>
              </a:rPr>
              <a:t> </a:t>
            </a:r>
            <a:r>
              <a:rPr lang="en-US" sz="1900" dirty="0" err="1">
                <a:solidFill>
                  <a:schemeClr val="accent1">
                    <a:lumMod val="50000"/>
                  </a:schemeClr>
                </a:solidFill>
              </a:rPr>
              <a:t>thuộc</a:t>
            </a:r>
            <a:r>
              <a:rPr lang="en-US" sz="1900" dirty="0">
                <a:solidFill>
                  <a:schemeClr val="accent1">
                    <a:lumMod val="50000"/>
                  </a:schemeClr>
                </a:solidFill>
              </a:rPr>
              <a:t> </a:t>
            </a:r>
            <a:r>
              <a:rPr lang="en-US" sz="1900" dirty="0" err="1">
                <a:solidFill>
                  <a:schemeClr val="accent1">
                    <a:lumMod val="50000"/>
                  </a:schemeClr>
                </a:solidFill>
              </a:rPr>
              <a:t>Trung</a:t>
            </a:r>
            <a:r>
              <a:rPr lang="en-US" sz="1900" dirty="0">
                <a:solidFill>
                  <a:schemeClr val="accent1">
                    <a:lumMod val="50000"/>
                  </a:schemeClr>
                </a:solidFill>
              </a:rPr>
              <a:t> </a:t>
            </a:r>
            <a:r>
              <a:rPr lang="en-US" sz="1900" dirty="0" err="1">
                <a:solidFill>
                  <a:schemeClr val="accent1">
                    <a:lumMod val="50000"/>
                  </a:schemeClr>
                </a:solidFill>
              </a:rPr>
              <a:t>ương</a:t>
            </a:r>
            <a:r>
              <a:rPr lang="en-US" sz="1900" dirty="0" smtClean="0">
                <a:solidFill>
                  <a:schemeClr val="accent1">
                    <a:lumMod val="50000"/>
                  </a:schemeClr>
                </a:solidFill>
              </a:rPr>
              <a:t>; </a:t>
            </a:r>
            <a:r>
              <a:rPr lang="en-US" sz="1900" dirty="0" err="1" smtClean="0">
                <a:solidFill>
                  <a:schemeClr val="accent1">
                    <a:lumMod val="50000"/>
                  </a:schemeClr>
                </a:solidFill>
              </a:rPr>
              <a:t>đã</a:t>
            </a:r>
            <a:r>
              <a:rPr lang="en-US" sz="1900" dirty="0">
                <a:solidFill>
                  <a:schemeClr val="accent1">
                    <a:lumMod val="50000"/>
                  </a:schemeClr>
                </a:solidFill>
              </a:rPr>
              <a:t> </a:t>
            </a:r>
            <a:r>
              <a:rPr lang="en-US" sz="1900" dirty="0" err="1" smtClean="0">
                <a:solidFill>
                  <a:schemeClr val="accent1">
                    <a:lumMod val="50000"/>
                  </a:schemeClr>
                </a:solidFill>
              </a:rPr>
              <a:t>xử</a:t>
            </a:r>
            <a:r>
              <a:rPr lang="en-US" sz="1900" dirty="0" smtClean="0">
                <a:solidFill>
                  <a:schemeClr val="accent1">
                    <a:lumMod val="50000"/>
                  </a:schemeClr>
                </a:solidFill>
              </a:rPr>
              <a:t> </a:t>
            </a:r>
            <a:r>
              <a:rPr lang="en-US" sz="1900" dirty="0" err="1" smtClean="0">
                <a:solidFill>
                  <a:schemeClr val="accent1">
                    <a:lumMod val="50000"/>
                  </a:schemeClr>
                </a:solidFill>
              </a:rPr>
              <a:t>phạt</a:t>
            </a:r>
            <a:r>
              <a:rPr lang="en-US" sz="1900" dirty="0" smtClean="0">
                <a:solidFill>
                  <a:schemeClr val="accent1">
                    <a:lumMod val="50000"/>
                  </a:schemeClr>
                </a:solidFill>
              </a:rPr>
              <a:t> vi </a:t>
            </a:r>
            <a:r>
              <a:rPr lang="en-US" sz="1900" dirty="0" err="1">
                <a:solidFill>
                  <a:schemeClr val="tx2">
                    <a:lumMod val="75000"/>
                  </a:schemeClr>
                </a:solidFill>
              </a:rPr>
              <a:t>phạm</a:t>
            </a:r>
            <a:r>
              <a:rPr lang="en-US" sz="1900" dirty="0">
                <a:solidFill>
                  <a:schemeClr val="tx2">
                    <a:lumMod val="75000"/>
                  </a:schemeClr>
                </a:solidFill>
              </a:rPr>
              <a:t> </a:t>
            </a:r>
            <a:r>
              <a:rPr lang="en-US" sz="1900" dirty="0" err="1">
                <a:solidFill>
                  <a:schemeClr val="tx2">
                    <a:lumMod val="75000"/>
                  </a:schemeClr>
                </a:solidFill>
              </a:rPr>
              <a:t>hành</a:t>
            </a:r>
            <a:r>
              <a:rPr lang="en-US" sz="1900" dirty="0">
                <a:solidFill>
                  <a:schemeClr val="tx2">
                    <a:lumMod val="75000"/>
                  </a:schemeClr>
                </a:solidFill>
              </a:rPr>
              <a:t> </a:t>
            </a:r>
            <a:r>
              <a:rPr lang="en-US" sz="1900" dirty="0" err="1">
                <a:solidFill>
                  <a:schemeClr val="tx2">
                    <a:lumMod val="75000"/>
                  </a:schemeClr>
                </a:solidFill>
              </a:rPr>
              <a:t>chính</a:t>
            </a:r>
            <a:r>
              <a:rPr lang="en-US" sz="1900" dirty="0">
                <a:solidFill>
                  <a:schemeClr val="tx2">
                    <a:lumMod val="75000"/>
                  </a:schemeClr>
                </a:solidFill>
              </a:rPr>
              <a:t> </a:t>
            </a:r>
            <a:r>
              <a:rPr lang="en-US" sz="1900" dirty="0" err="1">
                <a:solidFill>
                  <a:schemeClr val="tx2">
                    <a:lumMod val="75000"/>
                  </a:schemeClr>
                </a:solidFill>
              </a:rPr>
              <a:t>đối</a:t>
            </a:r>
            <a:r>
              <a:rPr lang="en-US" sz="1900" dirty="0">
                <a:solidFill>
                  <a:schemeClr val="tx2">
                    <a:lumMod val="75000"/>
                  </a:schemeClr>
                </a:solidFill>
              </a:rPr>
              <a:t> </a:t>
            </a:r>
            <a:r>
              <a:rPr lang="en-US" sz="1900" dirty="0" err="1">
                <a:solidFill>
                  <a:schemeClr val="tx2">
                    <a:lumMod val="75000"/>
                  </a:schemeClr>
                </a:solidFill>
              </a:rPr>
              <a:t>với</a:t>
            </a:r>
            <a:r>
              <a:rPr lang="en-US" sz="1900" dirty="0">
                <a:solidFill>
                  <a:schemeClr val="tx2">
                    <a:lumMod val="75000"/>
                  </a:schemeClr>
                </a:solidFill>
              </a:rPr>
              <a:t> </a:t>
            </a:r>
            <a:r>
              <a:rPr lang="en-US" sz="1900" dirty="0" smtClean="0">
                <a:solidFill>
                  <a:schemeClr val="tx2">
                    <a:lumMod val="75000"/>
                  </a:schemeClr>
                </a:solidFill>
              </a:rPr>
              <a:t>12/55 </a:t>
            </a:r>
            <a:r>
              <a:rPr lang="en-US" sz="1900" dirty="0" err="1" smtClean="0">
                <a:solidFill>
                  <a:schemeClr val="tx2">
                    <a:lumMod val="75000"/>
                  </a:schemeClr>
                </a:solidFill>
              </a:rPr>
              <a:t>cơ</a:t>
            </a:r>
            <a:r>
              <a:rPr lang="en-US" sz="1900" dirty="0" smtClean="0">
                <a:solidFill>
                  <a:schemeClr val="tx2">
                    <a:lumMod val="75000"/>
                  </a:schemeClr>
                </a:solidFill>
              </a:rPr>
              <a:t> </a:t>
            </a:r>
            <a:r>
              <a:rPr lang="en-US" sz="1900" dirty="0" err="1">
                <a:solidFill>
                  <a:schemeClr val="tx2">
                    <a:lumMod val="75000"/>
                  </a:schemeClr>
                </a:solidFill>
              </a:rPr>
              <a:t>sở</a:t>
            </a:r>
            <a:r>
              <a:rPr lang="en-US" sz="1900" dirty="0">
                <a:solidFill>
                  <a:schemeClr val="tx2">
                    <a:lumMod val="75000"/>
                  </a:schemeClr>
                </a:solidFill>
              </a:rPr>
              <a:t> </a:t>
            </a:r>
            <a:r>
              <a:rPr lang="en-US" sz="1900" dirty="0" err="1">
                <a:solidFill>
                  <a:schemeClr val="tx2">
                    <a:lumMod val="75000"/>
                  </a:schemeClr>
                </a:solidFill>
              </a:rPr>
              <a:t>được</a:t>
            </a:r>
            <a:r>
              <a:rPr lang="en-US" sz="1900" dirty="0">
                <a:solidFill>
                  <a:schemeClr val="tx2">
                    <a:lumMod val="75000"/>
                  </a:schemeClr>
                </a:solidFill>
              </a:rPr>
              <a:t> </a:t>
            </a:r>
            <a:r>
              <a:rPr lang="en-US" sz="1900" dirty="0" err="1">
                <a:solidFill>
                  <a:schemeClr val="tx2">
                    <a:lumMod val="75000"/>
                  </a:schemeClr>
                </a:solidFill>
              </a:rPr>
              <a:t>thanh</a:t>
            </a:r>
            <a:r>
              <a:rPr lang="en-US" sz="1900" dirty="0">
                <a:solidFill>
                  <a:schemeClr val="tx2">
                    <a:lumMod val="75000"/>
                  </a:schemeClr>
                </a:solidFill>
              </a:rPr>
              <a:t> </a:t>
            </a:r>
            <a:r>
              <a:rPr lang="en-US" sz="1900" dirty="0" err="1" smtClean="0">
                <a:solidFill>
                  <a:schemeClr val="tx2">
                    <a:lumMod val="75000"/>
                  </a:schemeClr>
                </a:solidFill>
              </a:rPr>
              <a:t>tra</a:t>
            </a:r>
            <a:r>
              <a:rPr lang="en-US" sz="1900" dirty="0" smtClean="0">
                <a:solidFill>
                  <a:schemeClr val="tx2">
                    <a:lumMod val="75000"/>
                  </a:schemeClr>
                </a:solidFill>
              </a:rPr>
              <a:t>, </a:t>
            </a:r>
            <a:r>
              <a:rPr lang="en-US" sz="1900" dirty="0" err="1" smtClean="0">
                <a:solidFill>
                  <a:schemeClr val="tx2">
                    <a:lumMod val="75000"/>
                  </a:schemeClr>
                </a:solidFill>
              </a:rPr>
              <a:t>tổng</a:t>
            </a:r>
            <a:r>
              <a:rPr lang="en-US" sz="1900" dirty="0" smtClean="0">
                <a:solidFill>
                  <a:schemeClr val="tx2">
                    <a:lumMod val="75000"/>
                  </a:schemeClr>
                </a:solidFill>
              </a:rPr>
              <a:t> </a:t>
            </a:r>
            <a:r>
              <a:rPr lang="en-US" sz="1900" dirty="0" err="1">
                <a:solidFill>
                  <a:schemeClr val="tx2">
                    <a:lumMod val="75000"/>
                  </a:schemeClr>
                </a:solidFill>
              </a:rPr>
              <a:t>số</a:t>
            </a:r>
            <a:r>
              <a:rPr lang="en-US" sz="1900" dirty="0">
                <a:solidFill>
                  <a:schemeClr val="tx2">
                    <a:lumMod val="75000"/>
                  </a:schemeClr>
                </a:solidFill>
              </a:rPr>
              <a:t> </a:t>
            </a:r>
            <a:r>
              <a:rPr lang="en-US" sz="1900" dirty="0" err="1">
                <a:solidFill>
                  <a:schemeClr val="tx2">
                    <a:lumMod val="75000"/>
                  </a:schemeClr>
                </a:solidFill>
              </a:rPr>
              <a:t>tiền</a:t>
            </a:r>
            <a:r>
              <a:rPr lang="en-US" sz="1900" dirty="0">
                <a:solidFill>
                  <a:schemeClr val="tx2">
                    <a:lumMod val="75000"/>
                  </a:schemeClr>
                </a:solidFill>
              </a:rPr>
              <a:t> </a:t>
            </a:r>
            <a:r>
              <a:rPr lang="en-US" sz="1900" dirty="0" err="1">
                <a:solidFill>
                  <a:schemeClr val="tx2">
                    <a:lumMod val="75000"/>
                  </a:schemeClr>
                </a:solidFill>
              </a:rPr>
              <a:t>phạt</a:t>
            </a:r>
            <a:r>
              <a:rPr lang="en-US" sz="1900" dirty="0">
                <a:solidFill>
                  <a:schemeClr val="tx2">
                    <a:lumMod val="75000"/>
                  </a:schemeClr>
                </a:solidFill>
              </a:rPr>
              <a:t> </a:t>
            </a:r>
            <a:r>
              <a:rPr lang="en-US" sz="1900" dirty="0" err="1">
                <a:solidFill>
                  <a:schemeClr val="tx2">
                    <a:lumMod val="75000"/>
                  </a:schemeClr>
                </a:solidFill>
              </a:rPr>
              <a:t>là</a:t>
            </a:r>
            <a:r>
              <a:rPr lang="en-US" sz="1900" dirty="0">
                <a:solidFill>
                  <a:schemeClr val="tx2">
                    <a:lumMod val="75000"/>
                  </a:schemeClr>
                </a:solidFill>
              </a:rPr>
              <a:t> </a:t>
            </a:r>
            <a:r>
              <a:rPr lang="en-US" sz="1900" b="1" dirty="0">
                <a:solidFill>
                  <a:srgbClr val="FF0000"/>
                </a:solidFill>
              </a:rPr>
              <a:t>204 </a:t>
            </a:r>
            <a:r>
              <a:rPr lang="en-US" sz="1900" b="1" dirty="0" err="1">
                <a:solidFill>
                  <a:srgbClr val="FF0000"/>
                </a:solidFill>
              </a:rPr>
              <a:t>triệu</a:t>
            </a:r>
            <a:r>
              <a:rPr lang="en-US" sz="1900" b="1" dirty="0">
                <a:solidFill>
                  <a:srgbClr val="FF0000"/>
                </a:solidFill>
              </a:rPr>
              <a:t> </a:t>
            </a:r>
            <a:r>
              <a:rPr lang="en-US" sz="1900" b="1" dirty="0" err="1" smtClean="0">
                <a:solidFill>
                  <a:srgbClr val="FF0000"/>
                </a:solidFill>
              </a:rPr>
              <a:t>đồng</a:t>
            </a:r>
            <a:r>
              <a:rPr lang="en-US" sz="1900" b="1" dirty="0" smtClean="0">
                <a:solidFill>
                  <a:srgbClr val="FF0000"/>
                </a:solidFill>
              </a:rPr>
              <a:t>.</a:t>
            </a:r>
          </a:p>
          <a:p>
            <a:pPr marL="342900" indent="-342900" algn="just" eaLnBrk="0" fontAlgn="auto" hangingPunct="0">
              <a:spcBef>
                <a:spcPts val="500"/>
              </a:spcBef>
              <a:spcAft>
                <a:spcPts val="500"/>
              </a:spcAft>
              <a:buClr>
                <a:srgbClr val="080808"/>
              </a:buClr>
              <a:buFontTx/>
              <a:buChar char="-"/>
              <a:defRPr/>
            </a:pPr>
            <a:r>
              <a:rPr lang="en-US" sz="1900" dirty="0" err="1" smtClean="0">
                <a:solidFill>
                  <a:schemeClr val="tx2">
                    <a:lumMod val="75000"/>
                  </a:schemeClr>
                </a:solidFill>
              </a:rPr>
              <a:t>Năm</a:t>
            </a:r>
            <a:r>
              <a:rPr lang="en-US" sz="1900" dirty="0" smtClean="0">
                <a:solidFill>
                  <a:schemeClr val="tx2">
                    <a:lumMod val="75000"/>
                  </a:schemeClr>
                </a:solidFill>
              </a:rPr>
              <a:t> 2017: </a:t>
            </a:r>
            <a:r>
              <a:rPr lang="en-US" sz="1900" dirty="0" err="1">
                <a:solidFill>
                  <a:schemeClr val="tx2">
                    <a:lumMod val="75000"/>
                  </a:schemeClr>
                </a:solidFill>
              </a:rPr>
              <a:t>đã</a:t>
            </a:r>
            <a:r>
              <a:rPr lang="en-US" sz="1900" dirty="0">
                <a:solidFill>
                  <a:schemeClr val="tx2">
                    <a:lumMod val="75000"/>
                  </a:schemeClr>
                </a:solidFill>
              </a:rPr>
              <a:t> </a:t>
            </a:r>
            <a:r>
              <a:rPr lang="en-US" sz="1900" dirty="0" err="1">
                <a:solidFill>
                  <a:schemeClr val="tx2">
                    <a:lumMod val="75000"/>
                  </a:schemeClr>
                </a:solidFill>
              </a:rPr>
              <a:t>chủ</a:t>
            </a:r>
            <a:r>
              <a:rPr lang="en-US" sz="1900" dirty="0">
                <a:solidFill>
                  <a:schemeClr val="tx2">
                    <a:lumMod val="75000"/>
                  </a:schemeClr>
                </a:solidFill>
              </a:rPr>
              <a:t> </a:t>
            </a:r>
            <a:r>
              <a:rPr lang="en-US" sz="1900" dirty="0" err="1">
                <a:solidFill>
                  <a:schemeClr val="tx2">
                    <a:lumMod val="75000"/>
                  </a:schemeClr>
                </a:solidFill>
              </a:rPr>
              <a:t>trì</a:t>
            </a:r>
            <a:r>
              <a:rPr lang="en-US" sz="1900" dirty="0">
                <a:solidFill>
                  <a:schemeClr val="tx2">
                    <a:lumMod val="75000"/>
                  </a:schemeClr>
                </a:solidFill>
              </a:rPr>
              <a:t> </a:t>
            </a:r>
            <a:r>
              <a:rPr lang="en-US" sz="1900" dirty="0" err="1">
                <a:solidFill>
                  <a:schemeClr val="tx2">
                    <a:lumMod val="75000"/>
                  </a:schemeClr>
                </a:solidFill>
              </a:rPr>
              <a:t>triển</a:t>
            </a:r>
            <a:r>
              <a:rPr lang="en-US" sz="1900" dirty="0">
                <a:solidFill>
                  <a:schemeClr val="tx2">
                    <a:lumMod val="75000"/>
                  </a:schemeClr>
                </a:solidFill>
              </a:rPr>
              <a:t> </a:t>
            </a:r>
            <a:r>
              <a:rPr lang="en-US" sz="1900" dirty="0" err="1">
                <a:solidFill>
                  <a:schemeClr val="tx2">
                    <a:lumMod val="75000"/>
                  </a:schemeClr>
                </a:solidFill>
              </a:rPr>
              <a:t>khai</a:t>
            </a:r>
            <a:r>
              <a:rPr lang="en-US" sz="1900" dirty="0">
                <a:solidFill>
                  <a:schemeClr val="tx2">
                    <a:lumMod val="75000"/>
                  </a:schemeClr>
                </a:solidFill>
              </a:rPr>
              <a:t> 16 </a:t>
            </a:r>
            <a:r>
              <a:rPr lang="en-US" sz="1900" dirty="0" err="1">
                <a:solidFill>
                  <a:schemeClr val="tx2">
                    <a:lumMod val="75000"/>
                  </a:schemeClr>
                </a:solidFill>
              </a:rPr>
              <a:t>đoàn</a:t>
            </a:r>
            <a:r>
              <a:rPr lang="en-US" sz="1900" dirty="0">
                <a:solidFill>
                  <a:schemeClr val="tx2">
                    <a:lumMod val="75000"/>
                  </a:schemeClr>
                </a:solidFill>
              </a:rPr>
              <a:t> </a:t>
            </a:r>
            <a:r>
              <a:rPr lang="en-US" sz="1900" dirty="0" err="1">
                <a:solidFill>
                  <a:schemeClr val="tx2">
                    <a:lumMod val="75000"/>
                  </a:schemeClr>
                </a:solidFill>
              </a:rPr>
              <a:t>thanh</a:t>
            </a:r>
            <a:r>
              <a:rPr lang="en-US" sz="1900" dirty="0">
                <a:solidFill>
                  <a:schemeClr val="tx2">
                    <a:lumMod val="75000"/>
                  </a:schemeClr>
                </a:solidFill>
              </a:rPr>
              <a:t> </a:t>
            </a:r>
            <a:r>
              <a:rPr lang="en-US" sz="1900" dirty="0" err="1">
                <a:solidFill>
                  <a:schemeClr val="tx2">
                    <a:lumMod val="75000"/>
                  </a:schemeClr>
                </a:solidFill>
              </a:rPr>
              <a:t>tra</a:t>
            </a:r>
            <a:r>
              <a:rPr lang="en-US" sz="1900" dirty="0">
                <a:solidFill>
                  <a:schemeClr val="tx2">
                    <a:lumMod val="75000"/>
                  </a:schemeClr>
                </a:solidFill>
              </a:rPr>
              <a:t> </a:t>
            </a:r>
            <a:r>
              <a:rPr lang="en-US" sz="1900" dirty="0" err="1">
                <a:solidFill>
                  <a:schemeClr val="tx2">
                    <a:lumMod val="75000"/>
                  </a:schemeClr>
                </a:solidFill>
              </a:rPr>
              <a:t>trên</a:t>
            </a:r>
            <a:r>
              <a:rPr lang="en-US" sz="1900" dirty="0">
                <a:solidFill>
                  <a:schemeClr val="tx2">
                    <a:lumMod val="75000"/>
                  </a:schemeClr>
                </a:solidFill>
              </a:rPr>
              <a:t> </a:t>
            </a:r>
            <a:r>
              <a:rPr lang="en-US" sz="1900" dirty="0" err="1">
                <a:solidFill>
                  <a:schemeClr val="tx2">
                    <a:lumMod val="75000"/>
                  </a:schemeClr>
                </a:solidFill>
              </a:rPr>
              <a:t>địa</a:t>
            </a:r>
            <a:r>
              <a:rPr lang="en-US" sz="1900" dirty="0">
                <a:solidFill>
                  <a:schemeClr val="tx2">
                    <a:lumMod val="75000"/>
                  </a:schemeClr>
                </a:solidFill>
              </a:rPr>
              <a:t> </a:t>
            </a:r>
            <a:r>
              <a:rPr lang="en-US" sz="1900" dirty="0" err="1">
                <a:solidFill>
                  <a:schemeClr val="tx2">
                    <a:lumMod val="75000"/>
                  </a:schemeClr>
                </a:solidFill>
              </a:rPr>
              <a:t>bàn</a:t>
            </a:r>
            <a:r>
              <a:rPr lang="en-US" sz="1900" dirty="0">
                <a:solidFill>
                  <a:schemeClr val="tx2">
                    <a:lumMod val="75000"/>
                  </a:schemeClr>
                </a:solidFill>
              </a:rPr>
              <a:t> 11 </a:t>
            </a:r>
            <a:r>
              <a:rPr lang="en-US" sz="1900" dirty="0" err="1">
                <a:solidFill>
                  <a:schemeClr val="tx2">
                    <a:lumMod val="75000"/>
                  </a:schemeClr>
                </a:solidFill>
              </a:rPr>
              <a:t>tỉnh</a:t>
            </a:r>
            <a:r>
              <a:rPr lang="en-US" sz="1900" dirty="0">
                <a:solidFill>
                  <a:schemeClr val="tx2">
                    <a:lumMod val="75000"/>
                  </a:schemeClr>
                </a:solidFill>
              </a:rPr>
              <a:t>, </a:t>
            </a:r>
            <a:r>
              <a:rPr lang="en-US" sz="1900" dirty="0" err="1">
                <a:solidFill>
                  <a:schemeClr val="tx2">
                    <a:lumMod val="75000"/>
                  </a:schemeClr>
                </a:solidFill>
              </a:rPr>
              <a:t>thành</a:t>
            </a:r>
            <a:r>
              <a:rPr lang="en-US" sz="1900" dirty="0">
                <a:solidFill>
                  <a:schemeClr val="tx2">
                    <a:lumMod val="75000"/>
                  </a:schemeClr>
                </a:solidFill>
              </a:rPr>
              <a:t> </a:t>
            </a:r>
            <a:r>
              <a:rPr lang="en-US" sz="1900" dirty="0" err="1">
                <a:solidFill>
                  <a:schemeClr val="tx2">
                    <a:lumMod val="75000"/>
                  </a:schemeClr>
                </a:solidFill>
              </a:rPr>
              <a:t>phố</a:t>
            </a:r>
            <a:r>
              <a:rPr lang="en-US" sz="1900" dirty="0">
                <a:solidFill>
                  <a:schemeClr val="tx2">
                    <a:lumMod val="75000"/>
                  </a:schemeClr>
                </a:solidFill>
              </a:rPr>
              <a:t> </a:t>
            </a:r>
            <a:r>
              <a:rPr lang="en-US" sz="1900" dirty="0" err="1">
                <a:solidFill>
                  <a:schemeClr val="tx2">
                    <a:lumMod val="75000"/>
                  </a:schemeClr>
                </a:solidFill>
              </a:rPr>
              <a:t>trực</a:t>
            </a:r>
            <a:r>
              <a:rPr lang="en-US" sz="1900" dirty="0">
                <a:solidFill>
                  <a:schemeClr val="tx2">
                    <a:lumMod val="75000"/>
                  </a:schemeClr>
                </a:solidFill>
              </a:rPr>
              <a:t> </a:t>
            </a:r>
            <a:r>
              <a:rPr lang="en-US" sz="1900" dirty="0" err="1">
                <a:solidFill>
                  <a:schemeClr val="tx2">
                    <a:lumMod val="75000"/>
                  </a:schemeClr>
                </a:solidFill>
              </a:rPr>
              <a:t>thuộc</a:t>
            </a:r>
            <a:r>
              <a:rPr lang="en-US" sz="1900" dirty="0">
                <a:solidFill>
                  <a:schemeClr val="tx2">
                    <a:lumMod val="75000"/>
                  </a:schemeClr>
                </a:solidFill>
              </a:rPr>
              <a:t> </a:t>
            </a:r>
            <a:r>
              <a:rPr lang="en-US" sz="1900" dirty="0" err="1">
                <a:solidFill>
                  <a:schemeClr val="tx2">
                    <a:lumMod val="75000"/>
                  </a:schemeClr>
                </a:solidFill>
              </a:rPr>
              <a:t>Trung</a:t>
            </a:r>
            <a:r>
              <a:rPr lang="en-US" sz="1900" dirty="0">
                <a:solidFill>
                  <a:schemeClr val="tx2">
                    <a:lumMod val="75000"/>
                  </a:schemeClr>
                </a:solidFill>
              </a:rPr>
              <a:t> </a:t>
            </a:r>
            <a:r>
              <a:rPr lang="en-US" sz="1900" dirty="0" err="1">
                <a:solidFill>
                  <a:schemeClr val="tx2">
                    <a:lumMod val="75000"/>
                  </a:schemeClr>
                </a:solidFill>
              </a:rPr>
              <a:t>ương</a:t>
            </a:r>
            <a:r>
              <a:rPr lang="en-US" sz="1900" dirty="0">
                <a:solidFill>
                  <a:schemeClr val="tx2">
                    <a:lumMod val="75000"/>
                  </a:schemeClr>
                </a:solidFill>
              </a:rPr>
              <a:t> </a:t>
            </a:r>
            <a:r>
              <a:rPr lang="en-US" sz="1900" dirty="0" err="1">
                <a:solidFill>
                  <a:schemeClr val="tx2">
                    <a:lumMod val="75000"/>
                  </a:schemeClr>
                </a:solidFill>
              </a:rPr>
              <a:t>với</a:t>
            </a:r>
            <a:r>
              <a:rPr lang="en-US" sz="1900" dirty="0">
                <a:solidFill>
                  <a:schemeClr val="tx2">
                    <a:lumMod val="75000"/>
                  </a:schemeClr>
                </a:solidFill>
              </a:rPr>
              <a:t> </a:t>
            </a:r>
            <a:r>
              <a:rPr lang="en-US" sz="1900" dirty="0" err="1">
                <a:solidFill>
                  <a:schemeClr val="tx2">
                    <a:lumMod val="75000"/>
                  </a:schemeClr>
                </a:solidFill>
              </a:rPr>
              <a:t>tổng</a:t>
            </a:r>
            <a:r>
              <a:rPr lang="en-US" sz="1900" dirty="0">
                <a:solidFill>
                  <a:schemeClr val="tx2">
                    <a:lumMod val="75000"/>
                  </a:schemeClr>
                </a:solidFill>
              </a:rPr>
              <a:t> </a:t>
            </a:r>
            <a:r>
              <a:rPr lang="en-US" sz="1900" dirty="0" err="1">
                <a:solidFill>
                  <a:schemeClr val="tx2">
                    <a:lumMod val="75000"/>
                  </a:schemeClr>
                </a:solidFill>
              </a:rPr>
              <a:t>sô</a:t>
            </a:r>
            <a:r>
              <a:rPr lang="en-US" sz="1900" dirty="0">
                <a:solidFill>
                  <a:schemeClr val="tx2">
                    <a:lumMod val="75000"/>
                  </a:schemeClr>
                </a:solidFill>
              </a:rPr>
              <a:t>́ </a:t>
            </a:r>
            <a:r>
              <a:rPr lang="en-US" sz="1900" b="1" dirty="0">
                <a:solidFill>
                  <a:srgbClr val="FF0000"/>
                </a:solidFill>
              </a:rPr>
              <a:t>93 </a:t>
            </a:r>
            <a:r>
              <a:rPr lang="en-US" sz="1900" b="1" dirty="0" err="1">
                <a:solidFill>
                  <a:srgbClr val="FF0000"/>
                </a:solidFill>
              </a:rPr>
              <a:t>cơ</a:t>
            </a:r>
            <a:r>
              <a:rPr lang="en-US" sz="1900" b="1" dirty="0">
                <a:solidFill>
                  <a:srgbClr val="FF0000"/>
                </a:solidFill>
              </a:rPr>
              <a:t> </a:t>
            </a:r>
            <a:r>
              <a:rPr lang="en-US" sz="1900" b="1" dirty="0" err="1">
                <a:solidFill>
                  <a:srgbClr val="FF0000"/>
                </a:solidFill>
              </a:rPr>
              <a:t>sở</a:t>
            </a:r>
            <a:r>
              <a:rPr lang="en-US" sz="1900" b="1" dirty="0">
                <a:solidFill>
                  <a:srgbClr val="FF0000"/>
                </a:solidFill>
              </a:rPr>
              <a:t> </a:t>
            </a:r>
            <a:r>
              <a:rPr lang="en-US" sz="1900" dirty="0" err="1">
                <a:solidFill>
                  <a:schemeClr val="tx2">
                    <a:lumMod val="75000"/>
                  </a:schemeClr>
                </a:solidFill>
              </a:rPr>
              <a:t>được</a:t>
            </a:r>
            <a:r>
              <a:rPr lang="en-US" sz="1900" dirty="0">
                <a:solidFill>
                  <a:schemeClr val="tx2">
                    <a:lumMod val="75000"/>
                  </a:schemeClr>
                </a:solidFill>
              </a:rPr>
              <a:t> </a:t>
            </a:r>
            <a:r>
              <a:rPr lang="en-US" sz="1900" dirty="0" err="1">
                <a:solidFill>
                  <a:schemeClr val="tx2">
                    <a:lumMod val="75000"/>
                  </a:schemeClr>
                </a:solidFill>
              </a:rPr>
              <a:t>thanh</a:t>
            </a:r>
            <a:r>
              <a:rPr lang="en-US" sz="1900" dirty="0">
                <a:solidFill>
                  <a:schemeClr val="tx2">
                    <a:lumMod val="75000"/>
                  </a:schemeClr>
                </a:solidFill>
              </a:rPr>
              <a:t> </a:t>
            </a:r>
            <a:r>
              <a:rPr lang="en-US" sz="1900" dirty="0" err="1" smtClean="0">
                <a:solidFill>
                  <a:schemeClr val="tx2">
                    <a:lumMod val="75000"/>
                  </a:schemeClr>
                </a:solidFill>
              </a:rPr>
              <a:t>tra</a:t>
            </a:r>
            <a:r>
              <a:rPr lang="en-US" sz="1900" dirty="0" smtClean="0">
                <a:solidFill>
                  <a:schemeClr val="tx2">
                    <a:lumMod val="75000"/>
                  </a:schemeClr>
                </a:solidFill>
              </a:rPr>
              <a:t>; </a:t>
            </a:r>
            <a:r>
              <a:rPr lang="en-US" sz="1900" dirty="0" err="1">
                <a:solidFill>
                  <a:schemeClr val="tx2">
                    <a:lumMod val="75000"/>
                  </a:schemeClr>
                </a:solidFill>
              </a:rPr>
              <a:t>cử</a:t>
            </a:r>
            <a:r>
              <a:rPr lang="en-US" sz="1900" dirty="0">
                <a:solidFill>
                  <a:schemeClr val="tx2">
                    <a:lumMod val="75000"/>
                  </a:schemeClr>
                </a:solidFill>
              </a:rPr>
              <a:t> </a:t>
            </a:r>
            <a:r>
              <a:rPr lang="en-US" sz="1900" dirty="0" err="1">
                <a:solidFill>
                  <a:schemeClr val="tx2">
                    <a:lumMod val="75000"/>
                  </a:schemeClr>
                </a:solidFill>
              </a:rPr>
              <a:t>cán</a:t>
            </a:r>
            <a:r>
              <a:rPr lang="en-US" sz="1900" dirty="0">
                <a:solidFill>
                  <a:schemeClr val="tx2">
                    <a:lumMod val="75000"/>
                  </a:schemeClr>
                </a:solidFill>
              </a:rPr>
              <a:t> </a:t>
            </a:r>
            <a:r>
              <a:rPr lang="en-US" sz="1900" dirty="0" err="1">
                <a:solidFill>
                  <a:schemeClr val="tx2">
                    <a:lumMod val="75000"/>
                  </a:schemeClr>
                </a:solidFill>
              </a:rPr>
              <a:t>bộ</a:t>
            </a:r>
            <a:r>
              <a:rPr lang="en-US" sz="1900" dirty="0">
                <a:solidFill>
                  <a:schemeClr val="tx2">
                    <a:lumMod val="75000"/>
                  </a:schemeClr>
                </a:solidFill>
              </a:rPr>
              <a:t> </a:t>
            </a:r>
            <a:r>
              <a:rPr lang="en-US" sz="1900" dirty="0" err="1">
                <a:solidFill>
                  <a:schemeClr val="tx2">
                    <a:lumMod val="75000"/>
                  </a:schemeClr>
                </a:solidFill>
              </a:rPr>
              <a:t>tham</a:t>
            </a:r>
            <a:r>
              <a:rPr lang="en-US" sz="1900" dirty="0">
                <a:solidFill>
                  <a:schemeClr val="tx2">
                    <a:lumMod val="75000"/>
                  </a:schemeClr>
                </a:solidFill>
              </a:rPr>
              <a:t> </a:t>
            </a:r>
            <a:r>
              <a:rPr lang="en-US" sz="1900" dirty="0" err="1">
                <a:solidFill>
                  <a:schemeClr val="tx2">
                    <a:lumMod val="75000"/>
                  </a:schemeClr>
                </a:solidFill>
              </a:rPr>
              <a:t>gia</a:t>
            </a:r>
            <a:r>
              <a:rPr lang="en-US" sz="1900" dirty="0">
                <a:solidFill>
                  <a:schemeClr val="tx2">
                    <a:lumMod val="75000"/>
                  </a:schemeClr>
                </a:solidFill>
              </a:rPr>
              <a:t> 06 </a:t>
            </a:r>
            <a:r>
              <a:rPr lang="en-US" sz="1900" dirty="0" err="1">
                <a:solidFill>
                  <a:schemeClr val="tx2">
                    <a:lumMod val="75000"/>
                  </a:schemeClr>
                </a:solidFill>
              </a:rPr>
              <a:t>đoàn</a:t>
            </a:r>
            <a:r>
              <a:rPr lang="en-US" sz="1900" dirty="0">
                <a:solidFill>
                  <a:schemeClr val="tx2">
                    <a:lumMod val="75000"/>
                  </a:schemeClr>
                </a:solidFill>
              </a:rPr>
              <a:t> </a:t>
            </a:r>
            <a:r>
              <a:rPr lang="en-US" sz="1900" dirty="0" err="1">
                <a:solidFill>
                  <a:schemeClr val="tx2">
                    <a:lumMod val="75000"/>
                  </a:schemeClr>
                </a:solidFill>
              </a:rPr>
              <a:t>thanh</a:t>
            </a:r>
            <a:r>
              <a:rPr lang="en-US" sz="1900" dirty="0">
                <a:solidFill>
                  <a:schemeClr val="tx2">
                    <a:lumMod val="75000"/>
                  </a:schemeClr>
                </a:solidFill>
              </a:rPr>
              <a:t> </a:t>
            </a:r>
            <a:r>
              <a:rPr lang="en-US" sz="1900" dirty="0" err="1">
                <a:solidFill>
                  <a:schemeClr val="tx2">
                    <a:lumMod val="75000"/>
                  </a:schemeClr>
                </a:solidFill>
              </a:rPr>
              <a:t>tra</a:t>
            </a:r>
            <a:r>
              <a:rPr lang="en-US" sz="1900" dirty="0">
                <a:solidFill>
                  <a:schemeClr val="tx2">
                    <a:lumMod val="75000"/>
                  </a:schemeClr>
                </a:solidFill>
              </a:rPr>
              <a:t> </a:t>
            </a:r>
            <a:r>
              <a:rPr lang="en-US" sz="1900" dirty="0" err="1">
                <a:solidFill>
                  <a:schemeClr val="tx2">
                    <a:lumMod val="75000"/>
                  </a:schemeClr>
                </a:solidFill>
              </a:rPr>
              <a:t>chuyên</a:t>
            </a:r>
            <a:r>
              <a:rPr lang="en-US" sz="1900" dirty="0">
                <a:solidFill>
                  <a:schemeClr val="tx2">
                    <a:lumMod val="75000"/>
                  </a:schemeClr>
                </a:solidFill>
              </a:rPr>
              <a:t> </a:t>
            </a:r>
            <a:r>
              <a:rPr lang="en-US" sz="1900" dirty="0" err="1">
                <a:solidFill>
                  <a:schemeClr val="tx2">
                    <a:lumMod val="75000"/>
                  </a:schemeClr>
                </a:solidFill>
              </a:rPr>
              <a:t>đề</a:t>
            </a:r>
            <a:r>
              <a:rPr lang="en-US" sz="1900" dirty="0">
                <a:solidFill>
                  <a:schemeClr val="tx2">
                    <a:lumMod val="75000"/>
                  </a:schemeClr>
                </a:solidFill>
              </a:rPr>
              <a:t> </a:t>
            </a:r>
            <a:r>
              <a:rPr lang="en-US" sz="1900" dirty="0" smtClean="0">
                <a:solidFill>
                  <a:schemeClr val="tx2">
                    <a:lumMod val="75000"/>
                  </a:schemeClr>
                </a:solidFill>
              </a:rPr>
              <a:t>do </a:t>
            </a:r>
            <a:r>
              <a:rPr lang="en-US" sz="1900" dirty="0" err="1">
                <a:solidFill>
                  <a:schemeClr val="tx2">
                    <a:lumMod val="75000"/>
                  </a:schemeClr>
                </a:solidFill>
              </a:rPr>
              <a:t>các</a:t>
            </a:r>
            <a:r>
              <a:rPr lang="en-US" sz="1900" dirty="0">
                <a:solidFill>
                  <a:schemeClr val="tx2">
                    <a:lumMod val="75000"/>
                  </a:schemeClr>
                </a:solidFill>
              </a:rPr>
              <a:t> </a:t>
            </a:r>
            <a:r>
              <a:rPr lang="en-US" sz="1900" dirty="0" err="1">
                <a:solidFill>
                  <a:schemeClr val="tx2">
                    <a:lumMod val="75000"/>
                  </a:schemeClr>
                </a:solidFill>
              </a:rPr>
              <a:t>Sở</a:t>
            </a:r>
            <a:r>
              <a:rPr lang="en-US" sz="1900" dirty="0">
                <a:solidFill>
                  <a:schemeClr val="tx2">
                    <a:lumMod val="75000"/>
                  </a:schemeClr>
                </a:solidFill>
              </a:rPr>
              <a:t> </a:t>
            </a:r>
            <a:r>
              <a:rPr lang="en-US" sz="1900" dirty="0" smtClean="0">
                <a:solidFill>
                  <a:schemeClr val="tx2">
                    <a:lumMod val="75000"/>
                  </a:schemeClr>
                </a:solidFill>
              </a:rPr>
              <a:t>KHCN </a:t>
            </a:r>
            <a:r>
              <a:rPr lang="en-US" sz="1900" dirty="0" err="1">
                <a:solidFill>
                  <a:schemeClr val="tx2">
                    <a:lumMod val="75000"/>
                  </a:schemeClr>
                </a:solidFill>
              </a:rPr>
              <a:t>tiến</a:t>
            </a:r>
            <a:r>
              <a:rPr lang="en-US" sz="1900" dirty="0">
                <a:solidFill>
                  <a:schemeClr val="tx2">
                    <a:lumMod val="75000"/>
                  </a:schemeClr>
                </a:solidFill>
              </a:rPr>
              <a:t> </a:t>
            </a:r>
            <a:r>
              <a:rPr lang="en-US" sz="1900" dirty="0" err="1">
                <a:solidFill>
                  <a:schemeClr val="tx2">
                    <a:lumMod val="75000"/>
                  </a:schemeClr>
                </a:solidFill>
              </a:rPr>
              <a:t>hành</a:t>
            </a:r>
            <a:r>
              <a:rPr lang="en-US" sz="1900" dirty="0">
                <a:solidFill>
                  <a:schemeClr val="tx2">
                    <a:lumMod val="75000"/>
                  </a:schemeClr>
                </a:solidFill>
              </a:rPr>
              <a:t> </a:t>
            </a:r>
            <a:r>
              <a:rPr lang="en-US" sz="1900" dirty="0" err="1">
                <a:solidFill>
                  <a:schemeClr val="tx2">
                    <a:lumMod val="75000"/>
                  </a:schemeClr>
                </a:solidFill>
              </a:rPr>
              <a:t>với</a:t>
            </a:r>
            <a:r>
              <a:rPr lang="en-US" sz="1900" dirty="0">
                <a:solidFill>
                  <a:schemeClr val="tx2">
                    <a:lumMod val="75000"/>
                  </a:schemeClr>
                </a:solidFill>
              </a:rPr>
              <a:t> </a:t>
            </a:r>
            <a:r>
              <a:rPr lang="en-US" sz="1900" dirty="0" err="1">
                <a:solidFill>
                  <a:schemeClr val="tx2">
                    <a:lumMod val="75000"/>
                  </a:schemeClr>
                </a:solidFill>
              </a:rPr>
              <a:t>tổng</a:t>
            </a:r>
            <a:r>
              <a:rPr lang="en-US" sz="1900" dirty="0">
                <a:solidFill>
                  <a:schemeClr val="tx2">
                    <a:lumMod val="75000"/>
                  </a:schemeClr>
                </a:solidFill>
              </a:rPr>
              <a:t> </a:t>
            </a:r>
            <a:r>
              <a:rPr lang="en-US" sz="1900" dirty="0" err="1">
                <a:solidFill>
                  <a:schemeClr val="tx2">
                    <a:lumMod val="75000"/>
                  </a:schemeClr>
                </a:solidFill>
              </a:rPr>
              <a:t>số</a:t>
            </a:r>
            <a:r>
              <a:rPr lang="en-US" sz="1900" dirty="0">
                <a:solidFill>
                  <a:schemeClr val="tx2">
                    <a:lumMod val="75000"/>
                  </a:schemeClr>
                </a:solidFill>
              </a:rPr>
              <a:t> </a:t>
            </a:r>
            <a:r>
              <a:rPr lang="en-US" sz="1900" b="1" dirty="0">
                <a:solidFill>
                  <a:srgbClr val="FF0000"/>
                </a:solidFill>
              </a:rPr>
              <a:t>30 </a:t>
            </a:r>
            <a:r>
              <a:rPr lang="en-US" sz="1900" b="1" dirty="0" err="1">
                <a:solidFill>
                  <a:srgbClr val="FF0000"/>
                </a:solidFill>
              </a:rPr>
              <a:t>cơ</a:t>
            </a:r>
            <a:r>
              <a:rPr lang="en-US" sz="1900" b="1" dirty="0">
                <a:solidFill>
                  <a:srgbClr val="FF0000"/>
                </a:solidFill>
              </a:rPr>
              <a:t> </a:t>
            </a:r>
            <a:r>
              <a:rPr lang="en-US" sz="1900" b="1" dirty="0" err="1" smtClean="0">
                <a:solidFill>
                  <a:srgbClr val="FF0000"/>
                </a:solidFill>
              </a:rPr>
              <a:t>sở</a:t>
            </a:r>
            <a:r>
              <a:rPr lang="en-US" sz="1900" dirty="0" smtClean="0">
                <a:solidFill>
                  <a:schemeClr val="tx2">
                    <a:lumMod val="75000"/>
                  </a:schemeClr>
                </a:solidFill>
              </a:rPr>
              <a:t>; </a:t>
            </a:r>
            <a:r>
              <a:rPr lang="en-US" sz="1900" dirty="0" err="1">
                <a:solidFill>
                  <a:schemeClr val="tx2">
                    <a:lumMod val="75000"/>
                  </a:schemeClr>
                </a:solidFill>
              </a:rPr>
              <a:t>cử</a:t>
            </a:r>
            <a:r>
              <a:rPr lang="en-US" sz="1900" dirty="0">
                <a:solidFill>
                  <a:schemeClr val="tx2">
                    <a:lumMod val="75000"/>
                  </a:schemeClr>
                </a:solidFill>
              </a:rPr>
              <a:t> </a:t>
            </a:r>
            <a:r>
              <a:rPr lang="en-US" sz="1900" dirty="0" err="1">
                <a:solidFill>
                  <a:schemeClr val="tx2">
                    <a:lumMod val="75000"/>
                  </a:schemeClr>
                </a:solidFill>
              </a:rPr>
              <a:t>cán</a:t>
            </a:r>
            <a:r>
              <a:rPr lang="en-US" sz="1900" dirty="0">
                <a:solidFill>
                  <a:schemeClr val="tx2">
                    <a:lumMod val="75000"/>
                  </a:schemeClr>
                </a:solidFill>
              </a:rPr>
              <a:t> </a:t>
            </a:r>
            <a:r>
              <a:rPr lang="en-US" sz="1900" dirty="0" err="1">
                <a:solidFill>
                  <a:schemeClr val="tx2">
                    <a:lumMod val="75000"/>
                  </a:schemeClr>
                </a:solidFill>
              </a:rPr>
              <a:t>bộ</a:t>
            </a:r>
            <a:r>
              <a:rPr lang="en-US" sz="1900" dirty="0">
                <a:solidFill>
                  <a:schemeClr val="tx2">
                    <a:lumMod val="75000"/>
                  </a:schemeClr>
                </a:solidFill>
              </a:rPr>
              <a:t> </a:t>
            </a:r>
            <a:r>
              <a:rPr lang="en-US" sz="1900" dirty="0" err="1">
                <a:solidFill>
                  <a:schemeClr val="tx2">
                    <a:lumMod val="75000"/>
                  </a:schemeClr>
                </a:solidFill>
              </a:rPr>
              <a:t>phối</a:t>
            </a:r>
            <a:r>
              <a:rPr lang="en-US" sz="1900" dirty="0">
                <a:solidFill>
                  <a:schemeClr val="tx2">
                    <a:lumMod val="75000"/>
                  </a:schemeClr>
                </a:solidFill>
              </a:rPr>
              <a:t> </a:t>
            </a:r>
            <a:r>
              <a:rPr lang="en-US" sz="1900" dirty="0" err="1">
                <a:solidFill>
                  <a:schemeClr val="tx2">
                    <a:lumMod val="75000"/>
                  </a:schemeClr>
                </a:solidFill>
              </a:rPr>
              <a:t>hợp</a:t>
            </a:r>
            <a:r>
              <a:rPr lang="en-US" sz="1900" dirty="0">
                <a:solidFill>
                  <a:schemeClr val="tx2">
                    <a:lumMod val="75000"/>
                  </a:schemeClr>
                </a:solidFill>
              </a:rPr>
              <a:t> </a:t>
            </a:r>
            <a:r>
              <a:rPr lang="en-US" sz="1900" dirty="0" err="1">
                <a:solidFill>
                  <a:schemeClr val="tx2">
                    <a:lumMod val="75000"/>
                  </a:schemeClr>
                </a:solidFill>
              </a:rPr>
              <a:t>với</a:t>
            </a:r>
            <a:r>
              <a:rPr lang="en-US" sz="1900" dirty="0">
                <a:solidFill>
                  <a:schemeClr val="tx2">
                    <a:lumMod val="75000"/>
                  </a:schemeClr>
                </a:solidFill>
              </a:rPr>
              <a:t> </a:t>
            </a:r>
            <a:r>
              <a:rPr lang="en-US" sz="1900" dirty="0" err="1">
                <a:solidFill>
                  <a:schemeClr val="tx2">
                    <a:lumMod val="75000"/>
                  </a:schemeClr>
                </a:solidFill>
              </a:rPr>
              <a:t>Cục</a:t>
            </a:r>
            <a:r>
              <a:rPr lang="en-US" sz="1900" dirty="0">
                <a:solidFill>
                  <a:schemeClr val="tx2">
                    <a:lumMod val="75000"/>
                  </a:schemeClr>
                </a:solidFill>
              </a:rPr>
              <a:t> </a:t>
            </a:r>
            <a:r>
              <a:rPr lang="en-US" sz="1900" dirty="0" err="1">
                <a:solidFill>
                  <a:schemeClr val="tx2">
                    <a:lumMod val="75000"/>
                  </a:schemeClr>
                </a:solidFill>
              </a:rPr>
              <a:t>Quản</a:t>
            </a:r>
            <a:r>
              <a:rPr lang="en-US" sz="1900" dirty="0">
                <a:solidFill>
                  <a:schemeClr val="tx2">
                    <a:lumMod val="75000"/>
                  </a:schemeClr>
                </a:solidFill>
              </a:rPr>
              <a:t> </a:t>
            </a:r>
            <a:r>
              <a:rPr lang="en-US" sz="1900" dirty="0" err="1">
                <a:solidFill>
                  <a:schemeClr val="tx2">
                    <a:lumMod val="75000"/>
                  </a:schemeClr>
                </a:solidFill>
              </a:rPr>
              <a:t>lý</a:t>
            </a:r>
            <a:r>
              <a:rPr lang="en-US" sz="1900" dirty="0">
                <a:solidFill>
                  <a:schemeClr val="tx2">
                    <a:lumMod val="75000"/>
                  </a:schemeClr>
                </a:solidFill>
              </a:rPr>
              <a:t> </a:t>
            </a:r>
            <a:r>
              <a:rPr lang="en-US" sz="1900" dirty="0" err="1">
                <a:solidFill>
                  <a:schemeClr val="tx2">
                    <a:lumMod val="75000"/>
                  </a:schemeClr>
                </a:solidFill>
              </a:rPr>
              <a:t>môi</a:t>
            </a:r>
            <a:r>
              <a:rPr lang="en-US" sz="1900" dirty="0">
                <a:solidFill>
                  <a:schemeClr val="tx2">
                    <a:lumMod val="75000"/>
                  </a:schemeClr>
                </a:solidFill>
              </a:rPr>
              <a:t> </a:t>
            </a:r>
            <a:r>
              <a:rPr lang="en-US" sz="1900" dirty="0" err="1">
                <a:solidFill>
                  <a:schemeClr val="tx2">
                    <a:lumMod val="75000"/>
                  </a:schemeClr>
                </a:solidFill>
              </a:rPr>
              <a:t>trường</a:t>
            </a:r>
            <a:r>
              <a:rPr lang="en-US" sz="1900" dirty="0">
                <a:solidFill>
                  <a:schemeClr val="tx2">
                    <a:lumMod val="75000"/>
                  </a:schemeClr>
                </a:solidFill>
              </a:rPr>
              <a:t> y </a:t>
            </a:r>
            <a:r>
              <a:rPr lang="en-US" sz="1900" dirty="0" err="1">
                <a:solidFill>
                  <a:schemeClr val="tx2">
                    <a:lumMod val="75000"/>
                  </a:schemeClr>
                </a:solidFill>
              </a:rPr>
              <a:t>tế</a:t>
            </a:r>
            <a:r>
              <a:rPr lang="en-US" sz="1900" dirty="0">
                <a:solidFill>
                  <a:schemeClr val="tx2">
                    <a:lumMod val="75000"/>
                  </a:schemeClr>
                </a:solidFill>
              </a:rPr>
              <a:t>, </a:t>
            </a:r>
            <a:r>
              <a:rPr lang="en-US" sz="1900" dirty="0" err="1">
                <a:solidFill>
                  <a:schemeClr val="tx2">
                    <a:lumMod val="75000"/>
                  </a:schemeClr>
                </a:solidFill>
              </a:rPr>
              <a:t>Bộ</a:t>
            </a:r>
            <a:r>
              <a:rPr lang="en-US" sz="1900" dirty="0">
                <a:solidFill>
                  <a:schemeClr val="tx2">
                    <a:lumMod val="75000"/>
                  </a:schemeClr>
                </a:solidFill>
              </a:rPr>
              <a:t> Y </a:t>
            </a:r>
            <a:r>
              <a:rPr lang="en-US" sz="1900" dirty="0" err="1">
                <a:solidFill>
                  <a:schemeClr val="tx2">
                    <a:lumMod val="75000"/>
                  </a:schemeClr>
                </a:solidFill>
              </a:rPr>
              <a:t>tế</a:t>
            </a:r>
            <a:r>
              <a:rPr lang="en-US" sz="1900" dirty="0">
                <a:solidFill>
                  <a:schemeClr val="tx2">
                    <a:lumMod val="75000"/>
                  </a:schemeClr>
                </a:solidFill>
              </a:rPr>
              <a:t> </a:t>
            </a:r>
            <a:r>
              <a:rPr lang="en-US" sz="1900" dirty="0" err="1">
                <a:solidFill>
                  <a:schemeClr val="tx2">
                    <a:lumMod val="75000"/>
                  </a:schemeClr>
                </a:solidFill>
              </a:rPr>
              <a:t>tiến</a:t>
            </a:r>
            <a:r>
              <a:rPr lang="en-US" sz="1900" dirty="0">
                <a:solidFill>
                  <a:schemeClr val="tx2">
                    <a:lumMod val="75000"/>
                  </a:schemeClr>
                </a:solidFill>
              </a:rPr>
              <a:t> </a:t>
            </a:r>
            <a:r>
              <a:rPr lang="en-US" sz="1900" dirty="0" err="1">
                <a:solidFill>
                  <a:schemeClr val="tx2">
                    <a:lumMod val="75000"/>
                  </a:schemeClr>
                </a:solidFill>
              </a:rPr>
              <a:t>hành</a:t>
            </a:r>
            <a:r>
              <a:rPr lang="en-US" sz="1900" dirty="0">
                <a:solidFill>
                  <a:schemeClr val="tx2">
                    <a:lumMod val="75000"/>
                  </a:schemeClr>
                </a:solidFill>
              </a:rPr>
              <a:t> </a:t>
            </a:r>
            <a:r>
              <a:rPr lang="en-US" sz="1900" dirty="0" err="1">
                <a:solidFill>
                  <a:schemeClr val="tx2">
                    <a:lumMod val="75000"/>
                  </a:schemeClr>
                </a:solidFill>
              </a:rPr>
              <a:t>kiểm</a:t>
            </a:r>
            <a:r>
              <a:rPr lang="en-US" sz="1900" dirty="0">
                <a:solidFill>
                  <a:schemeClr val="tx2">
                    <a:lumMod val="75000"/>
                  </a:schemeClr>
                </a:solidFill>
              </a:rPr>
              <a:t> </a:t>
            </a:r>
            <a:r>
              <a:rPr lang="en-US" sz="1900" dirty="0" err="1">
                <a:solidFill>
                  <a:schemeClr val="tx2">
                    <a:lumMod val="75000"/>
                  </a:schemeClr>
                </a:solidFill>
              </a:rPr>
              <a:t>tra</a:t>
            </a:r>
            <a:r>
              <a:rPr lang="en-US" sz="1900" dirty="0">
                <a:solidFill>
                  <a:schemeClr val="tx2">
                    <a:lumMod val="75000"/>
                  </a:schemeClr>
                </a:solidFill>
              </a:rPr>
              <a:t> </a:t>
            </a:r>
            <a:r>
              <a:rPr lang="en-US" sz="1900" dirty="0" err="1">
                <a:solidFill>
                  <a:schemeClr val="tx2">
                    <a:lumMod val="75000"/>
                  </a:schemeClr>
                </a:solidFill>
              </a:rPr>
              <a:t>công</a:t>
            </a:r>
            <a:r>
              <a:rPr lang="en-US" sz="1900" dirty="0">
                <a:solidFill>
                  <a:schemeClr val="tx2">
                    <a:lumMod val="75000"/>
                  </a:schemeClr>
                </a:solidFill>
              </a:rPr>
              <a:t> </a:t>
            </a:r>
            <a:r>
              <a:rPr lang="en-US" sz="1900" dirty="0" err="1">
                <a:solidFill>
                  <a:schemeClr val="tx2">
                    <a:lumMod val="75000"/>
                  </a:schemeClr>
                </a:solidFill>
              </a:rPr>
              <a:t>tác</a:t>
            </a:r>
            <a:r>
              <a:rPr lang="en-US" sz="1900" dirty="0">
                <a:solidFill>
                  <a:schemeClr val="tx2">
                    <a:lumMod val="75000"/>
                  </a:schemeClr>
                </a:solidFill>
              </a:rPr>
              <a:t> an </a:t>
            </a:r>
            <a:r>
              <a:rPr lang="en-US" sz="1900" dirty="0" err="1">
                <a:solidFill>
                  <a:schemeClr val="tx2">
                    <a:lumMod val="75000"/>
                  </a:schemeClr>
                </a:solidFill>
              </a:rPr>
              <a:t>toàn</a:t>
            </a:r>
            <a:r>
              <a:rPr lang="en-US" sz="1900" dirty="0">
                <a:solidFill>
                  <a:schemeClr val="tx2">
                    <a:lumMod val="75000"/>
                  </a:schemeClr>
                </a:solidFill>
              </a:rPr>
              <a:t> </a:t>
            </a:r>
            <a:r>
              <a:rPr lang="en-US" sz="1900" dirty="0" err="1">
                <a:solidFill>
                  <a:schemeClr val="tx2">
                    <a:lumMod val="75000"/>
                  </a:schemeClr>
                </a:solidFill>
              </a:rPr>
              <a:t>bức</a:t>
            </a:r>
            <a:r>
              <a:rPr lang="en-US" sz="1900" dirty="0">
                <a:solidFill>
                  <a:schemeClr val="tx2">
                    <a:lumMod val="75000"/>
                  </a:schemeClr>
                </a:solidFill>
              </a:rPr>
              <a:t> </a:t>
            </a:r>
            <a:r>
              <a:rPr lang="en-US" sz="1900" dirty="0" err="1">
                <a:solidFill>
                  <a:schemeClr val="tx2">
                    <a:lumMod val="75000"/>
                  </a:schemeClr>
                </a:solidFill>
              </a:rPr>
              <a:t>xạ</a:t>
            </a:r>
            <a:r>
              <a:rPr lang="en-US" sz="1900" dirty="0">
                <a:solidFill>
                  <a:schemeClr val="tx2">
                    <a:lumMod val="75000"/>
                  </a:schemeClr>
                </a:solidFill>
              </a:rPr>
              <a:t> </a:t>
            </a:r>
            <a:r>
              <a:rPr lang="en-US" sz="1900" dirty="0" err="1">
                <a:solidFill>
                  <a:schemeClr val="tx2">
                    <a:lumMod val="75000"/>
                  </a:schemeClr>
                </a:solidFill>
              </a:rPr>
              <a:t>tại</a:t>
            </a:r>
            <a:r>
              <a:rPr lang="en-US" sz="1900" dirty="0">
                <a:solidFill>
                  <a:schemeClr val="tx2">
                    <a:lumMod val="75000"/>
                  </a:schemeClr>
                </a:solidFill>
              </a:rPr>
              <a:t> </a:t>
            </a:r>
            <a:r>
              <a:rPr lang="en-US" sz="1900" b="1" dirty="0">
                <a:solidFill>
                  <a:srgbClr val="FF0000"/>
                </a:solidFill>
              </a:rPr>
              <a:t>38 </a:t>
            </a:r>
            <a:r>
              <a:rPr lang="en-US" sz="1900" b="1" dirty="0" err="1">
                <a:solidFill>
                  <a:srgbClr val="FF0000"/>
                </a:solidFill>
              </a:rPr>
              <a:t>cơ</a:t>
            </a:r>
            <a:r>
              <a:rPr lang="en-US" sz="1900" b="1" dirty="0">
                <a:solidFill>
                  <a:srgbClr val="FF0000"/>
                </a:solidFill>
              </a:rPr>
              <a:t> </a:t>
            </a:r>
            <a:r>
              <a:rPr lang="en-US" sz="1900" b="1" dirty="0" err="1">
                <a:solidFill>
                  <a:srgbClr val="FF0000"/>
                </a:solidFill>
              </a:rPr>
              <a:t>sở</a:t>
            </a:r>
            <a:r>
              <a:rPr lang="en-US" sz="1900" b="1" dirty="0">
                <a:solidFill>
                  <a:srgbClr val="FF0000"/>
                </a:solidFill>
              </a:rPr>
              <a:t> y </a:t>
            </a:r>
            <a:r>
              <a:rPr lang="en-US" sz="1900" b="1" dirty="0" err="1" smtClean="0">
                <a:solidFill>
                  <a:srgbClr val="FF0000"/>
                </a:solidFill>
              </a:rPr>
              <a:t>tế</a:t>
            </a:r>
            <a:r>
              <a:rPr lang="en-US" sz="1900" dirty="0" smtClean="0">
                <a:solidFill>
                  <a:schemeClr val="tx2">
                    <a:lumMod val="75000"/>
                  </a:schemeClr>
                </a:solidFill>
              </a:rPr>
              <a:t>; </a:t>
            </a:r>
            <a:r>
              <a:rPr lang="en-US" sz="1900" dirty="0" err="1">
                <a:solidFill>
                  <a:schemeClr val="tx2">
                    <a:lumMod val="75000"/>
                  </a:schemeClr>
                </a:solidFill>
              </a:rPr>
              <a:t>đã</a:t>
            </a:r>
            <a:r>
              <a:rPr lang="en-US" sz="1900" dirty="0">
                <a:solidFill>
                  <a:schemeClr val="tx2">
                    <a:lumMod val="75000"/>
                  </a:schemeClr>
                </a:solidFill>
              </a:rPr>
              <a:t> </a:t>
            </a:r>
            <a:r>
              <a:rPr lang="en-US" sz="1900" dirty="0" err="1" smtClean="0">
                <a:solidFill>
                  <a:schemeClr val="tx2">
                    <a:lumMod val="75000"/>
                  </a:schemeClr>
                </a:solidFill>
              </a:rPr>
              <a:t>xử</a:t>
            </a:r>
            <a:r>
              <a:rPr lang="en-US" sz="1900" dirty="0" smtClean="0">
                <a:solidFill>
                  <a:schemeClr val="tx2">
                    <a:lumMod val="75000"/>
                  </a:schemeClr>
                </a:solidFill>
              </a:rPr>
              <a:t> </a:t>
            </a:r>
            <a:r>
              <a:rPr lang="en-US" sz="1900" dirty="0" err="1">
                <a:solidFill>
                  <a:schemeClr val="tx2">
                    <a:lumMod val="75000"/>
                  </a:schemeClr>
                </a:solidFill>
              </a:rPr>
              <a:t>phạt</a:t>
            </a:r>
            <a:r>
              <a:rPr lang="en-US" sz="1900" dirty="0">
                <a:solidFill>
                  <a:schemeClr val="tx2">
                    <a:lumMod val="75000"/>
                  </a:schemeClr>
                </a:solidFill>
              </a:rPr>
              <a:t> vi </a:t>
            </a:r>
            <a:r>
              <a:rPr lang="en-US" sz="1900" dirty="0" err="1">
                <a:solidFill>
                  <a:schemeClr val="tx2">
                    <a:lumMod val="75000"/>
                  </a:schemeClr>
                </a:solidFill>
              </a:rPr>
              <a:t>phạm</a:t>
            </a:r>
            <a:r>
              <a:rPr lang="en-US" sz="1900" dirty="0">
                <a:solidFill>
                  <a:schemeClr val="tx2">
                    <a:lumMod val="75000"/>
                  </a:schemeClr>
                </a:solidFill>
              </a:rPr>
              <a:t> </a:t>
            </a:r>
            <a:r>
              <a:rPr lang="en-US" sz="1900" dirty="0" err="1">
                <a:solidFill>
                  <a:schemeClr val="tx2">
                    <a:lumMod val="75000"/>
                  </a:schemeClr>
                </a:solidFill>
              </a:rPr>
              <a:t>hành</a:t>
            </a:r>
            <a:r>
              <a:rPr lang="en-US" sz="1900" dirty="0">
                <a:solidFill>
                  <a:schemeClr val="tx2">
                    <a:lumMod val="75000"/>
                  </a:schemeClr>
                </a:solidFill>
              </a:rPr>
              <a:t> </a:t>
            </a:r>
            <a:r>
              <a:rPr lang="en-US" sz="1900" dirty="0" err="1">
                <a:solidFill>
                  <a:schemeClr val="tx2">
                    <a:lumMod val="75000"/>
                  </a:schemeClr>
                </a:solidFill>
              </a:rPr>
              <a:t>chính</a:t>
            </a:r>
            <a:r>
              <a:rPr lang="en-US" sz="1900" dirty="0">
                <a:solidFill>
                  <a:schemeClr val="tx2">
                    <a:lumMod val="75000"/>
                  </a:schemeClr>
                </a:solidFill>
              </a:rPr>
              <a:t> </a:t>
            </a:r>
            <a:r>
              <a:rPr lang="en-US" sz="1900" dirty="0" err="1">
                <a:solidFill>
                  <a:schemeClr val="tx2">
                    <a:lumMod val="75000"/>
                  </a:schemeClr>
                </a:solidFill>
              </a:rPr>
              <a:t>đối</a:t>
            </a:r>
            <a:r>
              <a:rPr lang="en-US" sz="1900" dirty="0">
                <a:solidFill>
                  <a:schemeClr val="tx2">
                    <a:lumMod val="75000"/>
                  </a:schemeClr>
                </a:solidFill>
              </a:rPr>
              <a:t> </a:t>
            </a:r>
            <a:r>
              <a:rPr lang="en-US" sz="1900" dirty="0" err="1">
                <a:solidFill>
                  <a:schemeClr val="tx2">
                    <a:lumMod val="75000"/>
                  </a:schemeClr>
                </a:solidFill>
              </a:rPr>
              <a:t>với</a:t>
            </a:r>
            <a:r>
              <a:rPr lang="en-US" sz="1900" dirty="0">
                <a:solidFill>
                  <a:schemeClr val="tx2">
                    <a:lumMod val="75000"/>
                  </a:schemeClr>
                </a:solidFill>
              </a:rPr>
              <a:t> </a:t>
            </a:r>
            <a:r>
              <a:rPr lang="en-US" sz="1900" dirty="0" smtClean="0">
                <a:solidFill>
                  <a:schemeClr val="tx2">
                    <a:lumMod val="75000"/>
                  </a:schemeClr>
                </a:solidFill>
              </a:rPr>
              <a:t>18/93 </a:t>
            </a:r>
            <a:r>
              <a:rPr lang="en-US" sz="1900" dirty="0" err="1" smtClean="0">
                <a:solidFill>
                  <a:schemeClr val="tx2">
                    <a:lumMod val="75000"/>
                  </a:schemeClr>
                </a:solidFill>
              </a:rPr>
              <a:t>cơ</a:t>
            </a:r>
            <a:r>
              <a:rPr lang="en-US" sz="1900" dirty="0" smtClean="0">
                <a:solidFill>
                  <a:schemeClr val="tx2">
                    <a:lumMod val="75000"/>
                  </a:schemeClr>
                </a:solidFill>
              </a:rPr>
              <a:t> </a:t>
            </a:r>
            <a:r>
              <a:rPr lang="en-US" sz="1900" dirty="0" err="1">
                <a:solidFill>
                  <a:schemeClr val="tx2">
                    <a:lumMod val="75000"/>
                  </a:schemeClr>
                </a:solidFill>
              </a:rPr>
              <a:t>sở</a:t>
            </a:r>
            <a:r>
              <a:rPr lang="en-US" sz="1900" dirty="0">
                <a:solidFill>
                  <a:schemeClr val="tx2">
                    <a:lumMod val="75000"/>
                  </a:schemeClr>
                </a:solidFill>
              </a:rPr>
              <a:t> </a:t>
            </a:r>
            <a:r>
              <a:rPr lang="en-US" sz="1900" dirty="0" err="1">
                <a:solidFill>
                  <a:schemeClr val="tx2">
                    <a:lumMod val="75000"/>
                  </a:schemeClr>
                </a:solidFill>
              </a:rPr>
              <a:t>được</a:t>
            </a:r>
            <a:r>
              <a:rPr lang="en-US" sz="1900" dirty="0">
                <a:solidFill>
                  <a:schemeClr val="tx2">
                    <a:lumMod val="75000"/>
                  </a:schemeClr>
                </a:solidFill>
              </a:rPr>
              <a:t> </a:t>
            </a:r>
            <a:r>
              <a:rPr lang="en-US" sz="1900" dirty="0" err="1">
                <a:solidFill>
                  <a:schemeClr val="tx2">
                    <a:lumMod val="75000"/>
                  </a:schemeClr>
                </a:solidFill>
              </a:rPr>
              <a:t>thanh</a:t>
            </a:r>
            <a:r>
              <a:rPr lang="en-US" sz="1900" dirty="0">
                <a:solidFill>
                  <a:schemeClr val="tx2">
                    <a:lumMod val="75000"/>
                  </a:schemeClr>
                </a:solidFill>
              </a:rPr>
              <a:t> </a:t>
            </a:r>
            <a:r>
              <a:rPr lang="en-US" sz="1900" dirty="0" err="1" smtClean="0">
                <a:solidFill>
                  <a:schemeClr val="tx2">
                    <a:lumMod val="75000"/>
                  </a:schemeClr>
                </a:solidFill>
              </a:rPr>
              <a:t>tra</a:t>
            </a:r>
            <a:r>
              <a:rPr lang="en-US" sz="1900" dirty="0">
                <a:solidFill>
                  <a:schemeClr val="tx2">
                    <a:lumMod val="75000"/>
                  </a:schemeClr>
                </a:solidFill>
              </a:rPr>
              <a:t>,</a:t>
            </a:r>
            <a:r>
              <a:rPr lang="en-US" sz="1900" dirty="0" smtClean="0">
                <a:solidFill>
                  <a:schemeClr val="tx2">
                    <a:lumMod val="75000"/>
                  </a:schemeClr>
                </a:solidFill>
              </a:rPr>
              <a:t> </a:t>
            </a:r>
            <a:r>
              <a:rPr lang="en-US" sz="1900" dirty="0" err="1">
                <a:solidFill>
                  <a:schemeClr val="tx2">
                    <a:lumMod val="75000"/>
                  </a:schemeClr>
                </a:solidFill>
              </a:rPr>
              <a:t>tổng</a:t>
            </a:r>
            <a:r>
              <a:rPr lang="en-US" sz="1900" dirty="0">
                <a:solidFill>
                  <a:schemeClr val="tx2">
                    <a:lumMod val="75000"/>
                  </a:schemeClr>
                </a:solidFill>
              </a:rPr>
              <a:t> </a:t>
            </a:r>
            <a:r>
              <a:rPr lang="en-US" sz="1900" dirty="0" err="1">
                <a:solidFill>
                  <a:schemeClr val="tx2">
                    <a:lumMod val="75000"/>
                  </a:schemeClr>
                </a:solidFill>
              </a:rPr>
              <a:t>số</a:t>
            </a:r>
            <a:r>
              <a:rPr lang="en-US" sz="1900" dirty="0">
                <a:solidFill>
                  <a:schemeClr val="tx2">
                    <a:lumMod val="75000"/>
                  </a:schemeClr>
                </a:solidFill>
              </a:rPr>
              <a:t> </a:t>
            </a:r>
            <a:r>
              <a:rPr lang="en-US" sz="1900" dirty="0" err="1">
                <a:solidFill>
                  <a:schemeClr val="tx2">
                    <a:lumMod val="75000"/>
                  </a:schemeClr>
                </a:solidFill>
              </a:rPr>
              <a:t>tiền</a:t>
            </a:r>
            <a:r>
              <a:rPr lang="en-US" sz="1900" dirty="0">
                <a:solidFill>
                  <a:schemeClr val="tx2">
                    <a:lumMod val="75000"/>
                  </a:schemeClr>
                </a:solidFill>
              </a:rPr>
              <a:t> </a:t>
            </a:r>
            <a:r>
              <a:rPr lang="en-US" sz="1900" dirty="0" err="1">
                <a:solidFill>
                  <a:schemeClr val="tx2">
                    <a:lumMod val="75000"/>
                  </a:schemeClr>
                </a:solidFill>
              </a:rPr>
              <a:t>xử</a:t>
            </a:r>
            <a:r>
              <a:rPr lang="en-US" sz="1900" dirty="0">
                <a:solidFill>
                  <a:schemeClr val="tx2">
                    <a:lumMod val="75000"/>
                  </a:schemeClr>
                </a:solidFill>
              </a:rPr>
              <a:t> </a:t>
            </a:r>
            <a:r>
              <a:rPr lang="en-US" sz="1900" dirty="0" err="1">
                <a:solidFill>
                  <a:schemeClr val="tx2">
                    <a:lumMod val="75000"/>
                  </a:schemeClr>
                </a:solidFill>
              </a:rPr>
              <a:t>phạt</a:t>
            </a:r>
            <a:r>
              <a:rPr lang="en-US" sz="1900" dirty="0">
                <a:solidFill>
                  <a:schemeClr val="tx2">
                    <a:lumMod val="75000"/>
                  </a:schemeClr>
                </a:solidFill>
              </a:rPr>
              <a:t> </a:t>
            </a:r>
            <a:r>
              <a:rPr lang="en-US" sz="1900" dirty="0" err="1">
                <a:solidFill>
                  <a:schemeClr val="tx2">
                    <a:lumMod val="75000"/>
                  </a:schemeClr>
                </a:solidFill>
              </a:rPr>
              <a:t>là</a:t>
            </a:r>
            <a:r>
              <a:rPr lang="en-US" sz="1900" dirty="0">
                <a:solidFill>
                  <a:schemeClr val="tx2">
                    <a:lumMod val="75000"/>
                  </a:schemeClr>
                </a:solidFill>
              </a:rPr>
              <a:t> </a:t>
            </a:r>
            <a:r>
              <a:rPr lang="en-US" sz="1900" b="1" dirty="0">
                <a:solidFill>
                  <a:srgbClr val="FF0000"/>
                </a:solidFill>
              </a:rPr>
              <a:t>183 </a:t>
            </a:r>
            <a:r>
              <a:rPr lang="en-US" sz="1900" b="1" dirty="0" err="1">
                <a:solidFill>
                  <a:srgbClr val="FF0000"/>
                </a:solidFill>
              </a:rPr>
              <a:t>triệu</a:t>
            </a:r>
            <a:r>
              <a:rPr lang="en-US" sz="1900" b="1" dirty="0">
                <a:solidFill>
                  <a:srgbClr val="FF0000"/>
                </a:solidFill>
              </a:rPr>
              <a:t> </a:t>
            </a:r>
            <a:r>
              <a:rPr lang="en-US" sz="1900" b="1" dirty="0" err="1">
                <a:solidFill>
                  <a:srgbClr val="FF0000"/>
                </a:solidFill>
              </a:rPr>
              <a:t>đồng</a:t>
            </a:r>
            <a:r>
              <a:rPr lang="en-US" sz="1900" b="1" dirty="0" smtClean="0">
                <a:solidFill>
                  <a:srgbClr val="FF0000"/>
                </a:solidFill>
              </a:rPr>
              <a:t>.</a:t>
            </a:r>
          </a:p>
          <a:p>
            <a:pPr marL="342900" indent="-342900" algn="just" eaLnBrk="0" fontAlgn="auto" hangingPunct="0">
              <a:spcBef>
                <a:spcPts val="500"/>
              </a:spcBef>
              <a:spcAft>
                <a:spcPts val="500"/>
              </a:spcAft>
              <a:buClr>
                <a:srgbClr val="080808"/>
              </a:buClr>
              <a:defRPr/>
            </a:pPr>
            <a:endParaRPr lang="en-US" sz="2000" dirty="0">
              <a:solidFill>
                <a:srgbClr val="FF0000"/>
              </a:solidFill>
              <a:ea typeface="굴림" charset="-127"/>
              <a:cs typeface="Times New Roman" pitchFamily="18" charset="0"/>
            </a:endParaRPr>
          </a:p>
        </p:txBody>
      </p:sp>
    </p:spTree>
  </p:cSld>
  <p:clrMapOvr>
    <a:masterClrMapping/>
  </p:clrMapOvr>
  <p:transition spd="slow">
    <p:pull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23</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2.4. </a:t>
            </a:r>
            <a:r>
              <a:rPr lang="en-US" sz="2800" dirty="0" err="1" smtClean="0"/>
              <a:t>Hoạt</a:t>
            </a:r>
            <a:r>
              <a:rPr lang="en-US" sz="2800" dirty="0" smtClean="0"/>
              <a:t> </a:t>
            </a:r>
            <a:r>
              <a:rPr lang="en-US" sz="2800" dirty="0" err="1" smtClean="0"/>
              <a:t>động</a:t>
            </a:r>
            <a:r>
              <a:rPr lang="en-US" sz="2800" dirty="0" smtClean="0"/>
              <a:t> </a:t>
            </a:r>
            <a:r>
              <a:rPr lang="en-US" sz="2800" dirty="0" err="1" smtClean="0"/>
              <a:t>thanh</a:t>
            </a:r>
            <a:r>
              <a:rPr lang="en-US" sz="2800" dirty="0" smtClean="0"/>
              <a:t> </a:t>
            </a:r>
            <a:r>
              <a:rPr lang="en-US" sz="2800" dirty="0" err="1" smtClean="0"/>
              <a:t>tra</a:t>
            </a:r>
            <a:r>
              <a:rPr lang="en-US" sz="2800" dirty="0" smtClean="0"/>
              <a:t> </a:t>
            </a:r>
            <a:r>
              <a:rPr lang="en-US" sz="2800" dirty="0" err="1" smtClean="0"/>
              <a:t>và</a:t>
            </a:r>
            <a:r>
              <a:rPr lang="en-US" sz="2800" dirty="0" smtClean="0"/>
              <a:t> </a:t>
            </a:r>
            <a:r>
              <a:rPr lang="en-US" sz="2800" dirty="0" err="1" smtClean="0"/>
              <a:t>xử</a:t>
            </a:r>
            <a:r>
              <a:rPr lang="en-US" sz="2800" dirty="0" smtClean="0"/>
              <a:t> </a:t>
            </a:r>
            <a:r>
              <a:rPr lang="en-US" sz="2800" dirty="0" err="1" smtClean="0"/>
              <a:t>lý</a:t>
            </a:r>
            <a:r>
              <a:rPr lang="en-US" sz="2800" dirty="0" smtClean="0"/>
              <a:t> vi </a:t>
            </a:r>
            <a:r>
              <a:rPr lang="en-US" sz="2800" dirty="0" err="1" smtClean="0"/>
              <a:t>phạm</a:t>
            </a:r>
            <a:r>
              <a:rPr lang="en-US" sz="2800" dirty="0" smtClean="0"/>
              <a:t> </a:t>
            </a:r>
            <a:r>
              <a:rPr lang="en-US" sz="1800" b="0" dirty="0" smtClean="0"/>
              <a:t>(3/5)</a:t>
            </a:r>
            <a:endParaRPr lang="en-US" sz="2800" b="0" dirty="0" smtClean="0"/>
          </a:p>
        </p:txBody>
      </p:sp>
      <p:sp>
        <p:nvSpPr>
          <p:cNvPr id="5" name="Rectangle 3"/>
          <p:cNvSpPr txBox="1">
            <a:spLocks noChangeArrowheads="1"/>
          </p:cNvSpPr>
          <p:nvPr/>
        </p:nvSpPr>
        <p:spPr bwMode="auto">
          <a:xfrm>
            <a:off x="393700" y="1295400"/>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1900" b="1" dirty="0" err="1" smtClean="0">
                <a:solidFill>
                  <a:srgbClr val="080808"/>
                </a:solidFill>
                <a:ea typeface="굴림" charset="-127"/>
                <a:cs typeface="Times New Roman" pitchFamily="18" charset="0"/>
              </a:rPr>
              <a:t>Công</a:t>
            </a:r>
            <a:r>
              <a:rPr lang="en-US" sz="1900" b="1" dirty="0" smtClean="0">
                <a:solidFill>
                  <a:srgbClr val="080808"/>
                </a:solidFill>
                <a:ea typeface="굴림" charset="-127"/>
                <a:cs typeface="Times New Roman" pitchFamily="18" charset="0"/>
              </a:rPr>
              <a:t> </a:t>
            </a:r>
            <a:r>
              <a:rPr lang="en-US" sz="1900" b="1" dirty="0" err="1" smtClean="0">
                <a:solidFill>
                  <a:srgbClr val="080808"/>
                </a:solidFill>
                <a:ea typeface="굴림" charset="-127"/>
                <a:cs typeface="Times New Roman" pitchFamily="18" charset="0"/>
              </a:rPr>
              <a:t>tác</a:t>
            </a:r>
            <a:r>
              <a:rPr lang="en-US" sz="1900" b="1" dirty="0" smtClean="0">
                <a:solidFill>
                  <a:srgbClr val="080808"/>
                </a:solidFill>
                <a:ea typeface="굴림" charset="-127"/>
                <a:cs typeface="Times New Roman" pitchFamily="18" charset="0"/>
              </a:rPr>
              <a:t> </a:t>
            </a:r>
            <a:r>
              <a:rPr lang="en-US" sz="1900" b="1" dirty="0" err="1" smtClean="0">
                <a:solidFill>
                  <a:srgbClr val="080808"/>
                </a:solidFill>
                <a:ea typeface="굴림" charset="-127"/>
                <a:cs typeface="Times New Roman" pitchFamily="18" charset="0"/>
              </a:rPr>
              <a:t>thanh</a:t>
            </a:r>
            <a:r>
              <a:rPr lang="en-US" sz="1900" b="1" dirty="0" smtClean="0">
                <a:solidFill>
                  <a:srgbClr val="080808"/>
                </a:solidFill>
                <a:ea typeface="굴림" charset="-127"/>
                <a:cs typeface="Times New Roman" pitchFamily="18" charset="0"/>
              </a:rPr>
              <a:t> </a:t>
            </a:r>
            <a:r>
              <a:rPr lang="en-US" sz="1900" b="1" dirty="0" err="1" smtClean="0">
                <a:solidFill>
                  <a:srgbClr val="080808"/>
                </a:solidFill>
                <a:ea typeface="굴림" charset="-127"/>
                <a:cs typeface="Times New Roman" pitchFamily="18" charset="0"/>
              </a:rPr>
              <a:t>tra</a:t>
            </a:r>
            <a:r>
              <a:rPr lang="en-US" sz="1900" b="1" dirty="0" smtClean="0">
                <a:solidFill>
                  <a:srgbClr val="080808"/>
                </a:solidFill>
                <a:ea typeface="굴림" charset="-127"/>
                <a:cs typeface="Times New Roman" pitchFamily="18" charset="0"/>
              </a:rPr>
              <a:t>, </a:t>
            </a:r>
            <a:r>
              <a:rPr lang="en-US" sz="1900" b="1" dirty="0" err="1" smtClean="0">
                <a:solidFill>
                  <a:srgbClr val="080808"/>
                </a:solidFill>
                <a:ea typeface="굴림" charset="-127"/>
                <a:cs typeface="Times New Roman" pitchFamily="18" charset="0"/>
              </a:rPr>
              <a:t>kiểm</a:t>
            </a:r>
            <a:r>
              <a:rPr lang="en-US" sz="1900" b="1" dirty="0" smtClean="0">
                <a:solidFill>
                  <a:srgbClr val="080808"/>
                </a:solidFill>
                <a:ea typeface="굴림" charset="-127"/>
                <a:cs typeface="Times New Roman" pitchFamily="18" charset="0"/>
              </a:rPr>
              <a:t> </a:t>
            </a:r>
            <a:r>
              <a:rPr lang="en-US" sz="1900" b="1" dirty="0" err="1" smtClean="0">
                <a:solidFill>
                  <a:srgbClr val="080808"/>
                </a:solidFill>
                <a:ea typeface="굴림" charset="-127"/>
                <a:cs typeface="Times New Roman" pitchFamily="18" charset="0"/>
              </a:rPr>
              <a:t>tra</a:t>
            </a:r>
            <a:r>
              <a:rPr lang="en-US" sz="1900" b="1" dirty="0" smtClean="0">
                <a:solidFill>
                  <a:srgbClr val="080808"/>
                </a:solidFill>
                <a:ea typeface="굴림" charset="-127"/>
                <a:cs typeface="Times New Roman" pitchFamily="18" charset="0"/>
              </a:rPr>
              <a:t> </a:t>
            </a:r>
            <a:r>
              <a:rPr lang="en-US" sz="1900" b="1" dirty="0" err="1" smtClean="0">
                <a:solidFill>
                  <a:srgbClr val="080808"/>
                </a:solidFill>
                <a:ea typeface="굴림" charset="-127"/>
                <a:cs typeface="Times New Roman" pitchFamily="18" charset="0"/>
              </a:rPr>
              <a:t>và</a:t>
            </a:r>
            <a:r>
              <a:rPr lang="en-US" sz="1900" b="1" dirty="0" smtClean="0">
                <a:solidFill>
                  <a:srgbClr val="080808"/>
                </a:solidFill>
                <a:ea typeface="굴림" charset="-127"/>
                <a:cs typeface="Times New Roman" pitchFamily="18" charset="0"/>
              </a:rPr>
              <a:t> </a:t>
            </a:r>
            <a:r>
              <a:rPr lang="en-US" sz="1900" b="1" dirty="0" err="1" smtClean="0">
                <a:solidFill>
                  <a:srgbClr val="080808"/>
                </a:solidFill>
                <a:ea typeface="굴림" charset="-127"/>
                <a:cs typeface="Times New Roman" pitchFamily="18" charset="0"/>
              </a:rPr>
              <a:t>xử</a:t>
            </a:r>
            <a:r>
              <a:rPr lang="en-US" sz="1900" b="1" dirty="0" smtClean="0">
                <a:solidFill>
                  <a:srgbClr val="080808"/>
                </a:solidFill>
                <a:ea typeface="굴림" charset="-127"/>
                <a:cs typeface="Times New Roman" pitchFamily="18" charset="0"/>
              </a:rPr>
              <a:t> </a:t>
            </a:r>
            <a:r>
              <a:rPr lang="en-US" sz="1900" b="1" dirty="0" err="1" smtClean="0">
                <a:solidFill>
                  <a:srgbClr val="080808"/>
                </a:solidFill>
                <a:ea typeface="굴림" charset="-127"/>
                <a:cs typeface="Times New Roman" pitchFamily="18" charset="0"/>
              </a:rPr>
              <a:t>lý</a:t>
            </a:r>
            <a:r>
              <a:rPr lang="en-US" sz="1900" b="1" dirty="0" smtClean="0">
                <a:solidFill>
                  <a:srgbClr val="080808"/>
                </a:solidFill>
                <a:ea typeface="굴림" charset="-127"/>
                <a:cs typeface="Times New Roman" pitchFamily="18" charset="0"/>
              </a:rPr>
              <a:t> vi </a:t>
            </a:r>
            <a:r>
              <a:rPr lang="en-US" sz="1900" b="1" dirty="0" err="1" smtClean="0">
                <a:solidFill>
                  <a:srgbClr val="080808"/>
                </a:solidFill>
                <a:ea typeface="굴림" charset="-127"/>
                <a:cs typeface="Times New Roman" pitchFamily="18" charset="0"/>
              </a:rPr>
              <a:t>phạm</a:t>
            </a:r>
            <a:r>
              <a:rPr lang="en-US" sz="1900" b="1" dirty="0" smtClean="0">
                <a:solidFill>
                  <a:srgbClr val="080808"/>
                </a:solidFill>
                <a:ea typeface="굴림" charset="-127"/>
                <a:cs typeface="Times New Roman" pitchFamily="18" charset="0"/>
              </a:rPr>
              <a:t> </a:t>
            </a:r>
            <a:r>
              <a:rPr lang="en-US" sz="1900" b="1" dirty="0" err="1" smtClean="0">
                <a:solidFill>
                  <a:srgbClr val="080808"/>
                </a:solidFill>
                <a:ea typeface="굴림" charset="-127"/>
                <a:cs typeface="Times New Roman" pitchFamily="18" charset="0"/>
              </a:rPr>
              <a:t>của</a:t>
            </a:r>
            <a:r>
              <a:rPr lang="en-US" sz="1900" b="1" dirty="0" smtClean="0">
                <a:solidFill>
                  <a:srgbClr val="080808"/>
                </a:solidFill>
                <a:ea typeface="굴림" charset="-127"/>
                <a:cs typeface="Times New Roman" pitchFamily="18" charset="0"/>
              </a:rPr>
              <a:t> </a:t>
            </a:r>
            <a:r>
              <a:rPr lang="en-US" sz="1900" b="1" dirty="0" err="1" smtClean="0">
                <a:solidFill>
                  <a:srgbClr val="080808"/>
                </a:solidFill>
                <a:ea typeface="굴림" charset="-127"/>
                <a:cs typeface="Times New Roman" pitchFamily="18" charset="0"/>
              </a:rPr>
              <a:t>Sở</a:t>
            </a:r>
            <a:r>
              <a:rPr lang="en-US" sz="1900" b="1" dirty="0" smtClean="0">
                <a:solidFill>
                  <a:srgbClr val="080808"/>
                </a:solidFill>
                <a:ea typeface="굴림" charset="-127"/>
                <a:cs typeface="Times New Roman" pitchFamily="18" charset="0"/>
              </a:rPr>
              <a:t> KHCN </a:t>
            </a:r>
            <a:r>
              <a:rPr lang="en-US" sz="1900" b="1" dirty="0" err="1" smtClean="0">
                <a:solidFill>
                  <a:srgbClr val="080808"/>
                </a:solidFill>
                <a:ea typeface="굴림" charset="-127"/>
                <a:cs typeface="Times New Roman" pitchFamily="18" charset="0"/>
              </a:rPr>
              <a:t>trong</a:t>
            </a:r>
            <a:r>
              <a:rPr lang="en-US" sz="1900" b="1" dirty="0" smtClean="0">
                <a:solidFill>
                  <a:srgbClr val="080808"/>
                </a:solidFill>
                <a:ea typeface="굴림" charset="-127"/>
                <a:cs typeface="Times New Roman" pitchFamily="18" charset="0"/>
              </a:rPr>
              <a:t> 3 </a:t>
            </a:r>
            <a:r>
              <a:rPr lang="en-US" sz="1900" b="1" dirty="0" err="1" smtClean="0">
                <a:solidFill>
                  <a:srgbClr val="080808"/>
                </a:solidFill>
                <a:ea typeface="굴림" charset="-127"/>
                <a:cs typeface="Times New Roman" pitchFamily="18" charset="0"/>
              </a:rPr>
              <a:t>năm</a:t>
            </a:r>
            <a:r>
              <a:rPr lang="en-US" sz="1900" b="1" dirty="0" smtClean="0">
                <a:solidFill>
                  <a:srgbClr val="080808"/>
                </a:solidFill>
                <a:ea typeface="굴림" charset="-127"/>
                <a:cs typeface="Times New Roman" pitchFamily="18" charset="0"/>
              </a:rPr>
              <a:t> 2015 – 2017</a:t>
            </a:r>
          </a:p>
          <a:p>
            <a:pPr marL="342900" indent="-342900" algn="just" eaLnBrk="0" fontAlgn="auto" hangingPunct="0">
              <a:spcBef>
                <a:spcPts val="500"/>
              </a:spcBef>
              <a:spcAft>
                <a:spcPts val="500"/>
              </a:spcAft>
              <a:buClr>
                <a:srgbClr val="080808"/>
              </a:buClr>
              <a:buFontTx/>
              <a:buChar char="-"/>
              <a:defRPr/>
            </a:pPr>
            <a:r>
              <a:rPr lang="en-US" sz="1900" dirty="0" err="1"/>
              <a:t>C</a:t>
            </a:r>
            <a:r>
              <a:rPr lang="en-US" sz="1900" dirty="0" err="1" smtClean="0"/>
              <a:t>ác</a:t>
            </a:r>
            <a:r>
              <a:rPr lang="en-US" sz="1900" dirty="0" smtClean="0"/>
              <a:t> </a:t>
            </a:r>
            <a:r>
              <a:rPr lang="en-US" sz="1900" dirty="0" err="1" smtClean="0"/>
              <a:t>Sở</a:t>
            </a:r>
            <a:r>
              <a:rPr lang="en-US" sz="1900" dirty="0" smtClean="0"/>
              <a:t> KHCN </a:t>
            </a:r>
            <a:r>
              <a:rPr lang="en-US" sz="1900" dirty="0" err="1" smtClean="0"/>
              <a:t>đã</a:t>
            </a:r>
            <a:r>
              <a:rPr lang="en-US" sz="1900" dirty="0" smtClean="0"/>
              <a:t> </a:t>
            </a:r>
            <a:r>
              <a:rPr lang="en-US" sz="1900" dirty="0" err="1" smtClean="0"/>
              <a:t>tiến</a:t>
            </a:r>
            <a:r>
              <a:rPr lang="en-US" sz="1900" dirty="0" smtClean="0"/>
              <a:t> </a:t>
            </a:r>
            <a:r>
              <a:rPr lang="en-US" sz="1900" dirty="0" err="1" smtClean="0"/>
              <a:t>hành</a:t>
            </a:r>
            <a:r>
              <a:rPr lang="en-US" sz="1900" dirty="0" smtClean="0"/>
              <a:t> </a:t>
            </a:r>
            <a:r>
              <a:rPr lang="en-US" sz="1900" dirty="0" err="1" smtClean="0"/>
              <a:t>thanh</a:t>
            </a:r>
            <a:r>
              <a:rPr lang="en-US" sz="1900" dirty="0" smtClean="0"/>
              <a:t> </a:t>
            </a:r>
            <a:r>
              <a:rPr lang="en-US" sz="1900" dirty="0" err="1" smtClean="0"/>
              <a:t>tra</a:t>
            </a:r>
            <a:r>
              <a:rPr lang="en-US" sz="1900" dirty="0" smtClean="0"/>
              <a:t> </a:t>
            </a:r>
            <a:r>
              <a:rPr lang="en-US" sz="1900" dirty="0" err="1" smtClean="0"/>
              <a:t>tổng</a:t>
            </a:r>
            <a:r>
              <a:rPr lang="en-US" sz="1900" dirty="0" smtClean="0"/>
              <a:t> </a:t>
            </a:r>
            <a:r>
              <a:rPr lang="en-US" sz="1900" dirty="0" err="1" smtClean="0"/>
              <a:t>số</a:t>
            </a:r>
            <a:r>
              <a:rPr lang="en-US" sz="1900" dirty="0" smtClean="0"/>
              <a:t> </a:t>
            </a:r>
            <a:r>
              <a:rPr lang="en-US" sz="1900" dirty="0" smtClean="0">
                <a:solidFill>
                  <a:srgbClr val="003399"/>
                </a:solidFill>
              </a:rPr>
              <a:t>2308 </a:t>
            </a:r>
            <a:r>
              <a:rPr lang="en-US" sz="1900" dirty="0" err="1" smtClean="0">
                <a:solidFill>
                  <a:srgbClr val="003399"/>
                </a:solidFill>
              </a:rPr>
              <a:t>cơ</a:t>
            </a:r>
            <a:r>
              <a:rPr lang="en-US" sz="1900" dirty="0" smtClean="0">
                <a:solidFill>
                  <a:srgbClr val="003399"/>
                </a:solidFill>
              </a:rPr>
              <a:t> </a:t>
            </a:r>
            <a:r>
              <a:rPr lang="en-US" sz="1900" dirty="0" err="1" smtClean="0">
                <a:solidFill>
                  <a:srgbClr val="003399"/>
                </a:solidFill>
              </a:rPr>
              <a:t>sở</a:t>
            </a:r>
            <a:r>
              <a:rPr lang="en-US" sz="1900" dirty="0" smtClean="0">
                <a:solidFill>
                  <a:srgbClr val="FF0000"/>
                </a:solidFill>
              </a:rPr>
              <a:t>, </a:t>
            </a:r>
            <a:r>
              <a:rPr lang="en-US" sz="1900" dirty="0" err="1" smtClean="0"/>
              <a:t>kiểm</a:t>
            </a:r>
            <a:r>
              <a:rPr lang="en-US" sz="1900" dirty="0" smtClean="0"/>
              <a:t> </a:t>
            </a:r>
            <a:r>
              <a:rPr lang="en-US" sz="1900" dirty="0" err="1" smtClean="0"/>
              <a:t>tra</a:t>
            </a:r>
            <a:r>
              <a:rPr lang="en-US" sz="1900" dirty="0" smtClean="0"/>
              <a:t> </a:t>
            </a:r>
            <a:r>
              <a:rPr lang="en-US" sz="1900" dirty="0" smtClean="0">
                <a:solidFill>
                  <a:srgbClr val="003399"/>
                </a:solidFill>
              </a:rPr>
              <a:t>742 </a:t>
            </a:r>
            <a:r>
              <a:rPr lang="en-US" sz="1900" dirty="0" err="1" smtClean="0">
                <a:solidFill>
                  <a:srgbClr val="003399"/>
                </a:solidFill>
              </a:rPr>
              <a:t>cơ</a:t>
            </a:r>
            <a:r>
              <a:rPr lang="en-US" sz="1900" dirty="0" smtClean="0">
                <a:solidFill>
                  <a:srgbClr val="003399"/>
                </a:solidFill>
              </a:rPr>
              <a:t> </a:t>
            </a:r>
            <a:r>
              <a:rPr lang="en-US" sz="1900" dirty="0" err="1" smtClean="0">
                <a:solidFill>
                  <a:srgbClr val="003399"/>
                </a:solidFill>
              </a:rPr>
              <a:t>sở</a:t>
            </a:r>
            <a:r>
              <a:rPr lang="en-US" sz="1900" dirty="0" smtClean="0">
                <a:solidFill>
                  <a:srgbClr val="003399"/>
                </a:solidFill>
              </a:rPr>
              <a:t> </a:t>
            </a:r>
            <a:r>
              <a:rPr lang="en-US" sz="1900" dirty="0" err="1" smtClean="0"/>
              <a:t>có</a:t>
            </a:r>
            <a:r>
              <a:rPr lang="en-US" sz="1900" dirty="0" smtClean="0"/>
              <a:t> </a:t>
            </a:r>
            <a:r>
              <a:rPr lang="en-US" sz="1900" dirty="0" err="1" smtClean="0"/>
              <a:t>hoạt</a:t>
            </a:r>
            <a:r>
              <a:rPr lang="en-US" sz="1900" dirty="0" smtClean="0"/>
              <a:t> </a:t>
            </a:r>
            <a:r>
              <a:rPr lang="en-US" sz="1900" dirty="0" err="1" smtClean="0"/>
              <a:t>động</a:t>
            </a:r>
            <a:r>
              <a:rPr lang="en-US" sz="1900" dirty="0" smtClean="0"/>
              <a:t> </a:t>
            </a:r>
            <a:r>
              <a:rPr lang="en-US" sz="1900" dirty="0" err="1" smtClean="0"/>
              <a:t>bức</a:t>
            </a:r>
            <a:r>
              <a:rPr lang="en-US" sz="1900" dirty="0" smtClean="0"/>
              <a:t> </a:t>
            </a:r>
            <a:r>
              <a:rPr lang="en-US" sz="1900" dirty="0" err="1" smtClean="0"/>
              <a:t>xạ</a:t>
            </a:r>
            <a:r>
              <a:rPr lang="en-US" sz="1900" dirty="0" smtClean="0"/>
              <a:t> </a:t>
            </a:r>
            <a:r>
              <a:rPr lang="en-US" sz="1900" dirty="0" err="1" smtClean="0"/>
              <a:t>trên</a:t>
            </a:r>
            <a:r>
              <a:rPr lang="en-US" sz="1900" dirty="0" smtClean="0"/>
              <a:t> </a:t>
            </a:r>
            <a:r>
              <a:rPr lang="en-US" sz="1900" dirty="0" err="1" smtClean="0"/>
              <a:t>toàn</a:t>
            </a:r>
            <a:r>
              <a:rPr lang="en-US" sz="1900" dirty="0" smtClean="0"/>
              <a:t> </a:t>
            </a:r>
            <a:r>
              <a:rPr lang="en-US" sz="1900" dirty="0" err="1" smtClean="0"/>
              <a:t>quốc</a:t>
            </a:r>
            <a:r>
              <a:rPr lang="en-US" sz="1900" dirty="0"/>
              <a:t>,</a:t>
            </a:r>
            <a:r>
              <a:rPr lang="en-US" sz="1900" dirty="0" smtClean="0"/>
              <a:t> </a:t>
            </a:r>
            <a:r>
              <a:rPr lang="en-US" sz="1900" dirty="0" err="1" smtClean="0"/>
              <a:t>cụ</a:t>
            </a:r>
            <a:r>
              <a:rPr lang="en-US" sz="1900" dirty="0" smtClean="0"/>
              <a:t> </a:t>
            </a:r>
            <a:r>
              <a:rPr lang="en-US" sz="1900" dirty="0" err="1" smtClean="0"/>
              <a:t>thể</a:t>
            </a:r>
            <a:r>
              <a:rPr lang="en-US" sz="1900" dirty="0" smtClean="0">
                <a:solidFill>
                  <a:srgbClr val="FF0000"/>
                </a:solidFill>
              </a:rPr>
              <a:t>:</a:t>
            </a:r>
          </a:p>
          <a:p>
            <a:pPr marL="342900" indent="-342900" algn="just" eaLnBrk="0" fontAlgn="auto" hangingPunct="0">
              <a:spcBef>
                <a:spcPts val="500"/>
              </a:spcBef>
              <a:spcAft>
                <a:spcPts val="500"/>
              </a:spcAft>
              <a:buClr>
                <a:srgbClr val="080808"/>
              </a:buClr>
              <a:defRPr/>
            </a:pPr>
            <a:r>
              <a:rPr lang="en-US" sz="1900" dirty="0" smtClean="0">
                <a:solidFill>
                  <a:srgbClr val="FF0000"/>
                </a:solidFill>
              </a:rPr>
              <a:t>	</a:t>
            </a:r>
            <a:r>
              <a:rPr lang="en-US" sz="1900" dirty="0" smtClean="0"/>
              <a:t>+ </a:t>
            </a:r>
            <a:r>
              <a:rPr lang="en-US" sz="1900" dirty="0" err="1" smtClean="0"/>
              <a:t>Trong</a:t>
            </a:r>
            <a:r>
              <a:rPr lang="en-US" sz="1900" dirty="0" smtClean="0"/>
              <a:t> </a:t>
            </a:r>
            <a:r>
              <a:rPr lang="en-US" sz="1900" dirty="0" err="1" smtClean="0"/>
              <a:t>năm</a:t>
            </a:r>
            <a:r>
              <a:rPr lang="en-US" sz="1900" dirty="0" smtClean="0"/>
              <a:t> </a:t>
            </a:r>
            <a:r>
              <a:rPr lang="en-US" sz="1900" dirty="0" smtClean="0">
                <a:solidFill>
                  <a:srgbClr val="003399"/>
                </a:solidFill>
              </a:rPr>
              <a:t>2015</a:t>
            </a:r>
            <a:r>
              <a:rPr lang="en-US" sz="1900" dirty="0" smtClean="0">
                <a:solidFill>
                  <a:srgbClr val="FF0000"/>
                </a:solidFill>
              </a:rPr>
              <a:t> </a:t>
            </a:r>
            <a:r>
              <a:rPr lang="en-US" sz="1900" dirty="0" err="1" smtClean="0"/>
              <a:t>các</a:t>
            </a:r>
            <a:r>
              <a:rPr lang="en-US" sz="1900" dirty="0" smtClean="0"/>
              <a:t> </a:t>
            </a:r>
            <a:r>
              <a:rPr lang="en-US" sz="1900" dirty="0" err="1" smtClean="0"/>
              <a:t>sở</a:t>
            </a:r>
            <a:r>
              <a:rPr lang="en-US" sz="1900" dirty="0" smtClean="0"/>
              <a:t> KHCN </a:t>
            </a:r>
            <a:r>
              <a:rPr lang="en-US" sz="1900" dirty="0" err="1" smtClean="0"/>
              <a:t>tiến</a:t>
            </a:r>
            <a:r>
              <a:rPr lang="en-US" sz="1900" dirty="0" smtClean="0"/>
              <a:t> </a:t>
            </a:r>
            <a:r>
              <a:rPr lang="en-US" sz="1900" dirty="0" err="1" smtClean="0"/>
              <a:t>hành</a:t>
            </a:r>
            <a:r>
              <a:rPr lang="en-US" sz="1900" dirty="0" smtClean="0"/>
              <a:t> </a:t>
            </a:r>
            <a:r>
              <a:rPr lang="en-US" sz="1900" dirty="0" err="1" smtClean="0"/>
              <a:t>thanh</a:t>
            </a:r>
            <a:r>
              <a:rPr lang="en-US" sz="1900" dirty="0" smtClean="0"/>
              <a:t> </a:t>
            </a:r>
            <a:r>
              <a:rPr lang="en-US" sz="1900" dirty="0" err="1" smtClean="0"/>
              <a:t>tra</a:t>
            </a:r>
            <a:r>
              <a:rPr lang="en-US" sz="1900" dirty="0" smtClean="0"/>
              <a:t> </a:t>
            </a:r>
            <a:r>
              <a:rPr lang="en-US" sz="1900" dirty="0" err="1" smtClean="0"/>
              <a:t>đối</a:t>
            </a:r>
            <a:r>
              <a:rPr lang="en-US" sz="1900" dirty="0" smtClean="0"/>
              <a:t> </a:t>
            </a:r>
            <a:r>
              <a:rPr lang="en-US" sz="1900" dirty="0" err="1" smtClean="0"/>
              <a:t>với</a:t>
            </a:r>
            <a:r>
              <a:rPr lang="en-US" sz="1900" dirty="0" smtClean="0"/>
              <a:t> </a:t>
            </a:r>
            <a:r>
              <a:rPr lang="en-US" sz="1900" dirty="0" smtClean="0">
                <a:solidFill>
                  <a:srgbClr val="003399"/>
                </a:solidFill>
              </a:rPr>
              <a:t>489 </a:t>
            </a:r>
            <a:r>
              <a:rPr lang="en-US" sz="1900" dirty="0" err="1" smtClean="0">
                <a:solidFill>
                  <a:srgbClr val="003399"/>
                </a:solidFill>
              </a:rPr>
              <a:t>cơ</a:t>
            </a:r>
            <a:r>
              <a:rPr lang="en-US" sz="1900" dirty="0" smtClean="0">
                <a:solidFill>
                  <a:srgbClr val="003399"/>
                </a:solidFill>
              </a:rPr>
              <a:t> </a:t>
            </a:r>
            <a:r>
              <a:rPr lang="en-US" sz="1900" dirty="0" err="1" smtClean="0">
                <a:solidFill>
                  <a:srgbClr val="003399"/>
                </a:solidFill>
              </a:rPr>
              <a:t>sở</a:t>
            </a:r>
            <a:r>
              <a:rPr lang="en-US" sz="1900" dirty="0" smtClean="0">
                <a:solidFill>
                  <a:srgbClr val="FF0000"/>
                </a:solidFill>
              </a:rPr>
              <a:t>, </a:t>
            </a:r>
            <a:r>
              <a:rPr lang="en-US" sz="1900" dirty="0" err="1" smtClean="0"/>
              <a:t>kiểm</a:t>
            </a:r>
            <a:r>
              <a:rPr lang="en-US" sz="1900" dirty="0" smtClean="0"/>
              <a:t> </a:t>
            </a:r>
            <a:r>
              <a:rPr lang="en-US" sz="1900" dirty="0" err="1" smtClean="0"/>
              <a:t>tra</a:t>
            </a:r>
            <a:r>
              <a:rPr lang="en-US" sz="1900" dirty="0" smtClean="0"/>
              <a:t> </a:t>
            </a:r>
            <a:r>
              <a:rPr lang="en-US" sz="1900" dirty="0" err="1" smtClean="0"/>
              <a:t>đối</a:t>
            </a:r>
            <a:r>
              <a:rPr lang="en-US" sz="1900" dirty="0" smtClean="0"/>
              <a:t> </a:t>
            </a:r>
            <a:r>
              <a:rPr lang="en-US" sz="1900" dirty="0" err="1" smtClean="0"/>
              <a:t>với</a:t>
            </a:r>
            <a:r>
              <a:rPr lang="en-US" sz="1900" dirty="0" smtClean="0"/>
              <a:t> </a:t>
            </a:r>
            <a:r>
              <a:rPr lang="en-US" sz="1900" dirty="0" smtClean="0">
                <a:solidFill>
                  <a:srgbClr val="003399"/>
                </a:solidFill>
              </a:rPr>
              <a:t>342 </a:t>
            </a:r>
            <a:r>
              <a:rPr lang="en-US" sz="1900" dirty="0" err="1" smtClean="0">
                <a:solidFill>
                  <a:srgbClr val="003399"/>
                </a:solidFill>
              </a:rPr>
              <a:t>cơ</a:t>
            </a:r>
            <a:r>
              <a:rPr lang="en-US" sz="1900" dirty="0" smtClean="0">
                <a:solidFill>
                  <a:srgbClr val="003399"/>
                </a:solidFill>
              </a:rPr>
              <a:t> </a:t>
            </a:r>
            <a:r>
              <a:rPr lang="en-US" sz="1900" dirty="0" err="1" smtClean="0">
                <a:solidFill>
                  <a:srgbClr val="003399"/>
                </a:solidFill>
              </a:rPr>
              <a:t>sở</a:t>
            </a:r>
            <a:r>
              <a:rPr lang="en-US" sz="1900" dirty="0" smtClean="0">
                <a:solidFill>
                  <a:srgbClr val="FF0000"/>
                </a:solidFill>
              </a:rPr>
              <a:t>, </a:t>
            </a:r>
          </a:p>
          <a:p>
            <a:pPr marL="342900" indent="-342900" algn="just" eaLnBrk="0" fontAlgn="auto" hangingPunct="0">
              <a:spcBef>
                <a:spcPts val="500"/>
              </a:spcBef>
              <a:spcAft>
                <a:spcPts val="500"/>
              </a:spcAft>
              <a:buClr>
                <a:srgbClr val="080808"/>
              </a:buClr>
              <a:defRPr/>
            </a:pPr>
            <a:r>
              <a:rPr lang="en-US" sz="1900" dirty="0" smtClean="0">
                <a:solidFill>
                  <a:srgbClr val="FF0000"/>
                </a:solidFill>
              </a:rPr>
              <a:t>	</a:t>
            </a:r>
            <a:r>
              <a:rPr lang="en-US" sz="1900" dirty="0" smtClean="0"/>
              <a:t>+ </a:t>
            </a:r>
            <a:r>
              <a:rPr lang="en-US" sz="1900" dirty="0" err="1" smtClean="0"/>
              <a:t>Trong</a:t>
            </a:r>
            <a:r>
              <a:rPr lang="en-US" sz="1900" dirty="0" smtClean="0"/>
              <a:t> </a:t>
            </a:r>
            <a:r>
              <a:rPr lang="en-US" sz="1900" dirty="0" err="1" smtClean="0"/>
              <a:t>năm</a:t>
            </a:r>
            <a:r>
              <a:rPr lang="en-US" sz="1900" dirty="0" smtClean="0"/>
              <a:t> </a:t>
            </a:r>
            <a:r>
              <a:rPr lang="en-US" sz="1900" dirty="0" smtClean="0">
                <a:solidFill>
                  <a:srgbClr val="003399"/>
                </a:solidFill>
              </a:rPr>
              <a:t>2016</a:t>
            </a:r>
            <a:r>
              <a:rPr lang="en-US" sz="1900" dirty="0" smtClean="0">
                <a:solidFill>
                  <a:srgbClr val="FF0000"/>
                </a:solidFill>
              </a:rPr>
              <a:t> </a:t>
            </a:r>
            <a:r>
              <a:rPr lang="en-US" sz="1900" dirty="0" err="1" smtClean="0"/>
              <a:t>thanh</a:t>
            </a:r>
            <a:r>
              <a:rPr lang="en-US" sz="1900" dirty="0" smtClean="0"/>
              <a:t> </a:t>
            </a:r>
            <a:r>
              <a:rPr lang="en-US" sz="1900" dirty="0" err="1" smtClean="0"/>
              <a:t>tra</a:t>
            </a:r>
            <a:r>
              <a:rPr lang="en-US" sz="1900" dirty="0"/>
              <a:t> </a:t>
            </a:r>
            <a:r>
              <a:rPr lang="en-US" sz="1900" dirty="0" err="1" smtClean="0"/>
              <a:t>đối</a:t>
            </a:r>
            <a:r>
              <a:rPr lang="en-US" sz="1900" dirty="0" smtClean="0"/>
              <a:t> </a:t>
            </a:r>
            <a:r>
              <a:rPr lang="en-US" sz="1900" dirty="0" err="1" smtClean="0"/>
              <a:t>với</a:t>
            </a:r>
            <a:r>
              <a:rPr lang="en-US" sz="1900" dirty="0" smtClean="0"/>
              <a:t> </a:t>
            </a:r>
            <a:r>
              <a:rPr lang="en-US" sz="1900" dirty="0" smtClean="0">
                <a:solidFill>
                  <a:srgbClr val="003399"/>
                </a:solidFill>
              </a:rPr>
              <a:t>968 </a:t>
            </a:r>
            <a:r>
              <a:rPr lang="en-US" sz="1900" dirty="0" err="1" smtClean="0">
                <a:solidFill>
                  <a:srgbClr val="003399"/>
                </a:solidFill>
              </a:rPr>
              <a:t>cơ</a:t>
            </a:r>
            <a:r>
              <a:rPr lang="en-US" sz="1900" dirty="0" smtClean="0">
                <a:solidFill>
                  <a:srgbClr val="003399"/>
                </a:solidFill>
              </a:rPr>
              <a:t> </a:t>
            </a:r>
            <a:r>
              <a:rPr lang="en-US" sz="1900" dirty="0" err="1" smtClean="0">
                <a:solidFill>
                  <a:srgbClr val="003399"/>
                </a:solidFill>
              </a:rPr>
              <a:t>sở</a:t>
            </a:r>
            <a:r>
              <a:rPr lang="en-US" sz="1900" dirty="0" smtClean="0">
                <a:solidFill>
                  <a:srgbClr val="FF0000"/>
                </a:solidFill>
              </a:rPr>
              <a:t>, </a:t>
            </a:r>
            <a:r>
              <a:rPr lang="en-US" sz="1900" dirty="0" err="1" smtClean="0"/>
              <a:t>kiểm</a:t>
            </a:r>
            <a:r>
              <a:rPr lang="en-US" sz="1900" dirty="0" smtClean="0"/>
              <a:t> </a:t>
            </a:r>
            <a:r>
              <a:rPr lang="en-US" sz="1900" dirty="0" err="1" smtClean="0"/>
              <a:t>tra</a:t>
            </a:r>
            <a:r>
              <a:rPr lang="en-US" sz="1900" dirty="0" smtClean="0"/>
              <a:t> </a:t>
            </a:r>
            <a:r>
              <a:rPr lang="en-US" sz="1900" dirty="0" err="1" smtClean="0"/>
              <a:t>đối</a:t>
            </a:r>
            <a:r>
              <a:rPr lang="en-US" sz="1900" dirty="0" smtClean="0"/>
              <a:t> </a:t>
            </a:r>
            <a:r>
              <a:rPr lang="en-US" sz="1900" dirty="0" err="1" smtClean="0"/>
              <a:t>với</a:t>
            </a:r>
            <a:r>
              <a:rPr lang="en-US" sz="1900" dirty="0" smtClean="0"/>
              <a:t> </a:t>
            </a:r>
            <a:r>
              <a:rPr lang="en-US" sz="1900" dirty="0" smtClean="0">
                <a:solidFill>
                  <a:srgbClr val="003399"/>
                </a:solidFill>
              </a:rPr>
              <a:t>400 </a:t>
            </a:r>
            <a:r>
              <a:rPr lang="en-US" sz="1900" dirty="0" err="1" smtClean="0">
                <a:solidFill>
                  <a:srgbClr val="003399"/>
                </a:solidFill>
              </a:rPr>
              <a:t>cơ</a:t>
            </a:r>
            <a:r>
              <a:rPr lang="en-US" sz="1900" dirty="0" smtClean="0">
                <a:solidFill>
                  <a:srgbClr val="003399"/>
                </a:solidFill>
              </a:rPr>
              <a:t> </a:t>
            </a:r>
            <a:r>
              <a:rPr lang="en-US" sz="1900" dirty="0" err="1" smtClean="0">
                <a:solidFill>
                  <a:srgbClr val="003399"/>
                </a:solidFill>
              </a:rPr>
              <a:t>sở</a:t>
            </a:r>
            <a:endParaRPr lang="en-US" sz="1900" dirty="0" smtClean="0">
              <a:solidFill>
                <a:srgbClr val="003399"/>
              </a:solidFill>
            </a:endParaRPr>
          </a:p>
          <a:p>
            <a:pPr marL="342900" indent="-342900" algn="just" eaLnBrk="0" fontAlgn="auto" hangingPunct="0">
              <a:spcBef>
                <a:spcPts val="500"/>
              </a:spcBef>
              <a:spcAft>
                <a:spcPts val="500"/>
              </a:spcAft>
              <a:buClr>
                <a:srgbClr val="080808"/>
              </a:buClr>
              <a:defRPr/>
            </a:pPr>
            <a:r>
              <a:rPr lang="en-US" sz="1900" dirty="0">
                <a:solidFill>
                  <a:srgbClr val="FF0000"/>
                </a:solidFill>
              </a:rPr>
              <a:t> </a:t>
            </a:r>
            <a:r>
              <a:rPr lang="en-US" sz="1900" dirty="0" smtClean="0">
                <a:solidFill>
                  <a:srgbClr val="FF0000"/>
                </a:solidFill>
              </a:rPr>
              <a:t>    </a:t>
            </a:r>
            <a:r>
              <a:rPr lang="en-US" sz="1900" dirty="0" smtClean="0"/>
              <a:t>+ </a:t>
            </a:r>
            <a:r>
              <a:rPr lang="en-US" sz="1900" dirty="0" err="1"/>
              <a:t>Trong</a:t>
            </a:r>
            <a:r>
              <a:rPr lang="en-US" sz="1900" dirty="0"/>
              <a:t> </a:t>
            </a:r>
            <a:r>
              <a:rPr lang="en-US" sz="1900" dirty="0" err="1"/>
              <a:t>năm</a:t>
            </a:r>
            <a:r>
              <a:rPr lang="en-US" sz="1900" dirty="0"/>
              <a:t> </a:t>
            </a:r>
            <a:r>
              <a:rPr lang="en-US" sz="1900" dirty="0" smtClean="0">
                <a:solidFill>
                  <a:srgbClr val="003399"/>
                </a:solidFill>
              </a:rPr>
              <a:t>2017</a:t>
            </a:r>
            <a:r>
              <a:rPr lang="en-US" sz="1900" dirty="0" smtClean="0">
                <a:solidFill>
                  <a:srgbClr val="FF0000"/>
                </a:solidFill>
              </a:rPr>
              <a:t> </a:t>
            </a:r>
            <a:r>
              <a:rPr lang="en-US" sz="1900" dirty="0" err="1" smtClean="0"/>
              <a:t>Cuộc</a:t>
            </a:r>
            <a:r>
              <a:rPr lang="en-US" sz="1900" dirty="0" smtClean="0"/>
              <a:t> </a:t>
            </a:r>
            <a:r>
              <a:rPr lang="en-US" sz="1900" dirty="0" err="1" smtClean="0"/>
              <a:t>thanh</a:t>
            </a:r>
            <a:r>
              <a:rPr lang="en-US" sz="1900" dirty="0" smtClean="0"/>
              <a:t> </a:t>
            </a:r>
            <a:r>
              <a:rPr lang="en-US" sz="1900" dirty="0" err="1" smtClean="0"/>
              <a:t>tra</a:t>
            </a:r>
            <a:r>
              <a:rPr lang="en-US" sz="1900" dirty="0" smtClean="0"/>
              <a:t> </a:t>
            </a:r>
            <a:r>
              <a:rPr lang="en-US" sz="1900" dirty="0" err="1" smtClean="0"/>
              <a:t>chuyên</a:t>
            </a:r>
            <a:r>
              <a:rPr lang="en-US" sz="1900" dirty="0" smtClean="0"/>
              <a:t> </a:t>
            </a:r>
            <a:r>
              <a:rPr lang="en-US" sz="1900" dirty="0" err="1" smtClean="0"/>
              <a:t>đề</a:t>
            </a:r>
            <a:r>
              <a:rPr lang="en-US" sz="1900" dirty="0" smtClean="0"/>
              <a:t> </a:t>
            </a:r>
            <a:r>
              <a:rPr lang="en-US" sz="1900" dirty="0" err="1" smtClean="0"/>
              <a:t>diện</a:t>
            </a:r>
            <a:r>
              <a:rPr lang="en-US" sz="1900" dirty="0" smtClean="0"/>
              <a:t> </a:t>
            </a:r>
            <a:r>
              <a:rPr lang="en-US" sz="1900" dirty="0" err="1" smtClean="0"/>
              <a:t>rộng</a:t>
            </a:r>
            <a:r>
              <a:rPr lang="en-US" sz="1900" dirty="0" smtClean="0"/>
              <a:t> </a:t>
            </a:r>
            <a:r>
              <a:rPr lang="en-US" sz="1900" dirty="0" err="1" smtClean="0"/>
              <a:t>tập</a:t>
            </a:r>
            <a:r>
              <a:rPr lang="en-US" sz="1900" dirty="0" smtClean="0"/>
              <a:t> </a:t>
            </a:r>
            <a:r>
              <a:rPr lang="en-US" sz="1900" dirty="0" err="1" smtClean="0"/>
              <a:t>trung</a:t>
            </a:r>
            <a:r>
              <a:rPr lang="en-US" sz="1900" dirty="0" smtClean="0"/>
              <a:t> </a:t>
            </a:r>
            <a:r>
              <a:rPr lang="en-US" sz="1900" dirty="0" err="1" smtClean="0"/>
              <a:t>vào</a:t>
            </a:r>
            <a:r>
              <a:rPr lang="en-US" sz="1900" dirty="0" smtClean="0"/>
              <a:t> </a:t>
            </a:r>
            <a:r>
              <a:rPr lang="en-US" sz="1900" dirty="0" err="1" smtClean="0"/>
              <a:t>các</a:t>
            </a:r>
            <a:r>
              <a:rPr lang="en-US" sz="1900" dirty="0" smtClean="0"/>
              <a:t> </a:t>
            </a:r>
            <a:r>
              <a:rPr lang="en-US" sz="1900" dirty="0" err="1" smtClean="0"/>
              <a:t>cơ</a:t>
            </a:r>
            <a:r>
              <a:rPr lang="en-US" sz="1900" dirty="0" smtClean="0"/>
              <a:t> </a:t>
            </a:r>
            <a:r>
              <a:rPr lang="en-US" sz="1900" dirty="0" err="1" smtClean="0"/>
              <a:t>sở</a:t>
            </a:r>
            <a:r>
              <a:rPr lang="en-US" sz="1900" dirty="0" smtClean="0"/>
              <a:t> </a:t>
            </a:r>
            <a:r>
              <a:rPr lang="en-US" sz="1900" dirty="0" err="1" smtClean="0"/>
              <a:t>có</a:t>
            </a:r>
            <a:r>
              <a:rPr lang="en-US" sz="1900" dirty="0" smtClean="0"/>
              <a:t> NPX, </a:t>
            </a:r>
            <a:r>
              <a:rPr lang="en-US" sz="1900" dirty="0" err="1" smtClean="0"/>
              <a:t>đã</a:t>
            </a:r>
            <a:r>
              <a:rPr lang="en-US" sz="1900" dirty="0" smtClean="0"/>
              <a:t> </a:t>
            </a:r>
            <a:r>
              <a:rPr lang="en-US" sz="1900" dirty="0" err="1" smtClean="0"/>
              <a:t>thanh</a:t>
            </a:r>
            <a:r>
              <a:rPr lang="en-US" sz="1900" dirty="0" smtClean="0"/>
              <a:t> </a:t>
            </a:r>
            <a:r>
              <a:rPr lang="en-US" sz="1900" dirty="0" err="1" smtClean="0"/>
              <a:t>tra</a:t>
            </a:r>
            <a:r>
              <a:rPr lang="en-US" sz="1900" dirty="0" smtClean="0"/>
              <a:t> </a:t>
            </a:r>
            <a:r>
              <a:rPr lang="en-US" sz="1900" dirty="0" err="1" smtClean="0"/>
              <a:t>đối</a:t>
            </a:r>
            <a:r>
              <a:rPr lang="en-US" sz="1900" dirty="0" smtClean="0"/>
              <a:t> </a:t>
            </a:r>
            <a:r>
              <a:rPr lang="en-US" sz="1900" dirty="0" err="1" smtClean="0"/>
              <a:t>với</a:t>
            </a:r>
            <a:r>
              <a:rPr lang="en-US" sz="1900" dirty="0" smtClean="0"/>
              <a:t> </a:t>
            </a:r>
            <a:r>
              <a:rPr lang="en-US" sz="1900" dirty="0" smtClean="0">
                <a:solidFill>
                  <a:srgbClr val="003399"/>
                </a:solidFill>
              </a:rPr>
              <a:t>851 </a:t>
            </a:r>
            <a:r>
              <a:rPr lang="en-US" sz="1900" dirty="0" err="1" smtClean="0">
                <a:solidFill>
                  <a:srgbClr val="003399"/>
                </a:solidFill>
              </a:rPr>
              <a:t>cơ</a:t>
            </a:r>
            <a:r>
              <a:rPr lang="en-US" sz="1900" dirty="0" smtClean="0">
                <a:solidFill>
                  <a:srgbClr val="003399"/>
                </a:solidFill>
              </a:rPr>
              <a:t> </a:t>
            </a:r>
            <a:r>
              <a:rPr lang="en-US" sz="1900" dirty="0" err="1" smtClean="0">
                <a:solidFill>
                  <a:srgbClr val="003399"/>
                </a:solidFill>
              </a:rPr>
              <a:t>sở</a:t>
            </a:r>
            <a:r>
              <a:rPr lang="en-US" sz="1900" dirty="0" smtClean="0">
                <a:solidFill>
                  <a:srgbClr val="FF0000"/>
                </a:solidFill>
              </a:rPr>
              <a:t>.</a:t>
            </a:r>
            <a:endParaRPr lang="en-US" sz="1900" dirty="0" smtClean="0"/>
          </a:p>
          <a:p>
            <a:pPr marL="342900" indent="-342900" algn="just" eaLnBrk="0" fontAlgn="auto" hangingPunct="0">
              <a:spcBef>
                <a:spcPts val="500"/>
              </a:spcBef>
              <a:spcAft>
                <a:spcPts val="500"/>
              </a:spcAft>
              <a:buClr>
                <a:srgbClr val="080808"/>
              </a:buClr>
              <a:buFontTx/>
              <a:buChar char="-"/>
              <a:defRPr/>
            </a:pPr>
            <a:r>
              <a:rPr lang="en-US" sz="1900" dirty="0" err="1" smtClean="0">
                <a:ea typeface="굴림" charset="-127"/>
                <a:cs typeface="Times New Roman" pitchFamily="18" charset="0"/>
              </a:rPr>
              <a:t>C</a:t>
            </a:r>
            <a:r>
              <a:rPr lang="en-US" sz="1900" dirty="0" err="1" smtClean="0"/>
              <a:t>ác</a:t>
            </a:r>
            <a:r>
              <a:rPr lang="en-US" sz="1900" dirty="0" smtClean="0"/>
              <a:t> </a:t>
            </a:r>
            <a:r>
              <a:rPr lang="en-US" sz="1900" dirty="0" err="1" smtClean="0"/>
              <a:t>Sở</a:t>
            </a:r>
            <a:r>
              <a:rPr lang="en-US" sz="1900" dirty="0" smtClean="0"/>
              <a:t> KHCN </a:t>
            </a:r>
            <a:r>
              <a:rPr lang="en-US" sz="1900" dirty="0" err="1" smtClean="0"/>
              <a:t>đã</a:t>
            </a:r>
            <a:r>
              <a:rPr lang="en-US" sz="1900" dirty="0" smtClean="0"/>
              <a:t> </a:t>
            </a:r>
            <a:r>
              <a:rPr lang="en-US" sz="1900" dirty="0" err="1" smtClean="0"/>
              <a:t>tiến</a:t>
            </a:r>
            <a:r>
              <a:rPr lang="en-US" sz="1900" dirty="0" smtClean="0"/>
              <a:t> </a:t>
            </a:r>
            <a:r>
              <a:rPr lang="en-US" sz="1900" dirty="0" err="1" smtClean="0"/>
              <a:t>hành</a:t>
            </a:r>
            <a:r>
              <a:rPr lang="en-US" sz="1900" dirty="0" smtClean="0"/>
              <a:t> </a:t>
            </a:r>
            <a:r>
              <a:rPr lang="en-US" sz="1900" dirty="0" err="1" smtClean="0"/>
              <a:t>xử</a:t>
            </a:r>
            <a:r>
              <a:rPr lang="en-US" sz="1900" dirty="0" smtClean="0"/>
              <a:t> </a:t>
            </a:r>
            <a:r>
              <a:rPr lang="en-US" sz="1900" dirty="0" err="1" smtClean="0"/>
              <a:t>phạt</a:t>
            </a:r>
            <a:r>
              <a:rPr lang="en-US" sz="1900" dirty="0" smtClean="0"/>
              <a:t> vi </a:t>
            </a:r>
            <a:r>
              <a:rPr lang="en-US" sz="1900" dirty="0" err="1" smtClean="0"/>
              <a:t>phạm</a:t>
            </a:r>
            <a:r>
              <a:rPr lang="en-US" sz="1900" dirty="0" smtClean="0"/>
              <a:t> </a:t>
            </a:r>
            <a:r>
              <a:rPr lang="en-US" sz="1900" dirty="0" err="1" smtClean="0"/>
              <a:t>hành</a:t>
            </a:r>
            <a:r>
              <a:rPr lang="en-US" sz="1900" dirty="0" smtClean="0"/>
              <a:t> </a:t>
            </a:r>
            <a:r>
              <a:rPr lang="en-US" sz="1900" dirty="0" err="1" smtClean="0"/>
              <a:t>chính</a:t>
            </a:r>
            <a:r>
              <a:rPr lang="en-US" sz="1900" dirty="0" smtClean="0"/>
              <a:t> </a:t>
            </a:r>
            <a:r>
              <a:rPr lang="en-US" sz="1900" dirty="0" err="1" smtClean="0"/>
              <a:t>đối</a:t>
            </a:r>
            <a:r>
              <a:rPr lang="en-US" sz="1900" dirty="0" smtClean="0"/>
              <a:t> </a:t>
            </a:r>
            <a:r>
              <a:rPr lang="en-US" sz="1900" dirty="0" err="1" smtClean="0"/>
              <a:t>với</a:t>
            </a:r>
            <a:r>
              <a:rPr lang="en-US" sz="1900" dirty="0" smtClean="0"/>
              <a:t> </a:t>
            </a:r>
            <a:r>
              <a:rPr lang="en-US" sz="1900" dirty="0" smtClean="0">
                <a:solidFill>
                  <a:srgbClr val="003399"/>
                </a:solidFill>
              </a:rPr>
              <a:t>185 </a:t>
            </a:r>
            <a:r>
              <a:rPr lang="en-US" sz="1900" dirty="0" err="1" smtClean="0">
                <a:solidFill>
                  <a:srgbClr val="003399"/>
                </a:solidFill>
              </a:rPr>
              <a:t>cơ</a:t>
            </a:r>
            <a:r>
              <a:rPr lang="en-US" sz="1900" dirty="0" smtClean="0">
                <a:solidFill>
                  <a:srgbClr val="003399"/>
                </a:solidFill>
              </a:rPr>
              <a:t> </a:t>
            </a:r>
            <a:r>
              <a:rPr lang="en-US" sz="1900" dirty="0" err="1" smtClean="0">
                <a:solidFill>
                  <a:srgbClr val="003399"/>
                </a:solidFill>
              </a:rPr>
              <a:t>sở</a:t>
            </a:r>
            <a:r>
              <a:rPr lang="en-US" sz="1900" dirty="0" smtClean="0">
                <a:solidFill>
                  <a:srgbClr val="FF0000"/>
                </a:solidFill>
              </a:rPr>
              <a:t>, </a:t>
            </a:r>
            <a:r>
              <a:rPr lang="en-US" sz="1900" dirty="0" err="1" smtClean="0"/>
              <a:t>với</a:t>
            </a:r>
            <a:r>
              <a:rPr lang="en-US" sz="1900" dirty="0" smtClean="0"/>
              <a:t> </a:t>
            </a:r>
            <a:r>
              <a:rPr lang="en-US" sz="1900" dirty="0" err="1" smtClean="0"/>
              <a:t>tổng</a:t>
            </a:r>
            <a:r>
              <a:rPr lang="en-US" sz="1900" dirty="0" smtClean="0"/>
              <a:t> </a:t>
            </a:r>
            <a:r>
              <a:rPr lang="en-US" sz="1900" dirty="0" err="1" smtClean="0"/>
              <a:t>số</a:t>
            </a:r>
            <a:r>
              <a:rPr lang="en-US" sz="1900" dirty="0" smtClean="0"/>
              <a:t> </a:t>
            </a:r>
            <a:r>
              <a:rPr lang="en-US" sz="1900" dirty="0" err="1" smtClean="0"/>
              <a:t>tiền</a:t>
            </a:r>
            <a:r>
              <a:rPr lang="en-US" sz="1900" dirty="0" smtClean="0"/>
              <a:t> </a:t>
            </a:r>
            <a:r>
              <a:rPr lang="en-US" sz="1900" dirty="0" err="1" smtClean="0"/>
              <a:t>phạt</a:t>
            </a:r>
            <a:r>
              <a:rPr lang="en-US" sz="1900" dirty="0" smtClean="0"/>
              <a:t> </a:t>
            </a:r>
            <a:r>
              <a:rPr lang="en-US" sz="1900" dirty="0" err="1" smtClean="0"/>
              <a:t>là</a:t>
            </a:r>
            <a:r>
              <a:rPr lang="en-US" sz="1900" dirty="0" smtClean="0"/>
              <a:t> </a:t>
            </a:r>
            <a:r>
              <a:rPr lang="en-US" sz="1900" dirty="0" smtClean="0">
                <a:solidFill>
                  <a:srgbClr val="003399"/>
                </a:solidFill>
              </a:rPr>
              <a:t>1.238.500.000 </a:t>
            </a:r>
            <a:r>
              <a:rPr lang="en-US" sz="1900" dirty="0" err="1" smtClean="0">
                <a:solidFill>
                  <a:srgbClr val="003399"/>
                </a:solidFill>
              </a:rPr>
              <a:t>đồng</a:t>
            </a:r>
            <a:r>
              <a:rPr lang="en-US" sz="1900" dirty="0" smtClean="0">
                <a:solidFill>
                  <a:srgbClr val="003399"/>
                </a:solidFill>
              </a:rPr>
              <a:t>.</a:t>
            </a:r>
          </a:p>
        </p:txBody>
      </p:sp>
    </p:spTree>
  </p:cSld>
  <p:clrMapOvr>
    <a:masterClrMapping/>
  </p:clrMapOvr>
  <p:transition spd="slow">
    <p:pull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24</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2.4. </a:t>
            </a:r>
            <a:r>
              <a:rPr lang="en-US" sz="2800" dirty="0" err="1" smtClean="0"/>
              <a:t>Hoạt</a:t>
            </a:r>
            <a:r>
              <a:rPr lang="en-US" sz="2800" dirty="0" smtClean="0"/>
              <a:t> </a:t>
            </a:r>
            <a:r>
              <a:rPr lang="en-US" sz="2800" dirty="0" err="1" smtClean="0"/>
              <a:t>động</a:t>
            </a:r>
            <a:r>
              <a:rPr lang="en-US" sz="2800" dirty="0" smtClean="0"/>
              <a:t> </a:t>
            </a:r>
            <a:r>
              <a:rPr lang="en-US" sz="2800" dirty="0" err="1" smtClean="0"/>
              <a:t>thanh</a:t>
            </a:r>
            <a:r>
              <a:rPr lang="en-US" sz="2800" dirty="0" smtClean="0"/>
              <a:t> </a:t>
            </a:r>
            <a:r>
              <a:rPr lang="en-US" sz="2800" dirty="0" err="1" smtClean="0"/>
              <a:t>tra</a:t>
            </a:r>
            <a:r>
              <a:rPr lang="en-US" sz="2800" dirty="0" smtClean="0"/>
              <a:t> </a:t>
            </a:r>
            <a:r>
              <a:rPr lang="en-US" sz="2800" dirty="0" err="1" smtClean="0"/>
              <a:t>và</a:t>
            </a:r>
            <a:r>
              <a:rPr lang="en-US" sz="2800" dirty="0" smtClean="0"/>
              <a:t> </a:t>
            </a:r>
            <a:r>
              <a:rPr lang="en-US" sz="2800" dirty="0" err="1" smtClean="0"/>
              <a:t>xử</a:t>
            </a:r>
            <a:r>
              <a:rPr lang="en-US" sz="2800" dirty="0" smtClean="0"/>
              <a:t> </a:t>
            </a:r>
            <a:r>
              <a:rPr lang="en-US" sz="2800" dirty="0" err="1" smtClean="0"/>
              <a:t>lý</a:t>
            </a:r>
            <a:r>
              <a:rPr lang="en-US" sz="2800" dirty="0" smtClean="0"/>
              <a:t> vi </a:t>
            </a:r>
            <a:r>
              <a:rPr lang="en-US" sz="2800" dirty="0" err="1" smtClean="0"/>
              <a:t>phạm</a:t>
            </a:r>
            <a:r>
              <a:rPr lang="en-US" sz="2800" dirty="0" smtClean="0"/>
              <a:t> </a:t>
            </a:r>
            <a:r>
              <a:rPr lang="en-US" sz="1800" b="0" dirty="0" smtClean="0"/>
              <a:t>(4/5)</a:t>
            </a:r>
            <a:endParaRPr lang="en-US" sz="2800" b="0" dirty="0" smtClean="0"/>
          </a:p>
        </p:txBody>
      </p:sp>
      <p:sp>
        <p:nvSpPr>
          <p:cNvPr id="7" name="Rectangle 3"/>
          <p:cNvSpPr txBox="1">
            <a:spLocks noChangeArrowheads="1"/>
          </p:cNvSpPr>
          <p:nvPr/>
        </p:nvSpPr>
        <p:spPr bwMode="auto">
          <a:xfrm>
            <a:off x="393700" y="1143000"/>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Tx/>
              <a:buChar char="-"/>
              <a:defRPr/>
            </a:pPr>
            <a:r>
              <a:rPr lang="en-US" dirty="0" err="1" smtClean="0"/>
              <a:t>Nhìn</a:t>
            </a:r>
            <a:r>
              <a:rPr lang="en-US" dirty="0" smtClean="0"/>
              <a:t> </a:t>
            </a:r>
            <a:r>
              <a:rPr lang="en-US" dirty="0" err="1" smtClean="0"/>
              <a:t>chung</a:t>
            </a:r>
            <a:r>
              <a:rPr lang="en-US" dirty="0" smtClean="0"/>
              <a:t> </a:t>
            </a:r>
            <a:r>
              <a:rPr lang="en-US" dirty="0" err="1" smtClean="0"/>
              <a:t>hoạt</a:t>
            </a:r>
            <a:r>
              <a:rPr lang="en-US" dirty="0" smtClean="0"/>
              <a:t> </a:t>
            </a:r>
            <a:r>
              <a:rPr lang="en-US" dirty="0" err="1" smtClean="0"/>
              <a:t>động</a:t>
            </a:r>
            <a:r>
              <a:rPr lang="en-US" dirty="0" smtClean="0"/>
              <a:t> </a:t>
            </a:r>
            <a:r>
              <a:rPr lang="en-US" dirty="0" err="1" smtClean="0"/>
              <a:t>thanh</a:t>
            </a:r>
            <a:r>
              <a:rPr lang="en-US" dirty="0" smtClean="0"/>
              <a:t> </a:t>
            </a:r>
            <a:r>
              <a:rPr lang="en-US" dirty="0" err="1" smtClean="0"/>
              <a:t>tra</a:t>
            </a:r>
            <a:r>
              <a:rPr lang="en-US" dirty="0" smtClean="0"/>
              <a:t> an </a:t>
            </a:r>
            <a:r>
              <a:rPr lang="en-US" dirty="0" err="1" smtClean="0"/>
              <a:t>toàn</a:t>
            </a:r>
            <a:r>
              <a:rPr lang="en-US" dirty="0" smtClean="0"/>
              <a:t> </a:t>
            </a:r>
            <a:r>
              <a:rPr lang="en-US" dirty="0" err="1" smtClean="0"/>
              <a:t>bức</a:t>
            </a:r>
            <a:r>
              <a:rPr lang="en-US" dirty="0" smtClean="0"/>
              <a:t> </a:t>
            </a:r>
            <a:r>
              <a:rPr lang="en-US" dirty="0" err="1" smtClean="0"/>
              <a:t>xạ</a:t>
            </a:r>
            <a:r>
              <a:rPr lang="en-US" dirty="0" smtClean="0"/>
              <a:t> </a:t>
            </a:r>
            <a:r>
              <a:rPr lang="en-US" dirty="0" err="1" smtClean="0"/>
              <a:t>tại</a:t>
            </a:r>
            <a:r>
              <a:rPr lang="en-US" dirty="0" smtClean="0"/>
              <a:t> </a:t>
            </a:r>
            <a:r>
              <a:rPr lang="en-US" dirty="0" err="1" smtClean="0"/>
              <a:t>các</a:t>
            </a:r>
            <a:r>
              <a:rPr lang="en-US" dirty="0" smtClean="0"/>
              <a:t> </a:t>
            </a:r>
            <a:r>
              <a:rPr lang="en-US" dirty="0" err="1" smtClean="0"/>
              <a:t>địa</a:t>
            </a:r>
            <a:r>
              <a:rPr lang="en-US" dirty="0" smtClean="0"/>
              <a:t> </a:t>
            </a:r>
            <a:r>
              <a:rPr lang="en-US" dirty="0" err="1" smtClean="0"/>
              <a:t>phương</a:t>
            </a:r>
            <a:r>
              <a:rPr lang="en-US" dirty="0" smtClean="0"/>
              <a:t> </a:t>
            </a:r>
            <a:r>
              <a:rPr lang="en-US" dirty="0" err="1" smtClean="0"/>
              <a:t>ngày</a:t>
            </a:r>
            <a:r>
              <a:rPr lang="en-US" dirty="0" smtClean="0"/>
              <a:t> </a:t>
            </a:r>
            <a:r>
              <a:rPr lang="en-US" dirty="0" err="1" smtClean="0"/>
              <a:t>càng</a:t>
            </a:r>
            <a:r>
              <a:rPr lang="en-US" dirty="0" smtClean="0"/>
              <a:t> </a:t>
            </a:r>
            <a:r>
              <a:rPr lang="en-US" dirty="0" err="1" smtClean="0"/>
              <a:t>được</a:t>
            </a:r>
            <a:r>
              <a:rPr lang="en-US" dirty="0" smtClean="0"/>
              <a:t> </a:t>
            </a:r>
            <a:r>
              <a:rPr lang="en-US" dirty="0" err="1" smtClean="0"/>
              <a:t>đẩy</a:t>
            </a:r>
            <a:r>
              <a:rPr lang="en-US" dirty="0" smtClean="0"/>
              <a:t> </a:t>
            </a:r>
            <a:r>
              <a:rPr lang="en-US" dirty="0" err="1" smtClean="0"/>
              <a:t>mạnh</a:t>
            </a:r>
            <a:r>
              <a:rPr lang="en-US" dirty="0" smtClean="0"/>
              <a:t> </a:t>
            </a:r>
            <a:r>
              <a:rPr lang="en-US" dirty="0" err="1" smtClean="0"/>
              <a:t>và</a:t>
            </a:r>
            <a:r>
              <a:rPr lang="en-US" dirty="0" smtClean="0"/>
              <a:t> </a:t>
            </a:r>
            <a:r>
              <a:rPr lang="en-US" dirty="0" err="1" smtClean="0"/>
              <a:t>triển</a:t>
            </a:r>
            <a:r>
              <a:rPr lang="en-US" dirty="0" smtClean="0"/>
              <a:t> </a:t>
            </a:r>
            <a:r>
              <a:rPr lang="en-US" dirty="0" err="1" smtClean="0"/>
              <a:t>khai</a:t>
            </a:r>
            <a:r>
              <a:rPr lang="en-US" dirty="0" smtClean="0"/>
              <a:t> </a:t>
            </a:r>
            <a:r>
              <a:rPr lang="en-US" dirty="0" err="1" smtClean="0"/>
              <a:t>thường</a:t>
            </a:r>
            <a:r>
              <a:rPr lang="en-US" dirty="0" smtClean="0"/>
              <a:t> </a:t>
            </a:r>
            <a:r>
              <a:rPr lang="en-US" dirty="0" err="1" smtClean="0"/>
              <a:t>xuyên</a:t>
            </a:r>
            <a:r>
              <a:rPr lang="en-US" dirty="0" smtClean="0"/>
              <a:t>, </a:t>
            </a:r>
            <a:r>
              <a:rPr lang="en-US" dirty="0" err="1" smtClean="0"/>
              <a:t>dần</a:t>
            </a:r>
            <a:r>
              <a:rPr lang="en-US" dirty="0" smtClean="0"/>
              <a:t> </a:t>
            </a:r>
            <a:r>
              <a:rPr lang="en-US" dirty="0" err="1" smtClean="0"/>
              <a:t>đi</a:t>
            </a:r>
            <a:r>
              <a:rPr lang="en-US" dirty="0" smtClean="0"/>
              <a:t> </a:t>
            </a:r>
            <a:r>
              <a:rPr lang="en-US" dirty="0" err="1" smtClean="0"/>
              <a:t>vào</a:t>
            </a:r>
            <a:r>
              <a:rPr lang="en-US" dirty="0" smtClean="0"/>
              <a:t> </a:t>
            </a:r>
            <a:r>
              <a:rPr lang="en-US" dirty="0" err="1" smtClean="0"/>
              <a:t>nề</a:t>
            </a:r>
            <a:r>
              <a:rPr lang="en-US" dirty="0" smtClean="0"/>
              <a:t> </a:t>
            </a:r>
            <a:r>
              <a:rPr lang="en-US" dirty="0" err="1" smtClean="0"/>
              <a:t>nếp</a:t>
            </a:r>
            <a:r>
              <a:rPr lang="en-US" dirty="0" smtClean="0"/>
              <a:t>. </a:t>
            </a:r>
            <a:r>
              <a:rPr lang="en-US" dirty="0" err="1" smtClean="0"/>
              <a:t>Hoạt</a:t>
            </a:r>
            <a:r>
              <a:rPr lang="en-US" dirty="0" smtClean="0"/>
              <a:t> </a:t>
            </a:r>
            <a:r>
              <a:rPr lang="en-US" dirty="0" err="1" smtClean="0"/>
              <a:t>động</a:t>
            </a:r>
            <a:r>
              <a:rPr lang="en-US" dirty="0" smtClean="0"/>
              <a:t> </a:t>
            </a:r>
            <a:r>
              <a:rPr lang="en-US" dirty="0" err="1" smtClean="0"/>
              <a:t>thanh</a:t>
            </a:r>
            <a:r>
              <a:rPr lang="en-US" dirty="0" smtClean="0"/>
              <a:t> </a:t>
            </a:r>
            <a:r>
              <a:rPr lang="en-US" dirty="0" err="1" smtClean="0"/>
              <a:t>tra</a:t>
            </a:r>
            <a:r>
              <a:rPr lang="en-US" dirty="0" smtClean="0"/>
              <a:t> ATBXHN </a:t>
            </a:r>
            <a:r>
              <a:rPr lang="en-US" dirty="0" err="1" smtClean="0"/>
              <a:t>trên</a:t>
            </a:r>
            <a:r>
              <a:rPr lang="en-US" dirty="0" smtClean="0"/>
              <a:t> </a:t>
            </a:r>
            <a:r>
              <a:rPr lang="en-US" dirty="0" err="1" smtClean="0"/>
              <a:t>cả</a:t>
            </a:r>
            <a:r>
              <a:rPr lang="en-US" dirty="0" smtClean="0"/>
              <a:t> </a:t>
            </a:r>
            <a:r>
              <a:rPr lang="en-US" dirty="0" err="1" smtClean="0"/>
              <a:t>nước</a:t>
            </a:r>
            <a:r>
              <a:rPr lang="en-US" dirty="0" smtClean="0"/>
              <a:t> </a:t>
            </a:r>
            <a:r>
              <a:rPr lang="en-US" dirty="0" err="1" smtClean="0"/>
              <a:t>đã</a:t>
            </a:r>
            <a:r>
              <a:rPr lang="en-US" dirty="0" smtClean="0"/>
              <a:t> </a:t>
            </a:r>
            <a:r>
              <a:rPr lang="en-US" dirty="0" err="1" smtClean="0"/>
              <a:t>ngăn</a:t>
            </a:r>
            <a:r>
              <a:rPr lang="en-US" dirty="0" smtClean="0"/>
              <a:t> </a:t>
            </a:r>
            <a:r>
              <a:rPr lang="en-US" dirty="0" err="1"/>
              <a:t>chặn</a:t>
            </a:r>
            <a:r>
              <a:rPr lang="en-US" dirty="0"/>
              <a:t> </a:t>
            </a:r>
            <a:r>
              <a:rPr lang="en-US" dirty="0" err="1" smtClean="0"/>
              <a:t>và</a:t>
            </a:r>
            <a:r>
              <a:rPr lang="en-US" dirty="0" smtClean="0"/>
              <a:t> </a:t>
            </a:r>
            <a:r>
              <a:rPr lang="en-US" dirty="0" err="1"/>
              <a:t>xử</a:t>
            </a:r>
            <a:r>
              <a:rPr lang="en-US" dirty="0"/>
              <a:t> </a:t>
            </a:r>
            <a:r>
              <a:rPr lang="en-US" dirty="0" err="1"/>
              <a:t>lý</a:t>
            </a:r>
            <a:r>
              <a:rPr lang="en-US" dirty="0"/>
              <a:t> </a:t>
            </a:r>
            <a:r>
              <a:rPr lang="en-US" dirty="0" err="1"/>
              <a:t>nghiêm</a:t>
            </a:r>
            <a:r>
              <a:rPr lang="en-US" dirty="0"/>
              <a:t> </a:t>
            </a:r>
            <a:r>
              <a:rPr lang="en-US" dirty="0" err="1"/>
              <a:t>đối</a:t>
            </a:r>
            <a:r>
              <a:rPr lang="en-US" dirty="0"/>
              <a:t> </a:t>
            </a:r>
            <a:r>
              <a:rPr lang="en-US" dirty="0" err="1"/>
              <a:t>với</a:t>
            </a:r>
            <a:r>
              <a:rPr lang="en-US" dirty="0"/>
              <a:t> </a:t>
            </a:r>
            <a:r>
              <a:rPr lang="en-US" dirty="0" err="1"/>
              <a:t>các</a:t>
            </a:r>
            <a:r>
              <a:rPr lang="en-US" dirty="0"/>
              <a:t> </a:t>
            </a:r>
            <a:r>
              <a:rPr lang="en-US" dirty="0" err="1"/>
              <a:t>hành</a:t>
            </a:r>
            <a:r>
              <a:rPr lang="en-US" dirty="0"/>
              <a:t> vi </a:t>
            </a:r>
            <a:r>
              <a:rPr lang="en-US" dirty="0" err="1"/>
              <a:t>vi</a:t>
            </a:r>
            <a:r>
              <a:rPr lang="en-US" dirty="0"/>
              <a:t> </a:t>
            </a:r>
            <a:r>
              <a:rPr lang="en-US" dirty="0" err="1"/>
              <a:t>phạm</a:t>
            </a:r>
            <a:r>
              <a:rPr lang="en-US" dirty="0"/>
              <a:t> </a:t>
            </a:r>
            <a:r>
              <a:rPr lang="en-US" dirty="0" err="1"/>
              <a:t>pháp</a:t>
            </a:r>
            <a:r>
              <a:rPr lang="en-US" dirty="0"/>
              <a:t> </a:t>
            </a:r>
            <a:r>
              <a:rPr lang="en-US" dirty="0" err="1"/>
              <a:t>luật</a:t>
            </a:r>
            <a:r>
              <a:rPr lang="en-US" dirty="0"/>
              <a:t> </a:t>
            </a:r>
            <a:r>
              <a:rPr lang="en-US" dirty="0" err="1"/>
              <a:t>về</a:t>
            </a:r>
            <a:r>
              <a:rPr lang="en-US" dirty="0"/>
              <a:t> an </a:t>
            </a:r>
            <a:r>
              <a:rPr lang="en-US" dirty="0" err="1"/>
              <a:t>toàn</a:t>
            </a:r>
            <a:r>
              <a:rPr lang="en-US" dirty="0"/>
              <a:t> </a:t>
            </a:r>
            <a:r>
              <a:rPr lang="en-US" dirty="0" err="1"/>
              <a:t>bức</a:t>
            </a:r>
            <a:r>
              <a:rPr lang="en-US" dirty="0"/>
              <a:t> </a:t>
            </a:r>
            <a:r>
              <a:rPr lang="en-US" dirty="0" err="1"/>
              <a:t>xạ</a:t>
            </a:r>
            <a:r>
              <a:rPr lang="en-US" dirty="0"/>
              <a:t>. </a:t>
            </a:r>
            <a:r>
              <a:rPr lang="en-US" dirty="0" smtClean="0"/>
              <a:t> </a:t>
            </a:r>
          </a:p>
          <a:p>
            <a:pPr marL="342900" indent="-342900" algn="just" eaLnBrk="0" fontAlgn="auto" hangingPunct="0">
              <a:spcBef>
                <a:spcPts val="500"/>
              </a:spcBef>
              <a:spcAft>
                <a:spcPts val="500"/>
              </a:spcAft>
              <a:buClr>
                <a:srgbClr val="080808"/>
              </a:buClr>
              <a:buFontTx/>
              <a:buChar char="-"/>
              <a:defRPr/>
            </a:pPr>
            <a:r>
              <a:rPr lang="en-US" dirty="0" err="1" smtClean="0"/>
              <a:t>Cuộc</a:t>
            </a:r>
            <a:r>
              <a:rPr lang="en-US" dirty="0" smtClean="0"/>
              <a:t> </a:t>
            </a:r>
            <a:r>
              <a:rPr lang="en-US" dirty="0" err="1"/>
              <a:t>thanh</a:t>
            </a:r>
            <a:r>
              <a:rPr lang="en-US" dirty="0"/>
              <a:t> </a:t>
            </a:r>
            <a:r>
              <a:rPr lang="en-US" dirty="0" err="1"/>
              <a:t>tra</a:t>
            </a:r>
            <a:r>
              <a:rPr lang="en-US" dirty="0"/>
              <a:t> </a:t>
            </a:r>
            <a:r>
              <a:rPr lang="en-US" dirty="0" err="1"/>
              <a:t>chuyên</a:t>
            </a:r>
            <a:r>
              <a:rPr lang="en-US" dirty="0"/>
              <a:t> </a:t>
            </a:r>
            <a:r>
              <a:rPr lang="en-US" dirty="0" err="1"/>
              <a:t>đề</a:t>
            </a:r>
            <a:r>
              <a:rPr lang="en-US" dirty="0"/>
              <a:t> </a:t>
            </a:r>
            <a:r>
              <a:rPr lang="en-US" dirty="0" err="1"/>
              <a:t>diện</a:t>
            </a:r>
            <a:r>
              <a:rPr lang="en-US" dirty="0"/>
              <a:t> </a:t>
            </a:r>
            <a:r>
              <a:rPr lang="en-US" dirty="0" err="1"/>
              <a:t>rộng</a:t>
            </a:r>
            <a:r>
              <a:rPr lang="en-US" dirty="0"/>
              <a:t> </a:t>
            </a:r>
            <a:r>
              <a:rPr lang="en-US" dirty="0" err="1" smtClean="0"/>
              <a:t>năm</a:t>
            </a:r>
            <a:r>
              <a:rPr lang="en-US" dirty="0" smtClean="0"/>
              <a:t> 2017 </a:t>
            </a:r>
            <a:r>
              <a:rPr lang="en-US" dirty="0" err="1" smtClean="0"/>
              <a:t>đã</a:t>
            </a:r>
            <a:r>
              <a:rPr lang="en-US" dirty="0" smtClean="0"/>
              <a:t> </a:t>
            </a:r>
            <a:r>
              <a:rPr lang="en-US" dirty="0" err="1"/>
              <a:t>đạt</a:t>
            </a:r>
            <a:r>
              <a:rPr lang="en-US" dirty="0"/>
              <a:t> </a:t>
            </a:r>
            <a:r>
              <a:rPr lang="en-US" dirty="0" err="1"/>
              <a:t>được</a:t>
            </a:r>
            <a:r>
              <a:rPr lang="en-US" dirty="0"/>
              <a:t> </a:t>
            </a:r>
            <a:r>
              <a:rPr lang="en-US" dirty="0" err="1"/>
              <a:t>những</a:t>
            </a:r>
            <a:r>
              <a:rPr lang="en-US" dirty="0"/>
              <a:t> </a:t>
            </a:r>
            <a:r>
              <a:rPr lang="en-US" dirty="0" err="1"/>
              <a:t>kết</a:t>
            </a:r>
            <a:r>
              <a:rPr lang="en-US" dirty="0"/>
              <a:t> </a:t>
            </a:r>
            <a:r>
              <a:rPr lang="en-US" dirty="0" err="1"/>
              <a:t>quả</a:t>
            </a:r>
            <a:r>
              <a:rPr lang="en-US" dirty="0"/>
              <a:t> </a:t>
            </a:r>
            <a:r>
              <a:rPr lang="en-US" dirty="0" err="1"/>
              <a:t>đáng</a:t>
            </a:r>
            <a:r>
              <a:rPr lang="en-US" dirty="0"/>
              <a:t> </a:t>
            </a:r>
            <a:r>
              <a:rPr lang="en-US" dirty="0" err="1"/>
              <a:t>ghi</a:t>
            </a:r>
            <a:r>
              <a:rPr lang="en-US" dirty="0"/>
              <a:t> </a:t>
            </a:r>
            <a:r>
              <a:rPr lang="en-US" dirty="0" err="1"/>
              <a:t>nhận</a:t>
            </a:r>
            <a:r>
              <a:rPr lang="en-US" dirty="0"/>
              <a:t>, </a:t>
            </a:r>
            <a:r>
              <a:rPr lang="en-US" dirty="0" err="1"/>
              <a:t>giúp</a:t>
            </a:r>
            <a:r>
              <a:rPr lang="en-US" dirty="0"/>
              <a:t> </a:t>
            </a:r>
            <a:r>
              <a:rPr lang="en-US" dirty="0" err="1"/>
              <a:t>các</a:t>
            </a:r>
            <a:r>
              <a:rPr lang="en-US" dirty="0"/>
              <a:t> </a:t>
            </a:r>
            <a:r>
              <a:rPr lang="en-US" dirty="0" err="1"/>
              <a:t>cơ</a:t>
            </a:r>
            <a:r>
              <a:rPr lang="en-US" dirty="0"/>
              <a:t> </a:t>
            </a:r>
            <a:r>
              <a:rPr lang="en-US" dirty="0" err="1"/>
              <a:t>quan</a:t>
            </a:r>
            <a:r>
              <a:rPr lang="en-US" dirty="0"/>
              <a:t> </a:t>
            </a:r>
            <a:r>
              <a:rPr lang="en-US" dirty="0" err="1"/>
              <a:t>quản</a:t>
            </a:r>
            <a:r>
              <a:rPr lang="en-US" dirty="0"/>
              <a:t> </a:t>
            </a:r>
            <a:r>
              <a:rPr lang="en-US" dirty="0" err="1"/>
              <a:t>lý</a:t>
            </a:r>
            <a:r>
              <a:rPr lang="en-US" dirty="0"/>
              <a:t> </a:t>
            </a:r>
            <a:r>
              <a:rPr lang="en-US" dirty="0" err="1"/>
              <a:t>nhà</a:t>
            </a:r>
            <a:r>
              <a:rPr lang="en-US" dirty="0"/>
              <a:t> </a:t>
            </a:r>
            <a:r>
              <a:rPr lang="en-US" dirty="0" err="1"/>
              <a:t>nước</a:t>
            </a:r>
            <a:r>
              <a:rPr lang="en-US" dirty="0"/>
              <a:t> </a:t>
            </a:r>
            <a:r>
              <a:rPr lang="en-US" dirty="0" err="1"/>
              <a:t>về</a:t>
            </a:r>
            <a:r>
              <a:rPr lang="en-US" dirty="0"/>
              <a:t> ATBX </a:t>
            </a:r>
            <a:r>
              <a:rPr lang="en-US" dirty="0" err="1"/>
              <a:t>tại</a:t>
            </a:r>
            <a:r>
              <a:rPr lang="en-US" dirty="0"/>
              <a:t> </a:t>
            </a:r>
            <a:r>
              <a:rPr lang="en-US" dirty="0" err="1"/>
              <a:t>Trung</a:t>
            </a:r>
            <a:r>
              <a:rPr lang="en-US" dirty="0"/>
              <a:t> </a:t>
            </a:r>
            <a:r>
              <a:rPr lang="en-US" dirty="0" err="1"/>
              <a:t>ương</a:t>
            </a:r>
            <a:r>
              <a:rPr lang="en-US" dirty="0"/>
              <a:t> </a:t>
            </a:r>
            <a:r>
              <a:rPr lang="en-US" dirty="0" err="1"/>
              <a:t>và</a:t>
            </a:r>
            <a:r>
              <a:rPr lang="en-US" dirty="0"/>
              <a:t> </a:t>
            </a:r>
            <a:r>
              <a:rPr lang="en-US" dirty="0" err="1"/>
              <a:t>địa</a:t>
            </a:r>
            <a:r>
              <a:rPr lang="en-US" dirty="0"/>
              <a:t> </a:t>
            </a:r>
            <a:r>
              <a:rPr lang="en-US" dirty="0" err="1"/>
              <a:t>phương</a:t>
            </a:r>
            <a:r>
              <a:rPr lang="en-US" dirty="0"/>
              <a:t> </a:t>
            </a:r>
            <a:r>
              <a:rPr lang="en-US" dirty="0" err="1"/>
              <a:t>nắm</a:t>
            </a:r>
            <a:r>
              <a:rPr lang="en-US" dirty="0"/>
              <a:t> </a:t>
            </a:r>
            <a:r>
              <a:rPr lang="en-US" dirty="0" err="1"/>
              <a:t>bắt</a:t>
            </a:r>
            <a:r>
              <a:rPr lang="en-US" dirty="0"/>
              <a:t> </a:t>
            </a:r>
            <a:r>
              <a:rPr lang="en-US" dirty="0" err="1"/>
              <a:t>được</a:t>
            </a:r>
            <a:r>
              <a:rPr lang="en-US" dirty="0"/>
              <a:t> </a:t>
            </a:r>
            <a:r>
              <a:rPr lang="en-US" dirty="0" err="1"/>
              <a:t>thực</a:t>
            </a:r>
            <a:r>
              <a:rPr lang="en-US" dirty="0"/>
              <a:t> </a:t>
            </a:r>
            <a:r>
              <a:rPr lang="en-US" dirty="0" err="1"/>
              <a:t>trạng</a:t>
            </a:r>
            <a:r>
              <a:rPr lang="en-US" dirty="0"/>
              <a:t> </a:t>
            </a:r>
            <a:r>
              <a:rPr lang="en-US" dirty="0" err="1"/>
              <a:t>hoạt</a:t>
            </a:r>
            <a:r>
              <a:rPr lang="en-US" dirty="0"/>
              <a:t> </a:t>
            </a:r>
            <a:r>
              <a:rPr lang="en-US" dirty="0" err="1"/>
              <a:t>động</a:t>
            </a:r>
            <a:r>
              <a:rPr lang="en-US" dirty="0"/>
              <a:t>, </a:t>
            </a:r>
            <a:r>
              <a:rPr lang="en-US" dirty="0" err="1"/>
              <a:t>tình</a:t>
            </a:r>
            <a:r>
              <a:rPr lang="en-US" dirty="0"/>
              <a:t> </a:t>
            </a:r>
            <a:r>
              <a:rPr lang="en-US" dirty="0" err="1"/>
              <a:t>hình</a:t>
            </a:r>
            <a:r>
              <a:rPr lang="en-US" dirty="0"/>
              <a:t> </a:t>
            </a:r>
            <a:r>
              <a:rPr lang="en-US" dirty="0" err="1"/>
              <a:t>thực</a:t>
            </a:r>
            <a:r>
              <a:rPr lang="en-US" dirty="0"/>
              <a:t> </a:t>
            </a:r>
            <a:r>
              <a:rPr lang="en-US" dirty="0" err="1"/>
              <a:t>hiện</a:t>
            </a:r>
            <a:r>
              <a:rPr lang="en-US" dirty="0"/>
              <a:t> </a:t>
            </a:r>
            <a:r>
              <a:rPr lang="en-US" dirty="0" err="1"/>
              <a:t>các</a:t>
            </a:r>
            <a:r>
              <a:rPr lang="en-US" dirty="0"/>
              <a:t> </a:t>
            </a:r>
            <a:r>
              <a:rPr lang="en-US" dirty="0" err="1"/>
              <a:t>quy</a:t>
            </a:r>
            <a:r>
              <a:rPr lang="en-US" dirty="0"/>
              <a:t> </a:t>
            </a:r>
            <a:r>
              <a:rPr lang="en-US" dirty="0" err="1"/>
              <a:t>định</a:t>
            </a:r>
            <a:r>
              <a:rPr lang="en-US" dirty="0"/>
              <a:t> </a:t>
            </a:r>
            <a:r>
              <a:rPr lang="en-US" dirty="0" err="1"/>
              <a:t>bảo</a:t>
            </a:r>
            <a:r>
              <a:rPr lang="en-US" dirty="0"/>
              <a:t> </a:t>
            </a:r>
            <a:r>
              <a:rPr lang="en-US" dirty="0" err="1"/>
              <a:t>đảm</a:t>
            </a:r>
            <a:r>
              <a:rPr lang="en-US" dirty="0"/>
              <a:t> ATBX, an </a:t>
            </a:r>
            <a:r>
              <a:rPr lang="en-US" dirty="0" err="1"/>
              <a:t>ninh</a:t>
            </a:r>
            <a:r>
              <a:rPr lang="en-US" dirty="0"/>
              <a:t> </a:t>
            </a:r>
            <a:r>
              <a:rPr lang="en-US" dirty="0" err="1"/>
              <a:t>nguồn</a:t>
            </a:r>
            <a:r>
              <a:rPr lang="en-US" dirty="0"/>
              <a:t> </a:t>
            </a:r>
            <a:r>
              <a:rPr lang="en-US" dirty="0" err="1"/>
              <a:t>phóng</a:t>
            </a:r>
            <a:r>
              <a:rPr lang="en-US" dirty="0"/>
              <a:t> </a:t>
            </a:r>
            <a:r>
              <a:rPr lang="en-US" dirty="0" err="1"/>
              <a:t>xạ</a:t>
            </a:r>
            <a:r>
              <a:rPr lang="en-US" dirty="0"/>
              <a:t> </a:t>
            </a:r>
            <a:r>
              <a:rPr lang="en-US" dirty="0" err="1"/>
              <a:t>của</a:t>
            </a:r>
            <a:r>
              <a:rPr lang="en-US" dirty="0"/>
              <a:t> </a:t>
            </a:r>
            <a:r>
              <a:rPr lang="en-US" dirty="0" err="1"/>
              <a:t>các</a:t>
            </a:r>
            <a:r>
              <a:rPr lang="en-US" dirty="0"/>
              <a:t> </a:t>
            </a:r>
            <a:r>
              <a:rPr lang="en-US" dirty="0" err="1"/>
              <a:t>cơ</a:t>
            </a:r>
            <a:r>
              <a:rPr lang="en-US" dirty="0"/>
              <a:t> </a:t>
            </a:r>
            <a:r>
              <a:rPr lang="en-US" dirty="0" err="1"/>
              <a:t>sở</a:t>
            </a:r>
            <a:r>
              <a:rPr lang="en-US" dirty="0"/>
              <a:t> </a:t>
            </a:r>
            <a:r>
              <a:rPr lang="en-US" dirty="0" err="1"/>
              <a:t>quản</a:t>
            </a:r>
            <a:r>
              <a:rPr lang="en-US" dirty="0"/>
              <a:t> </a:t>
            </a:r>
            <a:r>
              <a:rPr lang="en-US" dirty="0" err="1"/>
              <a:t>lý</a:t>
            </a:r>
            <a:r>
              <a:rPr lang="en-US" dirty="0"/>
              <a:t>, </a:t>
            </a:r>
            <a:r>
              <a:rPr lang="en-US" dirty="0" err="1"/>
              <a:t>sử</a:t>
            </a:r>
            <a:r>
              <a:rPr lang="en-US" dirty="0"/>
              <a:t> </a:t>
            </a:r>
            <a:r>
              <a:rPr lang="en-US" dirty="0" err="1"/>
              <a:t>dụng</a:t>
            </a:r>
            <a:r>
              <a:rPr lang="en-US" dirty="0"/>
              <a:t> </a:t>
            </a:r>
            <a:r>
              <a:rPr lang="en-US" dirty="0" err="1"/>
              <a:t>nguồn</a:t>
            </a:r>
            <a:r>
              <a:rPr lang="en-US" dirty="0"/>
              <a:t> </a:t>
            </a:r>
            <a:r>
              <a:rPr lang="en-US" dirty="0" err="1"/>
              <a:t>phóng</a:t>
            </a:r>
            <a:r>
              <a:rPr lang="en-US" dirty="0"/>
              <a:t> </a:t>
            </a:r>
            <a:r>
              <a:rPr lang="en-US" dirty="0" err="1"/>
              <a:t>xạ</a:t>
            </a:r>
            <a:r>
              <a:rPr lang="en-US" dirty="0"/>
              <a:t>, </a:t>
            </a:r>
            <a:r>
              <a:rPr lang="en-US" dirty="0" err="1"/>
              <a:t>kịp</a:t>
            </a:r>
            <a:r>
              <a:rPr lang="en-US" dirty="0"/>
              <a:t> </a:t>
            </a:r>
            <a:r>
              <a:rPr lang="en-US" dirty="0" err="1"/>
              <a:t>thời</a:t>
            </a:r>
            <a:r>
              <a:rPr lang="en-US" dirty="0"/>
              <a:t> </a:t>
            </a:r>
            <a:r>
              <a:rPr lang="en-US" dirty="0" err="1"/>
              <a:t>chấn</a:t>
            </a:r>
            <a:r>
              <a:rPr lang="en-US" dirty="0"/>
              <a:t> </a:t>
            </a:r>
            <a:r>
              <a:rPr lang="en-US" dirty="0" err="1"/>
              <a:t>chỉnh</a:t>
            </a:r>
            <a:r>
              <a:rPr lang="en-US" dirty="0"/>
              <a:t> </a:t>
            </a:r>
            <a:r>
              <a:rPr lang="en-US" dirty="0" err="1"/>
              <a:t>và</a:t>
            </a:r>
            <a:r>
              <a:rPr lang="en-US" dirty="0"/>
              <a:t> </a:t>
            </a:r>
            <a:r>
              <a:rPr lang="en-US" dirty="0" err="1"/>
              <a:t>nâng</a:t>
            </a:r>
            <a:r>
              <a:rPr lang="en-US" dirty="0"/>
              <a:t> </a:t>
            </a:r>
            <a:r>
              <a:rPr lang="en-US" dirty="0" err="1"/>
              <a:t>cao</a:t>
            </a:r>
            <a:r>
              <a:rPr lang="en-US" dirty="0"/>
              <a:t> ý </a:t>
            </a:r>
            <a:r>
              <a:rPr lang="en-US" dirty="0" err="1"/>
              <a:t>thức</a:t>
            </a:r>
            <a:r>
              <a:rPr lang="en-US" dirty="0"/>
              <a:t> </a:t>
            </a:r>
            <a:r>
              <a:rPr lang="en-US" dirty="0" err="1"/>
              <a:t>chấp</a:t>
            </a:r>
            <a:r>
              <a:rPr lang="en-US" dirty="0"/>
              <a:t> </a:t>
            </a:r>
            <a:r>
              <a:rPr lang="en-US" dirty="0" err="1"/>
              <a:t>hành</a:t>
            </a:r>
            <a:r>
              <a:rPr lang="en-US" dirty="0"/>
              <a:t> </a:t>
            </a:r>
            <a:r>
              <a:rPr lang="en-US" dirty="0" err="1"/>
              <a:t>quy</a:t>
            </a:r>
            <a:r>
              <a:rPr lang="en-US" dirty="0"/>
              <a:t> </a:t>
            </a:r>
            <a:r>
              <a:rPr lang="en-US" dirty="0" err="1"/>
              <a:t>định</a:t>
            </a:r>
            <a:r>
              <a:rPr lang="en-US" dirty="0"/>
              <a:t> </a:t>
            </a:r>
            <a:r>
              <a:rPr lang="en-US" dirty="0" err="1"/>
              <a:t>pháp</a:t>
            </a:r>
            <a:r>
              <a:rPr lang="en-US" dirty="0"/>
              <a:t> </a:t>
            </a:r>
            <a:r>
              <a:rPr lang="en-US" dirty="0" err="1"/>
              <a:t>luật</a:t>
            </a:r>
            <a:r>
              <a:rPr lang="en-US" dirty="0"/>
              <a:t> </a:t>
            </a:r>
            <a:r>
              <a:rPr lang="en-US" dirty="0" err="1" smtClean="0"/>
              <a:t>của</a:t>
            </a:r>
            <a:r>
              <a:rPr lang="en-US" dirty="0" smtClean="0"/>
              <a:t> </a:t>
            </a:r>
            <a:r>
              <a:rPr lang="en-US" dirty="0" err="1"/>
              <a:t>các</a:t>
            </a:r>
            <a:r>
              <a:rPr lang="en-US" dirty="0"/>
              <a:t> </a:t>
            </a:r>
            <a:r>
              <a:rPr lang="en-US" dirty="0" err="1"/>
              <a:t>tổ</a:t>
            </a:r>
            <a:r>
              <a:rPr lang="en-US" dirty="0"/>
              <a:t> </a:t>
            </a:r>
            <a:r>
              <a:rPr lang="en-US" dirty="0" err="1"/>
              <a:t>chức</a:t>
            </a:r>
            <a:r>
              <a:rPr lang="en-US" dirty="0"/>
              <a:t>, </a:t>
            </a:r>
            <a:r>
              <a:rPr lang="en-US" dirty="0" err="1"/>
              <a:t>cá</a:t>
            </a:r>
            <a:r>
              <a:rPr lang="en-US" dirty="0"/>
              <a:t> </a:t>
            </a:r>
            <a:r>
              <a:rPr lang="en-US" dirty="0" err="1"/>
              <a:t>nhân</a:t>
            </a:r>
            <a:r>
              <a:rPr lang="en-US" dirty="0"/>
              <a:t> </a:t>
            </a:r>
            <a:r>
              <a:rPr lang="en-US" dirty="0" err="1"/>
              <a:t>quản</a:t>
            </a:r>
            <a:r>
              <a:rPr lang="en-US" dirty="0"/>
              <a:t> </a:t>
            </a:r>
            <a:r>
              <a:rPr lang="en-US" dirty="0" err="1"/>
              <a:t>lý</a:t>
            </a:r>
            <a:r>
              <a:rPr lang="en-US" dirty="0"/>
              <a:t> </a:t>
            </a:r>
            <a:r>
              <a:rPr lang="en-US" dirty="0" err="1"/>
              <a:t>nguồn</a:t>
            </a:r>
            <a:r>
              <a:rPr lang="en-US" dirty="0"/>
              <a:t> </a:t>
            </a:r>
            <a:r>
              <a:rPr lang="en-US" dirty="0" err="1"/>
              <a:t>phóng</a:t>
            </a:r>
            <a:r>
              <a:rPr lang="en-US" dirty="0"/>
              <a:t> </a:t>
            </a:r>
            <a:r>
              <a:rPr lang="en-US" dirty="0" err="1" smtClean="0"/>
              <a:t>xạ</a:t>
            </a:r>
            <a:r>
              <a:rPr lang="en-US" dirty="0" smtClean="0"/>
              <a:t>.</a:t>
            </a:r>
            <a:endParaRPr lang="en-US" dirty="0"/>
          </a:p>
          <a:p>
            <a:pPr marL="342900" indent="-342900" algn="just" eaLnBrk="0" fontAlgn="auto" hangingPunct="0">
              <a:spcBef>
                <a:spcPts val="500"/>
              </a:spcBef>
              <a:spcAft>
                <a:spcPts val="500"/>
              </a:spcAft>
              <a:buClr>
                <a:srgbClr val="080808"/>
              </a:buClr>
              <a:buFontTx/>
              <a:buChar char="-"/>
              <a:defRPr/>
            </a:pPr>
            <a:r>
              <a:rPr lang="en-US" dirty="0" err="1" smtClean="0"/>
              <a:t>Hoạt</a:t>
            </a:r>
            <a:r>
              <a:rPr lang="en-US" dirty="0" smtClean="0"/>
              <a:t> </a:t>
            </a:r>
            <a:r>
              <a:rPr lang="en-US" dirty="0" err="1" smtClean="0"/>
              <a:t>động</a:t>
            </a:r>
            <a:r>
              <a:rPr lang="en-US" dirty="0" smtClean="0"/>
              <a:t> </a:t>
            </a:r>
            <a:r>
              <a:rPr lang="en-US" dirty="0" err="1" smtClean="0"/>
              <a:t>thanh</a:t>
            </a:r>
            <a:r>
              <a:rPr lang="en-US" dirty="0" smtClean="0"/>
              <a:t> </a:t>
            </a:r>
            <a:r>
              <a:rPr lang="en-US" dirty="0" err="1" smtClean="0"/>
              <a:t>tra</a:t>
            </a:r>
            <a:r>
              <a:rPr lang="en-US" dirty="0" smtClean="0"/>
              <a:t> </a:t>
            </a:r>
            <a:r>
              <a:rPr lang="en-US" dirty="0" err="1" smtClean="0"/>
              <a:t>đối</a:t>
            </a:r>
            <a:r>
              <a:rPr lang="en-US" dirty="0" smtClean="0"/>
              <a:t> </a:t>
            </a:r>
            <a:r>
              <a:rPr lang="en-US" dirty="0" err="1" smtClean="0"/>
              <a:t>với</a:t>
            </a:r>
            <a:r>
              <a:rPr lang="en-US" dirty="0" smtClean="0"/>
              <a:t> </a:t>
            </a:r>
            <a:r>
              <a:rPr lang="en-US" dirty="0" err="1" smtClean="0"/>
              <a:t>các</a:t>
            </a:r>
            <a:r>
              <a:rPr lang="en-US" dirty="0" smtClean="0"/>
              <a:t> </a:t>
            </a:r>
            <a:r>
              <a:rPr lang="en-US" dirty="0" err="1" smtClean="0"/>
              <a:t>cơ</a:t>
            </a:r>
            <a:r>
              <a:rPr lang="en-US" dirty="0" smtClean="0"/>
              <a:t> </a:t>
            </a:r>
            <a:r>
              <a:rPr lang="en-US" dirty="0" err="1" smtClean="0"/>
              <a:t>sở</a:t>
            </a:r>
            <a:r>
              <a:rPr lang="en-US" dirty="0" smtClean="0"/>
              <a:t> </a:t>
            </a:r>
            <a:r>
              <a:rPr lang="en-US" dirty="0" err="1" smtClean="0"/>
              <a:t>không</a:t>
            </a:r>
            <a:r>
              <a:rPr lang="en-US" dirty="0" smtClean="0"/>
              <a:t> </a:t>
            </a:r>
            <a:r>
              <a:rPr lang="en-US" dirty="0" err="1" smtClean="0"/>
              <a:t>phải</a:t>
            </a:r>
            <a:r>
              <a:rPr lang="en-US" dirty="0" smtClean="0"/>
              <a:t> </a:t>
            </a:r>
            <a:r>
              <a:rPr lang="en-US" dirty="0" err="1" smtClean="0"/>
              <a:t>là</a:t>
            </a:r>
            <a:r>
              <a:rPr lang="en-US" dirty="0" smtClean="0"/>
              <a:t> X-</a:t>
            </a:r>
            <a:r>
              <a:rPr lang="en-US" dirty="0" err="1" smtClean="0"/>
              <a:t>quang</a:t>
            </a:r>
            <a:r>
              <a:rPr lang="en-US" dirty="0" smtClean="0"/>
              <a:t> y </a:t>
            </a:r>
            <a:r>
              <a:rPr lang="en-US" dirty="0" err="1" smtClean="0"/>
              <a:t>tế</a:t>
            </a:r>
            <a:r>
              <a:rPr lang="en-US" dirty="0" smtClean="0"/>
              <a:t> </a:t>
            </a:r>
            <a:r>
              <a:rPr lang="en-US" dirty="0" err="1" smtClean="0"/>
              <a:t>mặc</a:t>
            </a:r>
            <a:r>
              <a:rPr lang="en-US" dirty="0" smtClean="0"/>
              <a:t> </a:t>
            </a:r>
            <a:r>
              <a:rPr lang="en-US" dirty="0" err="1" smtClean="0"/>
              <a:t>dù</a:t>
            </a:r>
            <a:r>
              <a:rPr lang="en-US" dirty="0" smtClean="0"/>
              <a:t> </a:t>
            </a:r>
            <a:r>
              <a:rPr lang="en-US" dirty="0" err="1" smtClean="0"/>
              <a:t>đã</a:t>
            </a:r>
            <a:r>
              <a:rPr lang="en-US" dirty="0" smtClean="0"/>
              <a:t> </a:t>
            </a:r>
            <a:r>
              <a:rPr lang="en-US" dirty="0" err="1" smtClean="0"/>
              <a:t>được</a:t>
            </a:r>
            <a:r>
              <a:rPr lang="en-US" dirty="0" smtClean="0"/>
              <a:t> </a:t>
            </a:r>
            <a:r>
              <a:rPr lang="en-US" dirty="0" err="1" smtClean="0"/>
              <a:t>các</a:t>
            </a:r>
            <a:r>
              <a:rPr lang="en-US" dirty="0" smtClean="0"/>
              <a:t> </a:t>
            </a:r>
            <a:r>
              <a:rPr lang="en-US" dirty="0" err="1" smtClean="0"/>
              <a:t>Sở</a:t>
            </a:r>
            <a:r>
              <a:rPr lang="en-US" dirty="0" smtClean="0"/>
              <a:t> KHCN </a:t>
            </a:r>
            <a:r>
              <a:rPr lang="en-US" dirty="0" err="1" smtClean="0"/>
              <a:t>đẩy</a:t>
            </a:r>
            <a:r>
              <a:rPr lang="en-US" dirty="0" smtClean="0"/>
              <a:t> </a:t>
            </a:r>
            <a:r>
              <a:rPr lang="en-US" dirty="0" err="1" smtClean="0"/>
              <a:t>mạnh</a:t>
            </a:r>
            <a:r>
              <a:rPr lang="en-US" dirty="0" smtClean="0"/>
              <a:t> </a:t>
            </a:r>
            <a:r>
              <a:rPr lang="en-US" dirty="0" err="1" smtClean="0"/>
              <a:t>nhưng</a:t>
            </a:r>
            <a:r>
              <a:rPr lang="en-US" dirty="0" smtClean="0"/>
              <a:t> </a:t>
            </a:r>
            <a:r>
              <a:rPr lang="en-US" dirty="0" err="1" smtClean="0"/>
              <a:t>số</a:t>
            </a:r>
            <a:r>
              <a:rPr lang="en-US" dirty="0" smtClean="0"/>
              <a:t> </a:t>
            </a:r>
            <a:r>
              <a:rPr lang="en-US" dirty="0" err="1" smtClean="0"/>
              <a:t>lượng</a:t>
            </a:r>
            <a:r>
              <a:rPr lang="en-US" dirty="0" smtClean="0"/>
              <a:t> </a:t>
            </a:r>
            <a:r>
              <a:rPr lang="en-US" dirty="0" err="1" smtClean="0"/>
              <a:t>cơ</a:t>
            </a:r>
            <a:r>
              <a:rPr lang="en-US" dirty="0" smtClean="0"/>
              <a:t> </a:t>
            </a:r>
            <a:r>
              <a:rPr lang="en-US" dirty="0" err="1" smtClean="0"/>
              <a:t>sở</a:t>
            </a:r>
            <a:r>
              <a:rPr lang="en-US" dirty="0" smtClean="0"/>
              <a:t> </a:t>
            </a:r>
            <a:r>
              <a:rPr lang="en-US" dirty="0" err="1" smtClean="0"/>
              <a:t>được</a:t>
            </a:r>
            <a:r>
              <a:rPr lang="en-US" dirty="0" smtClean="0"/>
              <a:t> </a:t>
            </a:r>
            <a:r>
              <a:rPr lang="en-US" dirty="0" err="1" smtClean="0"/>
              <a:t>thanh</a:t>
            </a:r>
            <a:r>
              <a:rPr lang="en-US" dirty="0" smtClean="0"/>
              <a:t> </a:t>
            </a:r>
            <a:r>
              <a:rPr lang="en-US" dirty="0" err="1" smtClean="0"/>
              <a:t>tra</a:t>
            </a:r>
            <a:r>
              <a:rPr lang="en-US" dirty="0" smtClean="0"/>
              <a:t> </a:t>
            </a:r>
            <a:r>
              <a:rPr lang="en-US" dirty="0" err="1" smtClean="0"/>
              <a:t>chưa</a:t>
            </a:r>
            <a:r>
              <a:rPr lang="en-US" dirty="0" smtClean="0"/>
              <a:t> </a:t>
            </a:r>
            <a:r>
              <a:rPr lang="en-US" dirty="0" err="1" smtClean="0"/>
              <a:t>nhiều</a:t>
            </a:r>
            <a:r>
              <a:rPr lang="en-US" dirty="0" smtClean="0"/>
              <a:t>, </a:t>
            </a:r>
            <a:r>
              <a:rPr lang="en-US" dirty="0" err="1" smtClean="0"/>
              <a:t>chất</a:t>
            </a:r>
            <a:r>
              <a:rPr lang="en-US" dirty="0" smtClean="0"/>
              <a:t> </a:t>
            </a:r>
            <a:r>
              <a:rPr lang="en-US" dirty="0" err="1" smtClean="0"/>
              <a:t>lượng</a:t>
            </a:r>
            <a:r>
              <a:rPr lang="en-US" dirty="0" smtClean="0"/>
              <a:t> </a:t>
            </a:r>
            <a:r>
              <a:rPr lang="en-US" dirty="0" err="1" smtClean="0"/>
              <a:t>và</a:t>
            </a:r>
            <a:r>
              <a:rPr lang="en-US" dirty="0" smtClean="0"/>
              <a:t> </a:t>
            </a:r>
            <a:r>
              <a:rPr lang="en-US" dirty="0" err="1" smtClean="0"/>
              <a:t>hiệu</a:t>
            </a:r>
            <a:r>
              <a:rPr lang="en-US" dirty="0" smtClean="0"/>
              <a:t> </a:t>
            </a:r>
            <a:r>
              <a:rPr lang="en-US" dirty="0" err="1" smtClean="0"/>
              <a:t>quả</a:t>
            </a:r>
            <a:r>
              <a:rPr lang="en-US" dirty="0" smtClean="0"/>
              <a:t> </a:t>
            </a:r>
            <a:r>
              <a:rPr lang="en-US" dirty="0" err="1" smtClean="0"/>
              <a:t>còn</a:t>
            </a:r>
            <a:r>
              <a:rPr lang="en-US" dirty="0" smtClean="0"/>
              <a:t> </a:t>
            </a:r>
            <a:r>
              <a:rPr lang="en-US" dirty="0" err="1" smtClean="0"/>
              <a:t>chưa</a:t>
            </a:r>
            <a:r>
              <a:rPr lang="en-US" dirty="0" smtClean="0"/>
              <a:t> </a:t>
            </a:r>
            <a:r>
              <a:rPr lang="en-US" dirty="0" err="1" smtClean="0"/>
              <a:t>được</a:t>
            </a:r>
            <a:r>
              <a:rPr lang="en-US" dirty="0" smtClean="0"/>
              <a:t> </a:t>
            </a:r>
            <a:r>
              <a:rPr lang="en-US" dirty="0" err="1" smtClean="0"/>
              <a:t>như</a:t>
            </a:r>
            <a:r>
              <a:rPr lang="en-US" dirty="0" smtClean="0"/>
              <a:t> </a:t>
            </a:r>
            <a:r>
              <a:rPr lang="en-US" dirty="0" err="1" smtClean="0"/>
              <a:t>mong</a:t>
            </a:r>
            <a:r>
              <a:rPr lang="en-US" dirty="0" smtClean="0"/>
              <a:t> </a:t>
            </a:r>
            <a:r>
              <a:rPr lang="en-US" dirty="0" err="1" smtClean="0"/>
              <a:t>muốn</a:t>
            </a:r>
            <a:r>
              <a:rPr lang="en-US" dirty="0" smtClean="0"/>
              <a:t>. </a:t>
            </a:r>
            <a:r>
              <a:rPr lang="en-US" dirty="0" err="1"/>
              <a:t>Kết</a:t>
            </a:r>
            <a:r>
              <a:rPr lang="en-US" dirty="0"/>
              <a:t> </a:t>
            </a:r>
            <a:r>
              <a:rPr lang="en-US" dirty="0" err="1"/>
              <a:t>quả</a:t>
            </a:r>
            <a:r>
              <a:rPr lang="en-US" dirty="0"/>
              <a:t> </a:t>
            </a:r>
            <a:r>
              <a:rPr lang="en-US" dirty="0" err="1"/>
              <a:t>thanh</a:t>
            </a:r>
            <a:r>
              <a:rPr lang="en-US" dirty="0"/>
              <a:t> </a:t>
            </a:r>
            <a:r>
              <a:rPr lang="en-US" dirty="0" err="1"/>
              <a:t>tra</a:t>
            </a:r>
            <a:r>
              <a:rPr lang="en-US" dirty="0"/>
              <a:t> </a:t>
            </a:r>
            <a:r>
              <a:rPr lang="en-US" dirty="0" err="1"/>
              <a:t>của</a:t>
            </a:r>
            <a:r>
              <a:rPr lang="en-US" dirty="0"/>
              <a:t> </a:t>
            </a:r>
            <a:r>
              <a:rPr lang="en-US" dirty="0" err="1"/>
              <a:t>một</a:t>
            </a:r>
            <a:r>
              <a:rPr lang="en-US" dirty="0"/>
              <a:t> </a:t>
            </a:r>
            <a:r>
              <a:rPr lang="en-US" dirty="0" err="1"/>
              <a:t>số</a:t>
            </a:r>
            <a:r>
              <a:rPr lang="en-US" dirty="0"/>
              <a:t> </a:t>
            </a:r>
            <a:r>
              <a:rPr lang="en-US" dirty="0" err="1"/>
              <a:t>địa</a:t>
            </a:r>
            <a:r>
              <a:rPr lang="en-US" dirty="0"/>
              <a:t> </a:t>
            </a:r>
            <a:r>
              <a:rPr lang="en-US" dirty="0" err="1"/>
              <a:t>phương</a:t>
            </a:r>
            <a:r>
              <a:rPr lang="en-US" dirty="0"/>
              <a:t> </a:t>
            </a:r>
            <a:r>
              <a:rPr lang="en-US" dirty="0" err="1"/>
              <a:t>chưa</a:t>
            </a:r>
            <a:r>
              <a:rPr lang="en-US" dirty="0"/>
              <a:t> </a:t>
            </a:r>
            <a:r>
              <a:rPr lang="en-US" dirty="0" err="1"/>
              <a:t>tốt</a:t>
            </a:r>
            <a:r>
              <a:rPr lang="en-US" dirty="0"/>
              <a:t> </a:t>
            </a:r>
            <a:r>
              <a:rPr lang="en-US" dirty="0">
                <a:solidFill>
                  <a:srgbClr val="FF0000"/>
                </a:solidFill>
              </a:rPr>
              <a:t>(</a:t>
            </a:r>
            <a:r>
              <a:rPr lang="en-US" dirty="0" err="1">
                <a:solidFill>
                  <a:srgbClr val="FF0000"/>
                </a:solidFill>
              </a:rPr>
              <a:t>còn</a:t>
            </a:r>
            <a:r>
              <a:rPr lang="en-US" dirty="0">
                <a:solidFill>
                  <a:srgbClr val="FF0000"/>
                </a:solidFill>
              </a:rPr>
              <a:t> </a:t>
            </a:r>
            <a:r>
              <a:rPr lang="en-US" dirty="0" err="1">
                <a:solidFill>
                  <a:srgbClr val="FF0000"/>
                </a:solidFill>
              </a:rPr>
              <a:t>chưa</a:t>
            </a:r>
            <a:r>
              <a:rPr lang="en-US" dirty="0">
                <a:solidFill>
                  <a:srgbClr val="FF0000"/>
                </a:solidFill>
              </a:rPr>
              <a:t> </a:t>
            </a:r>
            <a:r>
              <a:rPr lang="en-US" dirty="0" err="1">
                <a:solidFill>
                  <a:srgbClr val="FF0000"/>
                </a:solidFill>
              </a:rPr>
              <a:t>thực</a:t>
            </a:r>
            <a:r>
              <a:rPr lang="en-US" dirty="0">
                <a:solidFill>
                  <a:srgbClr val="FF0000"/>
                </a:solidFill>
              </a:rPr>
              <a:t> </a:t>
            </a:r>
            <a:r>
              <a:rPr lang="en-US" dirty="0" err="1">
                <a:solidFill>
                  <a:srgbClr val="FF0000"/>
                </a:solidFill>
              </a:rPr>
              <a:t>sự</a:t>
            </a:r>
            <a:r>
              <a:rPr lang="en-US" dirty="0">
                <a:solidFill>
                  <a:srgbClr val="FF0000"/>
                </a:solidFill>
              </a:rPr>
              <a:t> </a:t>
            </a:r>
            <a:r>
              <a:rPr lang="en-US" dirty="0" err="1">
                <a:solidFill>
                  <a:srgbClr val="FF0000"/>
                </a:solidFill>
              </a:rPr>
              <a:t>kiên</a:t>
            </a:r>
            <a:r>
              <a:rPr lang="en-US" dirty="0">
                <a:solidFill>
                  <a:srgbClr val="FF0000"/>
                </a:solidFill>
              </a:rPr>
              <a:t> </a:t>
            </a:r>
            <a:r>
              <a:rPr lang="en-US" dirty="0" err="1">
                <a:solidFill>
                  <a:srgbClr val="FF0000"/>
                </a:solidFill>
              </a:rPr>
              <a:t>quyết</a:t>
            </a:r>
            <a:r>
              <a:rPr lang="en-US" dirty="0">
                <a:solidFill>
                  <a:srgbClr val="FF0000"/>
                </a:solidFill>
              </a:rPr>
              <a:t> </a:t>
            </a:r>
            <a:r>
              <a:rPr lang="en-US" dirty="0" err="1">
                <a:solidFill>
                  <a:srgbClr val="FF0000"/>
                </a:solidFill>
              </a:rPr>
              <a:t>trong</a:t>
            </a:r>
            <a:r>
              <a:rPr lang="en-US" dirty="0">
                <a:solidFill>
                  <a:srgbClr val="FF0000"/>
                </a:solidFill>
              </a:rPr>
              <a:t> </a:t>
            </a:r>
            <a:r>
              <a:rPr lang="en-US" dirty="0" err="1">
                <a:solidFill>
                  <a:srgbClr val="FF0000"/>
                </a:solidFill>
              </a:rPr>
              <a:t>việc</a:t>
            </a:r>
            <a:r>
              <a:rPr lang="en-US" dirty="0">
                <a:solidFill>
                  <a:srgbClr val="FF0000"/>
                </a:solidFill>
              </a:rPr>
              <a:t> </a:t>
            </a:r>
            <a:r>
              <a:rPr lang="en-US" dirty="0" err="1">
                <a:solidFill>
                  <a:srgbClr val="FF0000"/>
                </a:solidFill>
              </a:rPr>
              <a:t>xử</a:t>
            </a:r>
            <a:r>
              <a:rPr lang="en-US" dirty="0">
                <a:solidFill>
                  <a:srgbClr val="FF0000"/>
                </a:solidFill>
              </a:rPr>
              <a:t> </a:t>
            </a:r>
            <a:r>
              <a:rPr lang="en-US" dirty="0" err="1">
                <a:solidFill>
                  <a:srgbClr val="FF0000"/>
                </a:solidFill>
              </a:rPr>
              <a:t>lý</a:t>
            </a:r>
            <a:r>
              <a:rPr lang="en-US" dirty="0">
                <a:solidFill>
                  <a:srgbClr val="FF0000"/>
                </a:solidFill>
              </a:rPr>
              <a:t> </a:t>
            </a:r>
            <a:r>
              <a:rPr lang="en-US" dirty="0" err="1">
                <a:solidFill>
                  <a:srgbClr val="FF0000"/>
                </a:solidFill>
              </a:rPr>
              <a:t>đối</a:t>
            </a:r>
            <a:r>
              <a:rPr lang="en-US" dirty="0">
                <a:solidFill>
                  <a:srgbClr val="FF0000"/>
                </a:solidFill>
              </a:rPr>
              <a:t> </a:t>
            </a:r>
            <a:r>
              <a:rPr lang="en-US" dirty="0" err="1">
                <a:solidFill>
                  <a:srgbClr val="FF0000"/>
                </a:solidFill>
              </a:rPr>
              <a:t>với</a:t>
            </a:r>
            <a:r>
              <a:rPr lang="en-US" dirty="0">
                <a:solidFill>
                  <a:srgbClr val="FF0000"/>
                </a:solidFill>
              </a:rPr>
              <a:t> </a:t>
            </a:r>
            <a:r>
              <a:rPr lang="en-US" dirty="0" err="1">
                <a:solidFill>
                  <a:srgbClr val="FF0000"/>
                </a:solidFill>
              </a:rPr>
              <a:t>tổ</a:t>
            </a:r>
            <a:r>
              <a:rPr lang="en-US" dirty="0">
                <a:solidFill>
                  <a:srgbClr val="FF0000"/>
                </a:solidFill>
              </a:rPr>
              <a:t> </a:t>
            </a:r>
            <a:r>
              <a:rPr lang="en-US" dirty="0" err="1">
                <a:solidFill>
                  <a:srgbClr val="FF0000"/>
                </a:solidFill>
              </a:rPr>
              <a:t>chức</a:t>
            </a:r>
            <a:r>
              <a:rPr lang="en-US" dirty="0">
                <a:solidFill>
                  <a:srgbClr val="FF0000"/>
                </a:solidFill>
              </a:rPr>
              <a:t> </a:t>
            </a:r>
            <a:r>
              <a:rPr lang="en-US" dirty="0" err="1">
                <a:solidFill>
                  <a:srgbClr val="FF0000"/>
                </a:solidFill>
              </a:rPr>
              <a:t>có</a:t>
            </a:r>
            <a:r>
              <a:rPr lang="en-US" dirty="0">
                <a:solidFill>
                  <a:srgbClr val="FF0000"/>
                </a:solidFill>
              </a:rPr>
              <a:t> </a:t>
            </a:r>
            <a:r>
              <a:rPr lang="en-US" dirty="0" err="1">
                <a:solidFill>
                  <a:srgbClr val="FF0000"/>
                </a:solidFill>
              </a:rPr>
              <a:t>hành</a:t>
            </a:r>
            <a:r>
              <a:rPr lang="en-US" dirty="0">
                <a:solidFill>
                  <a:srgbClr val="FF0000"/>
                </a:solidFill>
              </a:rPr>
              <a:t> vi </a:t>
            </a:r>
            <a:r>
              <a:rPr lang="en-US" dirty="0" err="1">
                <a:solidFill>
                  <a:srgbClr val="FF0000"/>
                </a:solidFill>
              </a:rPr>
              <a:t>vi</a:t>
            </a:r>
            <a:r>
              <a:rPr lang="en-US" dirty="0">
                <a:solidFill>
                  <a:srgbClr val="FF0000"/>
                </a:solidFill>
              </a:rPr>
              <a:t> </a:t>
            </a:r>
            <a:r>
              <a:rPr lang="en-US" dirty="0" err="1">
                <a:solidFill>
                  <a:srgbClr val="FF0000"/>
                </a:solidFill>
              </a:rPr>
              <a:t>phạm</a:t>
            </a:r>
            <a:r>
              <a:rPr lang="en-US" dirty="0" smtClean="0">
                <a:solidFill>
                  <a:srgbClr val="FF0000"/>
                </a:solidFill>
              </a:rPr>
              <a:t>);</a:t>
            </a:r>
          </a:p>
        </p:txBody>
      </p:sp>
    </p:spTree>
    <p:extLst>
      <p:ext uri="{BB962C8B-B14F-4D97-AF65-F5344CB8AC3E}">
        <p14:creationId xmlns:p14="http://schemas.microsoft.com/office/powerpoint/2010/main" val="1418042270"/>
      </p:ext>
    </p:extLst>
  </p:cSld>
  <p:clrMapOvr>
    <a:masterClrMapping/>
  </p:clrMapOvr>
  <p:transition spd="slow">
    <p:pull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2.4. </a:t>
            </a:r>
            <a:r>
              <a:rPr lang="en-US" sz="2800" dirty="0" err="1"/>
              <a:t>Hoạt</a:t>
            </a:r>
            <a:r>
              <a:rPr lang="en-US" sz="2800" dirty="0"/>
              <a:t> </a:t>
            </a:r>
            <a:r>
              <a:rPr lang="en-US" sz="2800" dirty="0" err="1"/>
              <a:t>động</a:t>
            </a:r>
            <a:r>
              <a:rPr lang="en-US" sz="2800" dirty="0"/>
              <a:t> </a:t>
            </a:r>
            <a:r>
              <a:rPr lang="en-US" sz="2800" dirty="0" err="1"/>
              <a:t>thanh</a:t>
            </a:r>
            <a:r>
              <a:rPr lang="en-US" sz="2800" dirty="0"/>
              <a:t> </a:t>
            </a:r>
            <a:r>
              <a:rPr lang="en-US" sz="2800" dirty="0" err="1"/>
              <a:t>tra</a:t>
            </a:r>
            <a:r>
              <a:rPr lang="en-US" sz="2800" dirty="0"/>
              <a:t> </a:t>
            </a:r>
            <a:r>
              <a:rPr lang="en-US" sz="2800" dirty="0" err="1"/>
              <a:t>và</a:t>
            </a:r>
            <a:r>
              <a:rPr lang="en-US" sz="2800" dirty="0"/>
              <a:t> </a:t>
            </a:r>
            <a:r>
              <a:rPr lang="en-US" sz="2800" dirty="0" err="1"/>
              <a:t>xử</a:t>
            </a:r>
            <a:r>
              <a:rPr lang="en-US" sz="2800" dirty="0"/>
              <a:t> </a:t>
            </a:r>
            <a:r>
              <a:rPr lang="en-US" sz="2800" dirty="0" err="1"/>
              <a:t>lý</a:t>
            </a:r>
            <a:r>
              <a:rPr lang="en-US" sz="2800" dirty="0"/>
              <a:t> vi </a:t>
            </a:r>
            <a:r>
              <a:rPr lang="en-US" sz="2800" dirty="0" err="1"/>
              <a:t>phạm</a:t>
            </a:r>
            <a:r>
              <a:rPr lang="en-US" sz="2800" dirty="0"/>
              <a:t> </a:t>
            </a:r>
            <a:r>
              <a:rPr lang="en-US" sz="2400" b="0" dirty="0" smtClean="0"/>
              <a:t>(5/5)</a:t>
            </a:r>
            <a:endParaRPr lang="en-US" sz="2400" dirty="0"/>
          </a:p>
        </p:txBody>
      </p:sp>
      <p:sp>
        <p:nvSpPr>
          <p:cNvPr id="3" name="Content Placeholder 2"/>
          <p:cNvSpPr>
            <a:spLocks noGrp="1"/>
          </p:cNvSpPr>
          <p:nvPr>
            <p:ph idx="1"/>
          </p:nvPr>
        </p:nvSpPr>
        <p:spPr>
          <a:xfrm>
            <a:off x="457200" y="1600200"/>
            <a:ext cx="8686800" cy="4525963"/>
          </a:xfrm>
        </p:spPr>
        <p:txBody>
          <a:bodyPr/>
          <a:lstStyle/>
          <a:p>
            <a:pPr algn="just" fontAlgn="auto">
              <a:spcBef>
                <a:spcPts val="500"/>
              </a:spcBef>
              <a:spcAft>
                <a:spcPts val="500"/>
              </a:spcAft>
              <a:buClr>
                <a:srgbClr val="080808"/>
              </a:buClr>
              <a:buFontTx/>
              <a:buChar char="-"/>
              <a:defRPr/>
            </a:pPr>
            <a:r>
              <a:rPr lang="en-US" sz="2000" dirty="0" err="1">
                <a:latin typeface="Arial" panose="020B0604020202020204" pitchFamily="34" charset="0"/>
                <a:cs typeface="Arial" panose="020B0604020202020204" pitchFamily="34" charset="0"/>
              </a:rPr>
              <a:t>V</a:t>
            </a:r>
            <a:r>
              <a:rPr lang="en-US" sz="2000" dirty="0" err="1" smtClean="0">
                <a:latin typeface="Arial" panose="020B0604020202020204" pitchFamily="34" charset="0"/>
                <a:cs typeface="Arial" panose="020B0604020202020204" pitchFamily="34" charset="0"/>
              </a:rPr>
              <a:t>iệc</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hợp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thanh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giữa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cơ</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để</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thực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hiện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chỉ</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thị</a:t>
            </a:r>
            <a:r>
              <a:rPr lang="en-US" sz="2000" dirty="0">
                <a:latin typeface="Arial" panose="020B0604020202020204" pitchFamily="34" charset="0"/>
                <a:cs typeface="Arial" panose="020B0604020202020204" pitchFamily="34" charset="0"/>
              </a:rPr>
              <a:t> 20/CT-</a:t>
            </a:r>
            <a:r>
              <a:rPr lang="en-US" sz="2000" dirty="0" err="1">
                <a:latin typeface="Arial" panose="020B0604020202020204" pitchFamily="34" charset="0"/>
                <a:cs typeface="Arial" panose="020B0604020202020204" pitchFamily="34" charset="0"/>
              </a:rPr>
              <a:t>TTg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ngày</a:t>
            </a:r>
            <a:r>
              <a:rPr lang="en-US" sz="2000" dirty="0">
                <a:latin typeface="Arial" panose="020B0604020202020204" pitchFamily="34" charset="0"/>
                <a:cs typeface="Arial" panose="020B0604020202020204" pitchFamily="34" charset="0"/>
              </a:rPr>
              <a:t> 17/5/2017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Thủ</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tướng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Chính</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phủ</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chưa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được</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linh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hoạt</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dẫn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đến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nhiều</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tỉnh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thành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phố</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trực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thuộc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Trung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ương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tiến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hành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thanh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tra</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nhiều</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cơ</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sở</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bức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xạ</a:t>
            </a:r>
            <a:r>
              <a:rPr lang="en-US" sz="2000" dirty="0">
                <a:latin typeface="Arial" panose="020B0604020202020204" pitchFamily="34" charset="0"/>
                <a:cs typeface="Arial" panose="020B0604020202020204" pitchFamily="34" charset="0"/>
              </a:rPr>
              <a:t> do </a:t>
            </a:r>
            <a:r>
              <a:rPr lang="en-US" sz="2000" dirty="0" err="1">
                <a:latin typeface="Arial" panose="020B0604020202020204" pitchFamily="34" charset="0"/>
                <a:cs typeface="Arial" panose="020B0604020202020204" pitchFamily="34" charset="0"/>
              </a:rPr>
              <a:t>đã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được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cơ</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thanh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với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nội</a:t>
            </a:r>
            <a:r>
              <a:rPr lang="en-US" sz="2000" dirty="0">
                <a:latin typeface="Arial" panose="020B0604020202020204" pitchFamily="34" charset="0"/>
                <a:cs typeface="Arial" panose="020B0604020202020204" pitchFamily="34" charset="0"/>
              </a:rPr>
              <a:t> dung </a:t>
            </a:r>
            <a:r>
              <a:rPr lang="en-US" sz="2000" dirty="0" err="1" smtClean="0">
                <a:latin typeface="Arial" panose="020B0604020202020204" pitchFamily="34" charset="0"/>
                <a:cs typeface="Arial" panose="020B0604020202020204" pitchFamily="34" charset="0"/>
              </a:rPr>
              <a:t>khác</a:t>
            </a:r>
            <a:r>
              <a:rPr lang="en-US" sz="2000" dirty="0" smtClean="0">
                <a:latin typeface="Arial" panose="020B0604020202020204" pitchFamily="34" charset="0"/>
                <a:cs typeface="Arial" panose="020B0604020202020204" pitchFamily="34" charset="0"/>
              </a:rPr>
              <a:t>.</a:t>
            </a:r>
          </a:p>
          <a:p>
            <a:pPr algn="just" fontAlgn="auto">
              <a:spcBef>
                <a:spcPts val="500"/>
              </a:spcBef>
              <a:spcAft>
                <a:spcPts val="500"/>
              </a:spcAft>
              <a:buClr>
                <a:srgbClr val="080808"/>
              </a:buClr>
              <a:buFontTx/>
              <a:buChar char="-"/>
              <a:defRPr/>
            </a:pPr>
            <a:r>
              <a:rPr lang="en-US" sz="2000" dirty="0" err="1" smtClean="0">
                <a:latin typeface="Arial" panose="020B0604020202020204" pitchFamily="34" charset="0"/>
                <a:cs typeface="Arial" panose="020B0604020202020204" pitchFamily="34" charset="0"/>
              </a:rPr>
              <a:t>Trong</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những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năm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tới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cần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tăng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cường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hoạt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động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thanh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kiểm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an </a:t>
            </a:r>
            <a:r>
              <a:rPr lang="en-US" sz="2000" dirty="0" err="1">
                <a:latin typeface="Arial" panose="020B0604020202020204" pitchFamily="34" charset="0"/>
                <a:cs typeface="Arial" panose="020B0604020202020204" pitchFamily="34" charset="0"/>
              </a:rPr>
              <a:t>toàn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bức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xạ</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an ninh nguồn phóng xạ</a:t>
            </a:r>
            <a:r>
              <a:rPr lang="en-US" sz="2000"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đ</a:t>
            </a:r>
            <a:r>
              <a:rPr lang="pt-BR" sz="2000" dirty="0" smtClean="0">
                <a:latin typeface="Arial" panose="020B0604020202020204" pitchFamily="34" charset="0"/>
                <a:cs typeface="Arial" panose="020B0604020202020204" pitchFamily="34" charset="0"/>
              </a:rPr>
              <a:t>ẩy </a:t>
            </a:r>
            <a:r>
              <a:rPr lang="pt-BR" sz="2000" dirty="0">
                <a:latin typeface="Arial" panose="020B0604020202020204" pitchFamily="34" charset="0"/>
                <a:cs typeface="Arial" panose="020B0604020202020204" pitchFamily="34" charset="0"/>
              </a:rPr>
              <a:t>mạnh hơn nữa sự phối hợp giữa các cấp, các ngành chức năng, đặc biệt sự phối hợp giữa các Sở KH&amp;CN địa phương và Cục ATBXHN. </a:t>
            </a:r>
            <a:endParaRPr lang="en-US" sz="2000" dirty="0">
              <a:latin typeface="Arial" panose="020B0604020202020204" pitchFamily="34" charset="0"/>
              <a:cs typeface="Arial" panose="020B0604020202020204" pitchFamily="34" charset="0"/>
            </a:endParaRPr>
          </a:p>
          <a:p>
            <a:pPr marL="0" indent="0">
              <a:buNone/>
            </a:pPr>
            <a:endParaRPr lang="en-US" dirty="0"/>
          </a:p>
        </p:txBody>
      </p:sp>
      <p:sp>
        <p:nvSpPr>
          <p:cNvPr id="4" name="Slide Number Placeholder 3"/>
          <p:cNvSpPr>
            <a:spLocks noGrp="1"/>
          </p:cNvSpPr>
          <p:nvPr>
            <p:ph type="sldNum" sz="quarter" idx="10"/>
          </p:nvPr>
        </p:nvSpPr>
        <p:spPr/>
        <p:txBody>
          <a:bodyPr/>
          <a:lstStyle/>
          <a:p>
            <a:fld id="{EF83D6B1-B7DF-42CA-BCEA-9EE0B7646418}" type="slidenum">
              <a:rPr lang="en-US" smtClean="0"/>
              <a:pPr/>
              <a:t>25</a:t>
            </a:fld>
            <a:endParaRPr lang="en-US"/>
          </a:p>
        </p:txBody>
      </p:sp>
    </p:spTree>
    <p:extLst>
      <p:ext uri="{BB962C8B-B14F-4D97-AF65-F5344CB8AC3E}">
        <p14:creationId xmlns:p14="http://schemas.microsoft.com/office/powerpoint/2010/main" val="21602694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26</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smtClean="0"/>
              <a:t>2.5. Ứng phó sự cố bức xạ hạt nhân </a:t>
            </a:r>
            <a:r>
              <a:rPr lang="en-US" sz="1800" b="0" smtClean="0"/>
              <a:t>(1/4)</a:t>
            </a:r>
            <a:endParaRPr lang="en-US" sz="2800" b="0" smtClean="0"/>
          </a:p>
        </p:txBody>
      </p:sp>
      <p:sp>
        <p:nvSpPr>
          <p:cNvPr id="5" name="Rectangle 3"/>
          <p:cNvSpPr txBox="1">
            <a:spLocks noChangeArrowheads="1"/>
          </p:cNvSpPr>
          <p:nvPr/>
        </p:nvSpPr>
        <p:spPr bwMode="auto">
          <a:xfrm>
            <a:off x="393700" y="124777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400" b="1" dirty="0" err="1" smtClean="0">
                <a:solidFill>
                  <a:srgbClr val="080808"/>
                </a:solidFill>
                <a:ea typeface="굴림" charset="-127"/>
                <a:cs typeface="Times New Roman" pitchFamily="18" charset="0"/>
              </a:rPr>
              <a:t>Kế</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hoạch</a:t>
            </a:r>
            <a:r>
              <a:rPr lang="en-US" sz="2400" b="1" dirty="0" smtClean="0">
                <a:solidFill>
                  <a:srgbClr val="080808"/>
                </a:solidFill>
                <a:ea typeface="굴림" charset="-127"/>
                <a:cs typeface="Times New Roman" pitchFamily="18" charset="0"/>
              </a:rPr>
              <a:t> UPSC </a:t>
            </a:r>
            <a:r>
              <a:rPr lang="en-US" sz="2400" b="1" dirty="0" err="1" smtClean="0">
                <a:solidFill>
                  <a:srgbClr val="080808"/>
                </a:solidFill>
                <a:ea typeface="굴림" charset="-127"/>
                <a:cs typeface="Times New Roman" pitchFamily="18" charset="0"/>
              </a:rPr>
              <a:t>bức</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xạ</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và</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hạt</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nhân</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cấp</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quốc</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gia</a:t>
            </a:r>
            <a:endParaRPr lang="en-US" sz="2400" b="1" dirty="0" smtClean="0">
              <a:solidFill>
                <a:srgbClr val="080808"/>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en-US" sz="2000" dirty="0" err="1" smtClean="0"/>
              <a:t>Triển</a:t>
            </a:r>
            <a:r>
              <a:rPr lang="en-US" sz="2000" dirty="0" smtClean="0"/>
              <a:t> </a:t>
            </a:r>
            <a:r>
              <a:rPr lang="en-US" sz="2000" dirty="0" err="1"/>
              <a:t>khai</a:t>
            </a:r>
            <a:r>
              <a:rPr lang="en-US" sz="2000" dirty="0"/>
              <a:t> </a:t>
            </a:r>
            <a:r>
              <a:rPr lang="en-US" sz="2000" dirty="0" err="1"/>
              <a:t>nhiệm</a:t>
            </a:r>
            <a:r>
              <a:rPr lang="en-US" sz="2000" dirty="0"/>
              <a:t> </a:t>
            </a:r>
            <a:r>
              <a:rPr lang="en-US" sz="2000" dirty="0" err="1"/>
              <a:t>vụ</a:t>
            </a:r>
            <a:r>
              <a:rPr lang="en-US" sz="2000" dirty="0"/>
              <a:t> </a:t>
            </a:r>
            <a:r>
              <a:rPr lang="en-US" sz="2000" dirty="0" err="1"/>
              <a:t>được</a:t>
            </a:r>
            <a:r>
              <a:rPr lang="en-US" sz="2000" dirty="0"/>
              <a:t> </a:t>
            </a:r>
            <a:r>
              <a:rPr lang="en-US" sz="2000" dirty="0" err="1"/>
              <a:t>giao</a:t>
            </a:r>
            <a:r>
              <a:rPr lang="en-US" sz="2000" dirty="0"/>
              <a:t>, </a:t>
            </a:r>
            <a:r>
              <a:rPr lang="en-US" sz="2000" dirty="0" err="1"/>
              <a:t>năm</a:t>
            </a:r>
            <a:r>
              <a:rPr lang="en-US" sz="2000" dirty="0"/>
              <a:t> 2015, </a:t>
            </a:r>
            <a:r>
              <a:rPr lang="en-US" sz="2000" dirty="0" err="1"/>
              <a:t>Bộ</a:t>
            </a:r>
            <a:r>
              <a:rPr lang="en-US" sz="2000" dirty="0"/>
              <a:t> KH&amp;CN </a:t>
            </a:r>
            <a:r>
              <a:rPr lang="en-US" sz="2000" dirty="0" err="1"/>
              <a:t>tổ</a:t>
            </a:r>
            <a:r>
              <a:rPr lang="en-US" sz="2000" dirty="0"/>
              <a:t> </a:t>
            </a:r>
            <a:r>
              <a:rPr lang="en-US" sz="2000" dirty="0" err="1"/>
              <a:t>chức</a:t>
            </a:r>
            <a:r>
              <a:rPr lang="en-US" sz="2000" dirty="0"/>
              <a:t> </a:t>
            </a:r>
            <a:r>
              <a:rPr lang="en-US" sz="2000" dirty="0" err="1"/>
              <a:t>xây</a:t>
            </a:r>
            <a:r>
              <a:rPr lang="en-US" sz="2000" dirty="0"/>
              <a:t> </a:t>
            </a:r>
            <a:r>
              <a:rPr lang="en-US" sz="2000" dirty="0" err="1"/>
              <a:t>dựng</a:t>
            </a:r>
            <a:r>
              <a:rPr lang="en-US" sz="2000" dirty="0"/>
              <a:t> </a:t>
            </a:r>
            <a:r>
              <a:rPr lang="en-US" sz="2000" dirty="0" err="1"/>
              <a:t>dự</a:t>
            </a:r>
            <a:r>
              <a:rPr lang="en-US" sz="2000" dirty="0"/>
              <a:t> </a:t>
            </a:r>
            <a:r>
              <a:rPr lang="en-US" sz="2000" dirty="0" err="1"/>
              <a:t>thảo</a:t>
            </a:r>
            <a:r>
              <a:rPr lang="en-US" sz="2000" dirty="0"/>
              <a:t> </a:t>
            </a:r>
            <a:r>
              <a:rPr lang="en-US" sz="2000" dirty="0" err="1"/>
              <a:t>Kế</a:t>
            </a:r>
            <a:r>
              <a:rPr lang="en-US" sz="2000" dirty="0"/>
              <a:t> </a:t>
            </a:r>
            <a:r>
              <a:rPr lang="en-US" sz="2000" dirty="0" err="1"/>
              <a:t>hoạch</a:t>
            </a:r>
            <a:r>
              <a:rPr lang="en-US" sz="2000" dirty="0"/>
              <a:t> </a:t>
            </a:r>
            <a:r>
              <a:rPr lang="en-US" sz="2000" dirty="0" err="1"/>
              <a:t>ứng</a:t>
            </a:r>
            <a:r>
              <a:rPr lang="en-US" sz="2000" dirty="0"/>
              <a:t> </a:t>
            </a:r>
            <a:r>
              <a:rPr lang="en-US" sz="2000" dirty="0" err="1"/>
              <a:t>phó</a:t>
            </a:r>
            <a:r>
              <a:rPr lang="en-US" sz="2000" dirty="0"/>
              <a:t> </a:t>
            </a:r>
            <a:r>
              <a:rPr lang="en-US" sz="2000" dirty="0" err="1"/>
              <a:t>sự</a:t>
            </a:r>
            <a:r>
              <a:rPr lang="en-US" sz="2000" dirty="0"/>
              <a:t> </a:t>
            </a:r>
            <a:r>
              <a:rPr lang="en-US" sz="2000" dirty="0" err="1"/>
              <a:t>cố</a:t>
            </a:r>
            <a:r>
              <a:rPr lang="en-US" sz="2000" dirty="0"/>
              <a:t> </a:t>
            </a:r>
            <a:r>
              <a:rPr lang="en-US" sz="2000" dirty="0" err="1"/>
              <a:t>bức</a:t>
            </a:r>
            <a:r>
              <a:rPr lang="en-US" sz="2000" dirty="0"/>
              <a:t> </a:t>
            </a:r>
            <a:r>
              <a:rPr lang="en-US" sz="2000" dirty="0" err="1"/>
              <a:t>xạ</a:t>
            </a:r>
            <a:r>
              <a:rPr lang="en-US" sz="2000" dirty="0"/>
              <a:t> </a:t>
            </a:r>
            <a:r>
              <a:rPr lang="en-US" sz="2000" dirty="0" err="1"/>
              <a:t>và</a:t>
            </a:r>
            <a:r>
              <a:rPr lang="en-US" sz="2000" dirty="0"/>
              <a:t> </a:t>
            </a:r>
            <a:r>
              <a:rPr lang="en-US" sz="2000" dirty="0" err="1"/>
              <a:t>hạt</a:t>
            </a:r>
            <a:r>
              <a:rPr lang="en-US" sz="2000" dirty="0"/>
              <a:t> </a:t>
            </a:r>
            <a:r>
              <a:rPr lang="en-US" sz="2000" dirty="0" err="1"/>
              <a:t>nhân</a:t>
            </a:r>
            <a:r>
              <a:rPr lang="en-US" sz="2000" dirty="0"/>
              <a:t> </a:t>
            </a:r>
            <a:r>
              <a:rPr lang="en-US" sz="2000" dirty="0" err="1"/>
              <a:t>cấp</a:t>
            </a:r>
            <a:r>
              <a:rPr lang="en-US" sz="2000" dirty="0"/>
              <a:t> </a:t>
            </a:r>
            <a:r>
              <a:rPr lang="en-US" sz="2000" dirty="0" err="1"/>
              <a:t>quốc</a:t>
            </a:r>
            <a:r>
              <a:rPr lang="en-US" sz="2000" dirty="0"/>
              <a:t> </a:t>
            </a:r>
            <a:r>
              <a:rPr lang="en-US" sz="2000" dirty="0" err="1" smtClean="0"/>
              <a:t>gia</a:t>
            </a:r>
            <a:r>
              <a:rPr lang="en-US" sz="2000" dirty="0" smtClean="0"/>
              <a:t>.</a:t>
            </a:r>
          </a:p>
          <a:p>
            <a:pPr marL="342900" indent="-342900" algn="just" eaLnBrk="0" fontAlgn="auto" hangingPunct="0">
              <a:spcBef>
                <a:spcPts val="500"/>
              </a:spcBef>
              <a:spcAft>
                <a:spcPts val="500"/>
              </a:spcAft>
              <a:buClr>
                <a:srgbClr val="080808"/>
              </a:buClr>
              <a:buFontTx/>
              <a:buChar char="-"/>
              <a:defRPr/>
            </a:pPr>
            <a:r>
              <a:rPr lang="en-US" sz="2000" dirty="0" err="1" smtClean="0"/>
              <a:t>Năm</a:t>
            </a:r>
            <a:r>
              <a:rPr lang="en-US" sz="2000" dirty="0" smtClean="0"/>
              <a:t> </a:t>
            </a:r>
            <a:r>
              <a:rPr lang="en-US" sz="2000" dirty="0"/>
              <a:t>2015, </a:t>
            </a:r>
            <a:r>
              <a:rPr lang="en-US" sz="2000" dirty="0" err="1"/>
              <a:t>Bộ</a:t>
            </a:r>
            <a:r>
              <a:rPr lang="en-US" sz="2000" dirty="0"/>
              <a:t> KH&amp;CN </a:t>
            </a:r>
            <a:r>
              <a:rPr lang="en-US" sz="2000" dirty="0" err="1"/>
              <a:t>đã</a:t>
            </a:r>
            <a:r>
              <a:rPr lang="en-US" sz="2000" dirty="0"/>
              <a:t> </a:t>
            </a:r>
            <a:r>
              <a:rPr lang="en-US" sz="2000" dirty="0" err="1"/>
              <a:t>gửi</a:t>
            </a:r>
            <a:r>
              <a:rPr lang="en-US" sz="2000" dirty="0"/>
              <a:t> </a:t>
            </a:r>
            <a:r>
              <a:rPr lang="en-US" sz="2000" dirty="0" err="1"/>
              <a:t>văn</a:t>
            </a:r>
            <a:r>
              <a:rPr lang="en-US" sz="2000" dirty="0"/>
              <a:t> </a:t>
            </a:r>
            <a:r>
              <a:rPr lang="en-US" sz="2000" dirty="0" err="1"/>
              <a:t>bản</a:t>
            </a:r>
            <a:r>
              <a:rPr lang="en-US" sz="2000" dirty="0"/>
              <a:t> </a:t>
            </a:r>
            <a:r>
              <a:rPr lang="en-US" sz="2000" dirty="0" err="1"/>
              <a:t>xin</a:t>
            </a:r>
            <a:r>
              <a:rPr lang="en-US" sz="2000" dirty="0"/>
              <a:t> ý </a:t>
            </a:r>
            <a:r>
              <a:rPr lang="en-US" sz="2000" dirty="0" err="1"/>
              <a:t>kiến</a:t>
            </a:r>
            <a:r>
              <a:rPr lang="en-US" sz="2000" dirty="0"/>
              <a:t> </a:t>
            </a:r>
            <a:r>
              <a:rPr lang="en-US" sz="2000" dirty="0" err="1"/>
              <a:t>của</a:t>
            </a:r>
            <a:r>
              <a:rPr lang="en-US" sz="2000" dirty="0"/>
              <a:t> </a:t>
            </a:r>
            <a:r>
              <a:rPr lang="en-US" sz="2000" dirty="0" err="1"/>
              <a:t>các</a:t>
            </a:r>
            <a:r>
              <a:rPr lang="en-US" sz="2000" dirty="0"/>
              <a:t> </a:t>
            </a:r>
            <a:r>
              <a:rPr lang="en-US" sz="2000" dirty="0" err="1"/>
              <a:t>Bộ</a:t>
            </a:r>
            <a:r>
              <a:rPr lang="en-US" sz="2000" dirty="0"/>
              <a:t>, </a:t>
            </a:r>
            <a:r>
              <a:rPr lang="en-US" sz="2000" dirty="0" err="1"/>
              <a:t>ngành</a:t>
            </a:r>
            <a:r>
              <a:rPr lang="en-US" sz="2000" dirty="0"/>
              <a:t> </a:t>
            </a:r>
            <a:r>
              <a:rPr lang="en-US" sz="2000" dirty="0" err="1"/>
              <a:t>đối</a:t>
            </a:r>
            <a:r>
              <a:rPr lang="en-US" sz="2000" dirty="0"/>
              <a:t> </a:t>
            </a:r>
            <a:r>
              <a:rPr lang="en-US" sz="2000" dirty="0" err="1"/>
              <a:t>với</a:t>
            </a:r>
            <a:r>
              <a:rPr lang="en-US" sz="2000" dirty="0"/>
              <a:t> </a:t>
            </a:r>
            <a:r>
              <a:rPr lang="en-US" sz="2000" dirty="0" err="1"/>
              <a:t>dự</a:t>
            </a:r>
            <a:r>
              <a:rPr lang="en-US" sz="2000" dirty="0"/>
              <a:t> </a:t>
            </a:r>
            <a:r>
              <a:rPr lang="en-US" sz="2000" dirty="0" err="1"/>
              <a:t>thảo</a:t>
            </a:r>
            <a:r>
              <a:rPr lang="en-US" sz="2000" dirty="0"/>
              <a:t> </a:t>
            </a:r>
            <a:r>
              <a:rPr lang="en-US" sz="2000" dirty="0" err="1"/>
              <a:t>Kế</a:t>
            </a:r>
            <a:r>
              <a:rPr lang="en-US" sz="2000" dirty="0"/>
              <a:t> </a:t>
            </a:r>
            <a:r>
              <a:rPr lang="en-US" sz="2000" dirty="0" err="1"/>
              <a:t>hoạch</a:t>
            </a:r>
            <a:r>
              <a:rPr lang="en-US" sz="2000" dirty="0"/>
              <a:t> </a:t>
            </a:r>
            <a:r>
              <a:rPr lang="en-US" sz="2000" dirty="0" err="1"/>
              <a:t>này</a:t>
            </a:r>
            <a:r>
              <a:rPr lang="en-US" sz="2000" dirty="0"/>
              <a:t>. </a:t>
            </a:r>
            <a:r>
              <a:rPr lang="en-US" sz="2000" dirty="0" err="1"/>
              <a:t>Đồng</a:t>
            </a:r>
            <a:r>
              <a:rPr lang="en-US" sz="2000" dirty="0"/>
              <a:t> </a:t>
            </a:r>
            <a:r>
              <a:rPr lang="en-US" sz="2000" dirty="0" err="1"/>
              <a:t>thời</a:t>
            </a:r>
            <a:r>
              <a:rPr lang="en-US" sz="2000" dirty="0"/>
              <a:t>, </a:t>
            </a:r>
            <a:r>
              <a:rPr lang="en-US" sz="2000" dirty="0" err="1"/>
              <a:t>Bộ</a:t>
            </a:r>
            <a:r>
              <a:rPr lang="en-US" sz="2000" dirty="0"/>
              <a:t> KH&amp;CN </a:t>
            </a:r>
            <a:r>
              <a:rPr lang="en-US" sz="2000" dirty="0" err="1"/>
              <a:t>đã</a:t>
            </a:r>
            <a:r>
              <a:rPr lang="en-US" sz="2000" dirty="0"/>
              <a:t> </a:t>
            </a:r>
            <a:r>
              <a:rPr lang="en-US" sz="2000" dirty="0" err="1"/>
              <a:t>dịch</a:t>
            </a:r>
            <a:r>
              <a:rPr lang="en-US" sz="2000" dirty="0"/>
              <a:t> </a:t>
            </a:r>
            <a:r>
              <a:rPr lang="en-US" sz="2000" dirty="0" err="1"/>
              <a:t>dự</a:t>
            </a:r>
            <a:r>
              <a:rPr lang="en-US" sz="2000" dirty="0"/>
              <a:t> </a:t>
            </a:r>
            <a:r>
              <a:rPr lang="en-US" sz="2000" dirty="0" err="1"/>
              <a:t>thảo</a:t>
            </a:r>
            <a:r>
              <a:rPr lang="en-US" sz="2000" dirty="0"/>
              <a:t> </a:t>
            </a:r>
            <a:r>
              <a:rPr lang="en-US" sz="2000" dirty="0" err="1"/>
              <a:t>Kế</a:t>
            </a:r>
            <a:r>
              <a:rPr lang="en-US" sz="2000" dirty="0"/>
              <a:t> </a:t>
            </a:r>
            <a:r>
              <a:rPr lang="en-US" sz="2000" dirty="0" err="1"/>
              <a:t>hoạch</a:t>
            </a:r>
            <a:r>
              <a:rPr lang="en-US" sz="2000" dirty="0"/>
              <a:t> UPSCQG sang </a:t>
            </a:r>
            <a:r>
              <a:rPr lang="en-US" sz="2000" dirty="0" err="1"/>
              <a:t>tiếng</a:t>
            </a:r>
            <a:r>
              <a:rPr lang="en-US" sz="2000" dirty="0"/>
              <a:t> Anh </a:t>
            </a:r>
            <a:r>
              <a:rPr lang="en-US" sz="2000" dirty="0" err="1"/>
              <a:t>và</a:t>
            </a:r>
            <a:r>
              <a:rPr lang="en-US" sz="2000" dirty="0"/>
              <a:t> </a:t>
            </a:r>
            <a:r>
              <a:rPr lang="en-US" sz="2000" dirty="0" err="1"/>
              <a:t>gửi</a:t>
            </a:r>
            <a:r>
              <a:rPr lang="en-US" sz="2000" dirty="0"/>
              <a:t> </a:t>
            </a:r>
            <a:r>
              <a:rPr lang="en-US" sz="2000" dirty="0" err="1"/>
              <a:t>xin</a:t>
            </a:r>
            <a:r>
              <a:rPr lang="en-US" sz="2000" dirty="0"/>
              <a:t> ý </a:t>
            </a:r>
            <a:r>
              <a:rPr lang="en-US" sz="2000" dirty="0" err="1"/>
              <a:t>kiến</a:t>
            </a:r>
            <a:r>
              <a:rPr lang="en-US" sz="2000" dirty="0"/>
              <a:t> </a:t>
            </a:r>
            <a:r>
              <a:rPr lang="en-US" sz="2000" dirty="0" err="1"/>
              <a:t>của</a:t>
            </a:r>
            <a:r>
              <a:rPr lang="en-US" sz="2000" dirty="0"/>
              <a:t> IAEA. </a:t>
            </a:r>
            <a:r>
              <a:rPr lang="en-US" sz="2000" dirty="0" err="1"/>
              <a:t>Trên</a:t>
            </a:r>
            <a:r>
              <a:rPr lang="en-US" sz="2000" dirty="0"/>
              <a:t> </a:t>
            </a:r>
            <a:r>
              <a:rPr lang="en-US" sz="2000" dirty="0" err="1"/>
              <a:t>cơ</a:t>
            </a:r>
            <a:r>
              <a:rPr lang="en-US" sz="2000" dirty="0"/>
              <a:t> </a:t>
            </a:r>
            <a:r>
              <a:rPr lang="en-US" sz="2000" dirty="0" err="1"/>
              <a:t>sở</a:t>
            </a:r>
            <a:r>
              <a:rPr lang="en-US" sz="2000" dirty="0"/>
              <a:t> </a:t>
            </a:r>
            <a:r>
              <a:rPr lang="en-US" sz="2000" dirty="0" err="1"/>
              <a:t>các</a:t>
            </a:r>
            <a:r>
              <a:rPr lang="en-US" sz="2000" dirty="0"/>
              <a:t> </a:t>
            </a:r>
            <a:r>
              <a:rPr lang="en-US" sz="2000" dirty="0" err="1"/>
              <a:t>góp</a:t>
            </a:r>
            <a:r>
              <a:rPr lang="en-US" sz="2000" dirty="0"/>
              <a:t> ý </a:t>
            </a:r>
            <a:r>
              <a:rPr lang="en-US" sz="2000" dirty="0" err="1"/>
              <a:t>của</a:t>
            </a:r>
            <a:r>
              <a:rPr lang="en-US" sz="2000" dirty="0"/>
              <a:t> </a:t>
            </a:r>
            <a:r>
              <a:rPr lang="en-US" sz="2000" dirty="0" err="1"/>
              <a:t>Bộ</a:t>
            </a:r>
            <a:r>
              <a:rPr lang="en-US" sz="2000" dirty="0"/>
              <a:t>, </a:t>
            </a:r>
            <a:r>
              <a:rPr lang="en-US" sz="2000" dirty="0" err="1"/>
              <a:t>ngành</a:t>
            </a:r>
            <a:r>
              <a:rPr lang="en-US" sz="2000" dirty="0"/>
              <a:t>, </a:t>
            </a:r>
            <a:r>
              <a:rPr lang="en-US" sz="2000" dirty="0" err="1"/>
              <a:t>địa</a:t>
            </a:r>
            <a:r>
              <a:rPr lang="en-US" sz="2000" dirty="0"/>
              <a:t> </a:t>
            </a:r>
            <a:r>
              <a:rPr lang="en-US" sz="2000" dirty="0" err="1"/>
              <a:t>phương</a:t>
            </a:r>
            <a:r>
              <a:rPr lang="en-US" sz="2000" dirty="0"/>
              <a:t> </a:t>
            </a:r>
            <a:r>
              <a:rPr lang="en-US" sz="2000" dirty="0" err="1"/>
              <a:t>và</a:t>
            </a:r>
            <a:r>
              <a:rPr lang="en-US" sz="2000" dirty="0"/>
              <a:t> IAEA, </a:t>
            </a:r>
            <a:r>
              <a:rPr lang="en-US" sz="2000" dirty="0" err="1"/>
              <a:t>Bộ</a:t>
            </a:r>
            <a:r>
              <a:rPr lang="en-US" sz="2000" dirty="0"/>
              <a:t> KH&amp;CN </a:t>
            </a:r>
            <a:r>
              <a:rPr lang="en-US" sz="2000" dirty="0" err="1"/>
              <a:t>đã</a:t>
            </a:r>
            <a:r>
              <a:rPr lang="en-US" sz="2000" dirty="0"/>
              <a:t> </a:t>
            </a:r>
            <a:r>
              <a:rPr lang="en-US" sz="2000" dirty="0" err="1"/>
              <a:t>tiến</a:t>
            </a:r>
            <a:r>
              <a:rPr lang="en-US" sz="2000" dirty="0"/>
              <a:t> </a:t>
            </a:r>
            <a:r>
              <a:rPr lang="en-US" sz="2000" dirty="0" err="1"/>
              <a:t>hành</a:t>
            </a:r>
            <a:r>
              <a:rPr lang="en-US" sz="2000" dirty="0"/>
              <a:t> </a:t>
            </a:r>
            <a:r>
              <a:rPr lang="en-US" sz="2000" dirty="0" err="1"/>
              <a:t>tiếp</a:t>
            </a:r>
            <a:r>
              <a:rPr lang="en-US" sz="2000" dirty="0"/>
              <a:t> </a:t>
            </a:r>
            <a:r>
              <a:rPr lang="en-US" sz="2000" dirty="0" err="1"/>
              <a:t>thu</a:t>
            </a:r>
            <a:r>
              <a:rPr lang="en-US" sz="2000" dirty="0"/>
              <a:t>, </a:t>
            </a:r>
            <a:r>
              <a:rPr lang="en-US" sz="2000" dirty="0" err="1"/>
              <a:t>chỉnh</a:t>
            </a:r>
            <a:r>
              <a:rPr lang="en-US" sz="2000" dirty="0"/>
              <a:t> </a:t>
            </a:r>
            <a:r>
              <a:rPr lang="en-US" sz="2000" dirty="0" err="1"/>
              <a:t>sửa</a:t>
            </a:r>
            <a:r>
              <a:rPr lang="en-US" sz="2000" dirty="0"/>
              <a:t> </a:t>
            </a:r>
            <a:r>
              <a:rPr lang="en-US" sz="2000" dirty="0" err="1"/>
              <a:t>Dự</a:t>
            </a:r>
            <a:r>
              <a:rPr lang="en-US" sz="2000" dirty="0"/>
              <a:t> </a:t>
            </a:r>
            <a:r>
              <a:rPr lang="en-US" sz="2000" dirty="0" err="1"/>
              <a:t>thảo</a:t>
            </a:r>
            <a:r>
              <a:rPr lang="en-US" sz="2000" dirty="0"/>
              <a:t>. </a:t>
            </a:r>
            <a:endParaRPr lang="en-US" sz="2000" dirty="0" smtClean="0"/>
          </a:p>
          <a:p>
            <a:pPr marL="342900" indent="-342900" algn="just" eaLnBrk="0" fontAlgn="auto" hangingPunct="0">
              <a:spcBef>
                <a:spcPts val="500"/>
              </a:spcBef>
              <a:spcAft>
                <a:spcPts val="500"/>
              </a:spcAft>
              <a:buClr>
                <a:srgbClr val="080808"/>
              </a:buClr>
              <a:buFontTx/>
              <a:buChar char="-"/>
              <a:defRPr/>
            </a:pPr>
            <a:r>
              <a:rPr lang="en-US" sz="2000" dirty="0" err="1" smtClean="0"/>
              <a:t>Năm</a:t>
            </a:r>
            <a:r>
              <a:rPr lang="en-US" sz="2000" dirty="0" smtClean="0"/>
              <a:t> </a:t>
            </a:r>
            <a:r>
              <a:rPr lang="en-US" sz="2000" dirty="0"/>
              <a:t>2016, </a:t>
            </a:r>
            <a:r>
              <a:rPr lang="en-US" sz="2000" dirty="0" err="1"/>
              <a:t>Bộ</a:t>
            </a:r>
            <a:r>
              <a:rPr lang="en-US" sz="2000" dirty="0"/>
              <a:t> KH&amp;CN </a:t>
            </a:r>
            <a:r>
              <a:rPr lang="en-US" sz="2000" dirty="0" err="1"/>
              <a:t>đã</a:t>
            </a:r>
            <a:r>
              <a:rPr lang="en-US" sz="2000" dirty="0"/>
              <a:t> </a:t>
            </a:r>
            <a:r>
              <a:rPr lang="en-US" sz="2000" dirty="0" err="1"/>
              <a:t>gửi</a:t>
            </a:r>
            <a:r>
              <a:rPr lang="en-US" sz="2000" dirty="0"/>
              <a:t> </a:t>
            </a:r>
            <a:r>
              <a:rPr lang="en-US" sz="2000" dirty="0" err="1"/>
              <a:t>văn</a:t>
            </a:r>
            <a:r>
              <a:rPr lang="en-US" sz="2000" dirty="0"/>
              <a:t> </a:t>
            </a:r>
            <a:r>
              <a:rPr lang="en-US" sz="2000" dirty="0" err="1"/>
              <a:t>bản</a:t>
            </a:r>
            <a:r>
              <a:rPr lang="en-US" sz="2000" dirty="0"/>
              <a:t> </a:t>
            </a:r>
            <a:r>
              <a:rPr lang="en-US" sz="2000" dirty="0" err="1"/>
              <a:t>xin</a:t>
            </a:r>
            <a:r>
              <a:rPr lang="en-US" sz="2000" dirty="0"/>
              <a:t> ý </a:t>
            </a:r>
            <a:r>
              <a:rPr lang="en-US" sz="2000" dirty="0" err="1"/>
              <a:t>kiến</a:t>
            </a:r>
            <a:r>
              <a:rPr lang="en-US" sz="2000" dirty="0"/>
              <a:t> </a:t>
            </a:r>
            <a:r>
              <a:rPr lang="en-US" sz="2000" dirty="0" err="1"/>
              <a:t>của</a:t>
            </a:r>
            <a:r>
              <a:rPr lang="en-US" sz="2000" dirty="0"/>
              <a:t> </a:t>
            </a:r>
            <a:r>
              <a:rPr lang="en-US" sz="2000" dirty="0" err="1"/>
              <a:t>các</a:t>
            </a:r>
            <a:r>
              <a:rPr lang="en-US" sz="2000" dirty="0"/>
              <a:t> </a:t>
            </a:r>
            <a:r>
              <a:rPr lang="en-US" sz="2000" dirty="0" err="1"/>
              <a:t>Bộ</a:t>
            </a:r>
            <a:r>
              <a:rPr lang="en-US" sz="2000" dirty="0"/>
              <a:t>, </a:t>
            </a:r>
            <a:r>
              <a:rPr lang="en-US" sz="2000" dirty="0" err="1"/>
              <a:t>ngành</a:t>
            </a:r>
            <a:r>
              <a:rPr lang="en-US" sz="2000" dirty="0"/>
              <a:t> </a:t>
            </a:r>
            <a:r>
              <a:rPr lang="en-US" sz="2000" dirty="0" err="1"/>
              <a:t>lần</a:t>
            </a:r>
            <a:r>
              <a:rPr lang="en-US" sz="2000" dirty="0"/>
              <a:t> </a:t>
            </a:r>
            <a:r>
              <a:rPr lang="en-US" sz="2000" dirty="0" err="1"/>
              <a:t>thứ</a:t>
            </a:r>
            <a:r>
              <a:rPr lang="en-US" sz="2000" dirty="0"/>
              <a:t> 2 </a:t>
            </a:r>
            <a:r>
              <a:rPr lang="en-US" sz="2000" dirty="0" err="1"/>
              <a:t>vào</a:t>
            </a:r>
            <a:r>
              <a:rPr lang="en-US" sz="2000" dirty="0"/>
              <a:t> </a:t>
            </a:r>
            <a:r>
              <a:rPr lang="en-US" sz="2000" dirty="0" err="1"/>
              <a:t>nội</a:t>
            </a:r>
            <a:r>
              <a:rPr lang="en-US" sz="2000" dirty="0"/>
              <a:t> dung </a:t>
            </a:r>
            <a:r>
              <a:rPr lang="en-US" sz="2000" dirty="0" err="1"/>
              <a:t>Dự</a:t>
            </a:r>
            <a:r>
              <a:rPr lang="en-US" sz="2000" dirty="0"/>
              <a:t> </a:t>
            </a:r>
            <a:r>
              <a:rPr lang="en-US" sz="2000" dirty="0" err="1"/>
              <a:t>thảo</a:t>
            </a:r>
            <a:r>
              <a:rPr lang="en-US" sz="2000" dirty="0"/>
              <a:t> </a:t>
            </a:r>
            <a:r>
              <a:rPr lang="en-US" sz="2000" dirty="0" err="1"/>
              <a:t>Kế</a:t>
            </a:r>
            <a:r>
              <a:rPr lang="en-US" sz="2000" dirty="0"/>
              <a:t> </a:t>
            </a:r>
            <a:r>
              <a:rPr lang="en-US" sz="2000" dirty="0" err="1"/>
              <a:t>hoạch</a:t>
            </a:r>
            <a:r>
              <a:rPr lang="en-US" sz="2000" dirty="0"/>
              <a:t> UPSCQG </a:t>
            </a:r>
            <a:r>
              <a:rPr lang="en-US" sz="2000" dirty="0" err="1"/>
              <a:t>chỉnh</a:t>
            </a:r>
            <a:r>
              <a:rPr lang="en-US" sz="2000" dirty="0"/>
              <a:t> </a:t>
            </a:r>
            <a:r>
              <a:rPr lang="en-US" sz="2000" dirty="0" err="1"/>
              <a:t>sửa</a:t>
            </a:r>
            <a:r>
              <a:rPr lang="en-US" sz="2000" dirty="0"/>
              <a:t>. </a:t>
            </a:r>
            <a:endParaRPr lang="en-US" sz="2000" dirty="0" smtClean="0"/>
          </a:p>
          <a:p>
            <a:pPr marL="342900" indent="-342900" algn="just" eaLnBrk="0" fontAlgn="auto" hangingPunct="0">
              <a:spcBef>
                <a:spcPts val="500"/>
              </a:spcBef>
              <a:spcAft>
                <a:spcPts val="500"/>
              </a:spcAft>
              <a:buClr>
                <a:srgbClr val="080808"/>
              </a:buClr>
              <a:buFontTx/>
              <a:buChar char="-"/>
              <a:defRPr/>
            </a:pPr>
            <a:r>
              <a:rPr lang="pt-BR" sz="2000" dirty="0" smtClean="0"/>
              <a:t>Ngày </a:t>
            </a:r>
            <a:r>
              <a:rPr lang="pt-BR" sz="2000" dirty="0"/>
              <a:t>16/6/2017 của Thủ tướng Chính phủ ra Quyết định số 884/QĐ-TTg ban hành Kế hoạch ứng phó sự cố bức xạ và hạt nhân cấp quốc gia.</a:t>
            </a:r>
            <a:endParaRPr lang="en-US" sz="2000" dirty="0"/>
          </a:p>
          <a:p>
            <a:pPr marL="342900" indent="-342900" algn="just" eaLnBrk="0" fontAlgn="auto" hangingPunct="0">
              <a:spcBef>
                <a:spcPts val="500"/>
              </a:spcBef>
              <a:spcAft>
                <a:spcPts val="500"/>
              </a:spcAft>
              <a:buClr>
                <a:srgbClr val="080808"/>
              </a:buClr>
              <a:buFontTx/>
              <a:buChar char="-"/>
              <a:defRPr/>
            </a:pPr>
            <a:endParaRPr lang="en-US" sz="2400" dirty="0">
              <a:solidFill>
                <a:srgbClr val="FF0000"/>
              </a:solidFill>
              <a:ea typeface="굴림" charset="-127"/>
              <a:cs typeface="Times New Roman" pitchFamily="18" charset="0"/>
            </a:endParaRPr>
          </a:p>
        </p:txBody>
      </p:sp>
    </p:spTree>
  </p:cSld>
  <p:clrMapOvr>
    <a:masterClrMapping/>
  </p:clrMapOvr>
  <p:transition spd="slow">
    <p:pull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27</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smtClean="0"/>
              <a:t>2.5. Ứng phó sự cố bức xạ hạt nhân </a:t>
            </a:r>
            <a:r>
              <a:rPr lang="en-US" sz="1800" b="0" smtClean="0"/>
              <a:t>(2/4)</a:t>
            </a:r>
            <a:endParaRPr lang="en-US" sz="2800" b="0" smtClean="0"/>
          </a:p>
        </p:txBody>
      </p:sp>
      <p:sp>
        <p:nvSpPr>
          <p:cNvPr id="5" name="Rectangle 3"/>
          <p:cNvSpPr txBox="1">
            <a:spLocks noChangeArrowheads="1"/>
          </p:cNvSpPr>
          <p:nvPr/>
        </p:nvSpPr>
        <p:spPr bwMode="auto">
          <a:xfrm>
            <a:off x="393700" y="124777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400" b="1" dirty="0" err="1" smtClean="0">
                <a:solidFill>
                  <a:srgbClr val="080808"/>
                </a:solidFill>
                <a:ea typeface="굴림" charset="-127"/>
                <a:cs typeface="Times New Roman" pitchFamily="18" charset="0"/>
              </a:rPr>
              <a:t>Kế</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hoạch</a:t>
            </a:r>
            <a:r>
              <a:rPr lang="en-US" sz="2400" b="1" dirty="0" smtClean="0">
                <a:solidFill>
                  <a:srgbClr val="080808"/>
                </a:solidFill>
                <a:ea typeface="굴림" charset="-127"/>
                <a:cs typeface="Times New Roman" pitchFamily="18" charset="0"/>
              </a:rPr>
              <a:t> UPSC </a:t>
            </a:r>
            <a:r>
              <a:rPr lang="en-US" sz="2400" b="1" dirty="0" err="1" smtClean="0">
                <a:solidFill>
                  <a:srgbClr val="080808"/>
                </a:solidFill>
                <a:ea typeface="굴림" charset="-127"/>
                <a:cs typeface="Times New Roman" pitchFamily="18" charset="0"/>
              </a:rPr>
              <a:t>bức</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xạ</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và</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hạt</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nhân</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cấp</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tỉnh</a:t>
            </a:r>
            <a:endParaRPr lang="en-US" sz="2400" b="1" dirty="0" smtClean="0">
              <a:solidFill>
                <a:srgbClr val="080808"/>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de-DE" sz="2000" dirty="0" smtClean="0"/>
              <a:t>Tính </a:t>
            </a:r>
            <a:r>
              <a:rPr lang="de-DE" sz="2000" dirty="0"/>
              <a:t>đến 12/2017 có 45  tỉnh, thành phố đã được phê duyệt kế hoạch ứng phó sự cố bức xạ và hạt nhân cấp tỉnh. Các địa phương còn lại cũng đang trong quá trình xây dựng hoặc có kế hoạch xây dựng. Theo đánh giá, trong năm 2019 có thể hoàn thiện được công tác phê duyệt kế hoạch ứng phó sự cố của 63 tỉnh, thành phố</a:t>
            </a:r>
            <a:r>
              <a:rPr lang="de-DE" sz="2000" dirty="0" smtClean="0"/>
              <a:t>.</a:t>
            </a:r>
          </a:p>
          <a:p>
            <a:pPr marL="342900" indent="-342900" algn="just" eaLnBrk="0" fontAlgn="auto" hangingPunct="0">
              <a:spcBef>
                <a:spcPts val="500"/>
              </a:spcBef>
              <a:spcAft>
                <a:spcPts val="500"/>
              </a:spcAft>
              <a:buClr>
                <a:srgbClr val="080808"/>
              </a:buClr>
              <a:buFontTx/>
              <a:buChar char="-"/>
              <a:defRPr/>
            </a:pPr>
            <a:r>
              <a:rPr lang="de-DE" sz="2000" dirty="0" smtClean="0"/>
              <a:t>Một </a:t>
            </a:r>
            <a:r>
              <a:rPr lang="de-DE" sz="2000" dirty="0"/>
              <a:t>số tỉnh địa phương đã thực hiện việc xem xét, cập nhật bản kế hoạch định kỳ 2 năm/lần để phù hợp với các văn bản pháp luật mới và điều kiện thực tiễn của địa phương</a:t>
            </a:r>
            <a:r>
              <a:rPr lang="de-DE" sz="2000" dirty="0" smtClean="0"/>
              <a:t>.</a:t>
            </a:r>
          </a:p>
          <a:p>
            <a:pPr marL="342900" indent="-342900" algn="just" eaLnBrk="0" fontAlgn="auto" hangingPunct="0">
              <a:spcBef>
                <a:spcPts val="500"/>
              </a:spcBef>
              <a:spcAft>
                <a:spcPts val="500"/>
              </a:spcAft>
              <a:buClr>
                <a:srgbClr val="080808"/>
              </a:buClr>
              <a:buFont typeface="Wingdings" pitchFamily="2" charset="2"/>
              <a:buChar char="§"/>
              <a:defRPr/>
            </a:pPr>
            <a:r>
              <a:rPr lang="en-US" sz="2400" b="1" dirty="0" err="1" smtClean="0">
                <a:solidFill>
                  <a:srgbClr val="080808"/>
                </a:solidFill>
                <a:ea typeface="굴림" charset="-127"/>
                <a:cs typeface="Times New Roman" pitchFamily="18" charset="0"/>
              </a:rPr>
              <a:t>Kế</a:t>
            </a:r>
            <a:r>
              <a:rPr lang="en-US" sz="2400" b="1" dirty="0" smtClean="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hoạch</a:t>
            </a:r>
            <a:r>
              <a:rPr lang="en-US" sz="2400" b="1" dirty="0">
                <a:solidFill>
                  <a:srgbClr val="080808"/>
                </a:solidFill>
                <a:ea typeface="굴림" charset="-127"/>
                <a:cs typeface="Times New Roman" pitchFamily="18" charset="0"/>
              </a:rPr>
              <a:t> UPSC </a:t>
            </a:r>
            <a:r>
              <a:rPr lang="en-US" sz="2400" b="1" dirty="0" err="1">
                <a:solidFill>
                  <a:srgbClr val="080808"/>
                </a:solidFill>
                <a:ea typeface="굴림" charset="-127"/>
                <a:cs typeface="Times New Roman" pitchFamily="18" charset="0"/>
              </a:rPr>
              <a:t>bức</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xạ</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và</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hạt</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nhân</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cấp</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cơ</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sở</a:t>
            </a:r>
            <a:endParaRPr lang="en-US" sz="2400" b="1" dirty="0">
              <a:solidFill>
                <a:srgbClr val="080808"/>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de-DE" sz="2000" dirty="0" smtClean="0"/>
              <a:t>Cục ATBXHN, Sở KH&amp;CN địa phương đã </a:t>
            </a:r>
            <a:r>
              <a:rPr lang="de-DE" sz="2000" dirty="0"/>
              <a:t>phê duyệt các kế hoạch ứng phó sự cố của các cơ sở trước khi cấp giấy phép tiến hành công việc bức xạ.</a:t>
            </a:r>
            <a:endParaRPr lang="en-US" sz="2000" dirty="0">
              <a:solidFill>
                <a:srgbClr val="080808"/>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endParaRPr lang="en-US" sz="2000" dirty="0"/>
          </a:p>
          <a:p>
            <a:pPr marL="342900" indent="-342900" algn="just" eaLnBrk="0" fontAlgn="auto" hangingPunct="0">
              <a:spcBef>
                <a:spcPts val="500"/>
              </a:spcBef>
              <a:spcAft>
                <a:spcPts val="500"/>
              </a:spcAft>
              <a:buClr>
                <a:srgbClr val="080808"/>
              </a:buClr>
              <a:buFontTx/>
              <a:buChar char="-"/>
              <a:defRPr/>
            </a:pPr>
            <a:endParaRPr lang="de-DE" sz="2400" dirty="0" smtClean="0">
              <a:solidFill>
                <a:srgbClr val="FF0000"/>
              </a:solidFill>
            </a:endParaRPr>
          </a:p>
          <a:p>
            <a:pPr marL="342900" indent="-342900" algn="just" eaLnBrk="0" fontAlgn="auto" hangingPunct="0">
              <a:spcBef>
                <a:spcPts val="500"/>
              </a:spcBef>
              <a:spcAft>
                <a:spcPts val="500"/>
              </a:spcAft>
              <a:buClr>
                <a:srgbClr val="080808"/>
              </a:buClr>
              <a:buFontTx/>
              <a:buChar char="-"/>
              <a:defRPr/>
            </a:pPr>
            <a:endParaRPr lang="en-US" sz="2400" dirty="0">
              <a:solidFill>
                <a:srgbClr val="080808"/>
              </a:solidFill>
              <a:ea typeface="굴림" charset="-127"/>
              <a:cs typeface="Times New Roman" pitchFamily="18" charset="0"/>
            </a:endParaRPr>
          </a:p>
        </p:txBody>
      </p:sp>
    </p:spTree>
  </p:cSld>
  <p:clrMapOvr>
    <a:masterClrMapping/>
  </p:clrMapOvr>
  <p:transition spd="slow">
    <p:pull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28</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smtClean="0"/>
              <a:t>2.5. Ứng phó sự cố bức xạ hạt nhân </a:t>
            </a:r>
            <a:r>
              <a:rPr lang="en-US" sz="1800" b="0" smtClean="0"/>
              <a:t>(3/4)</a:t>
            </a:r>
            <a:endParaRPr lang="en-US" sz="2800" b="0" smtClean="0"/>
          </a:p>
        </p:txBody>
      </p:sp>
      <p:sp>
        <p:nvSpPr>
          <p:cNvPr id="5" name="Rectangle 3"/>
          <p:cNvSpPr txBox="1">
            <a:spLocks noChangeArrowheads="1"/>
          </p:cNvSpPr>
          <p:nvPr/>
        </p:nvSpPr>
        <p:spPr bwMode="auto">
          <a:xfrm>
            <a:off x="393700" y="124777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400" b="1" dirty="0" err="1">
                <a:solidFill>
                  <a:srgbClr val="080808"/>
                </a:solidFill>
                <a:ea typeface="굴림" charset="-127"/>
                <a:cs typeface="Times New Roman" pitchFamily="18" charset="0"/>
              </a:rPr>
              <a:t>Hoạt</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động</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đào</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tạo</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diễn</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tập</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và</a:t>
            </a:r>
            <a:r>
              <a:rPr lang="en-US" sz="2400" b="1" dirty="0">
                <a:solidFill>
                  <a:srgbClr val="080808"/>
                </a:solidFill>
                <a:ea typeface="굴림" charset="-127"/>
                <a:cs typeface="Times New Roman" pitchFamily="18" charset="0"/>
              </a:rPr>
              <a:t> UPSC </a:t>
            </a:r>
            <a:r>
              <a:rPr lang="en-US" sz="2400" b="1" dirty="0" err="1">
                <a:solidFill>
                  <a:srgbClr val="080808"/>
                </a:solidFill>
                <a:ea typeface="굴림" charset="-127"/>
                <a:cs typeface="Times New Roman" pitchFamily="18" charset="0"/>
              </a:rPr>
              <a:t>bức</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xạ</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hạt</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nhân</a:t>
            </a:r>
            <a:endParaRPr lang="en-US" sz="2400" b="1" dirty="0">
              <a:solidFill>
                <a:srgbClr val="080808"/>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pt-BR" sz="2000" dirty="0"/>
              <a:t>Cục ATBXHN tiếp tục phối hợp với các Sở KHCN tổ chức các khóa đào tạo về ứng phó sự cố, phối hợp với các tổ chức hỗ trợ nước ngoài tổ chức các khóa tập huấn, diễn tập về ứng phó sự cố bức xạ, hạt nhân.</a:t>
            </a:r>
            <a:endParaRPr lang="en-US" sz="2000" dirty="0"/>
          </a:p>
          <a:p>
            <a:pPr marL="342900" indent="-342900" algn="just" eaLnBrk="0" fontAlgn="auto" hangingPunct="0">
              <a:spcBef>
                <a:spcPts val="500"/>
              </a:spcBef>
              <a:spcAft>
                <a:spcPts val="500"/>
              </a:spcAft>
              <a:buClr>
                <a:srgbClr val="080808"/>
              </a:buClr>
              <a:buFontTx/>
              <a:buChar char="-"/>
              <a:defRPr/>
            </a:pPr>
            <a:r>
              <a:rPr lang="pt-BR" sz="2000" dirty="0"/>
              <a:t>Các đề tài, nhiệm vụ về ứng phó sự cố bức xạ, hạt nhân vẫn tiếp tục được đề xuất, nghiên cứu nhằm nghiên cứu cơ sở khoa học để hoàn thiện hệ thống pháp lý và nâng cao năng lực kỹ thuật trong công tác chuẩn bị và ứng phó sự cố</a:t>
            </a:r>
            <a:r>
              <a:rPr lang="pt-BR" sz="2000" dirty="0" smtClean="0"/>
              <a:t>.</a:t>
            </a:r>
          </a:p>
          <a:p>
            <a:pPr marL="342900" indent="-342900" algn="just" eaLnBrk="0" fontAlgn="auto" hangingPunct="0">
              <a:spcBef>
                <a:spcPts val="500"/>
              </a:spcBef>
              <a:spcAft>
                <a:spcPts val="500"/>
              </a:spcAft>
              <a:buClr>
                <a:srgbClr val="080808"/>
              </a:buClr>
              <a:buFontTx/>
              <a:buChar char="-"/>
              <a:defRPr/>
            </a:pPr>
            <a:r>
              <a:rPr lang="pt-BR" sz="2000" dirty="0"/>
              <a:t>Công tác đầu tư, mua sắm trang thiết bị phục vụ công tác ứng phó sự cố cũng được chú </a:t>
            </a:r>
            <a:r>
              <a:rPr lang="pt-BR" sz="2000" dirty="0" smtClean="0"/>
              <a:t>trọng tại Cục ATBXHN và các địa phương.</a:t>
            </a:r>
            <a:endParaRPr lang="en-US" sz="2000" dirty="0"/>
          </a:p>
        </p:txBody>
      </p:sp>
    </p:spTree>
  </p:cSld>
  <p:clrMapOvr>
    <a:masterClrMapping/>
  </p:clrMapOvr>
  <p:transition spd="slow">
    <p:pull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29</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smtClean="0"/>
              <a:t>2.5. Ứng phó sự cố bức xạ hạt nhân </a:t>
            </a:r>
            <a:r>
              <a:rPr lang="en-US" sz="1800" b="0" smtClean="0"/>
              <a:t>(4/4)</a:t>
            </a:r>
            <a:endParaRPr lang="en-US" sz="2800" b="0" smtClean="0"/>
          </a:p>
        </p:txBody>
      </p:sp>
      <p:sp>
        <p:nvSpPr>
          <p:cNvPr id="5" name="Rectangle 3"/>
          <p:cNvSpPr txBox="1">
            <a:spLocks noChangeArrowheads="1"/>
          </p:cNvSpPr>
          <p:nvPr/>
        </p:nvSpPr>
        <p:spPr bwMode="auto">
          <a:xfrm>
            <a:off x="393700" y="124777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400" b="1" dirty="0" err="1">
                <a:solidFill>
                  <a:srgbClr val="080808"/>
                </a:solidFill>
                <a:ea typeface="굴림" charset="-127"/>
                <a:cs typeface="Times New Roman" pitchFamily="18" charset="0"/>
              </a:rPr>
              <a:t>Hoạt</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động</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đào</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tạo</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diễn</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tập</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và</a:t>
            </a:r>
            <a:r>
              <a:rPr lang="en-US" sz="2400" b="1" dirty="0">
                <a:solidFill>
                  <a:srgbClr val="080808"/>
                </a:solidFill>
                <a:ea typeface="굴림" charset="-127"/>
                <a:cs typeface="Times New Roman" pitchFamily="18" charset="0"/>
              </a:rPr>
              <a:t> UPSC </a:t>
            </a:r>
            <a:r>
              <a:rPr lang="en-US" sz="2400" b="1" dirty="0" err="1">
                <a:solidFill>
                  <a:srgbClr val="080808"/>
                </a:solidFill>
                <a:ea typeface="굴림" charset="-127"/>
                <a:cs typeface="Times New Roman" pitchFamily="18" charset="0"/>
              </a:rPr>
              <a:t>bức</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xạ</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hạt</a:t>
            </a:r>
            <a:r>
              <a:rPr lang="en-US" sz="2400" b="1" dirty="0">
                <a:solidFill>
                  <a:srgbClr val="080808"/>
                </a:solidFill>
                <a:ea typeface="굴림" charset="-127"/>
                <a:cs typeface="Times New Roman" pitchFamily="18" charset="0"/>
              </a:rPr>
              <a:t> </a:t>
            </a:r>
            <a:r>
              <a:rPr lang="en-US" sz="2400" b="1" dirty="0" err="1">
                <a:solidFill>
                  <a:srgbClr val="080808"/>
                </a:solidFill>
                <a:ea typeface="굴림" charset="-127"/>
                <a:cs typeface="Times New Roman" pitchFamily="18" charset="0"/>
              </a:rPr>
              <a:t>nhân</a:t>
            </a:r>
            <a:endParaRPr lang="en-US" sz="2400" b="1" dirty="0">
              <a:solidFill>
                <a:srgbClr val="080808"/>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pt-BR" sz="2000" dirty="0"/>
              <a:t>Từ 2015 - 2017, một số địa phương đã triển khai hoạt động diễn tập ứng phó sự cố cấp tỉnh (Thái Nguyên, Đà Nẵng, Thừa Thiên Huế, Quảng Nam, Bà Rịa – Vũng Tàu, Cần Thơ, Lạng Sơn,..). </a:t>
            </a:r>
            <a:endParaRPr lang="pt-BR" sz="2000" dirty="0" smtClean="0"/>
          </a:p>
          <a:p>
            <a:pPr marL="342900" indent="-342900" algn="just" eaLnBrk="0" fontAlgn="auto" hangingPunct="0">
              <a:spcBef>
                <a:spcPts val="500"/>
              </a:spcBef>
              <a:spcAft>
                <a:spcPts val="500"/>
              </a:spcAft>
              <a:buClr>
                <a:srgbClr val="080808"/>
              </a:buClr>
              <a:buFontTx/>
              <a:buChar char="-"/>
              <a:defRPr/>
            </a:pPr>
            <a:r>
              <a:rPr lang="pt-BR" sz="2000" dirty="0" smtClean="0"/>
              <a:t>Chương </a:t>
            </a:r>
            <a:r>
              <a:rPr lang="pt-BR" sz="2000" dirty="0"/>
              <a:t>trình diễn tập đã tổ chức thành công và tạo được sự thu hút với các Sở ban ngành trong địa phương cũng như là công chúng. Đây cũng là những bước đầu tiên để nâng cao nhận thức về an toàn bức xạ và ứng phó sự cố của các tổ chức, cá nhân tham gia và hoàn thiện cơ chế phối hợp hiệu quả khi sự cố xảy ra. </a:t>
            </a:r>
            <a:endParaRPr lang="en-US" sz="2000" dirty="0"/>
          </a:p>
          <a:p>
            <a:pPr marL="342900" indent="-342900" algn="just" eaLnBrk="0" fontAlgn="auto" hangingPunct="0">
              <a:spcBef>
                <a:spcPts val="500"/>
              </a:spcBef>
              <a:spcAft>
                <a:spcPts val="500"/>
              </a:spcAft>
              <a:buClr>
                <a:srgbClr val="080808"/>
              </a:buClr>
              <a:buFontTx/>
              <a:buChar char="-"/>
              <a:defRPr/>
            </a:pPr>
            <a:r>
              <a:rPr lang="de-DE" sz="2000" dirty="0"/>
              <a:t>Cục ATBXHN phối hợp với Sở KH&amp;CN các địa phương, các cơ quan liên quan ứng phó sự cố tại Hà Nội, Hưng Yên, Bình Dương, Bà Rịa – Vũng Tàu, Tp. Hồ Chí Minh. </a:t>
            </a:r>
          </a:p>
        </p:txBody>
      </p:sp>
    </p:spTree>
  </p:cSld>
  <p:clrMapOvr>
    <a:masterClrMapping/>
  </p:clrMapOvr>
  <p:transition spd="slow">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3</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mtClean="0"/>
              <a:t>1. Mở đầu </a:t>
            </a:r>
            <a:r>
              <a:rPr lang="en-US" sz="1800" b="0" smtClean="0"/>
              <a:t>(1/2)</a:t>
            </a:r>
          </a:p>
        </p:txBody>
      </p:sp>
      <p:sp>
        <p:nvSpPr>
          <p:cNvPr id="7" name="Rectangle 3"/>
          <p:cNvSpPr txBox="1">
            <a:spLocks noChangeArrowheads="1"/>
          </p:cNvSpPr>
          <p:nvPr/>
        </p:nvSpPr>
        <p:spPr bwMode="auto">
          <a:xfrm>
            <a:off x="304800" y="1219200"/>
            <a:ext cx="8445500" cy="5105400"/>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Tx/>
              <a:buChar char="-"/>
              <a:defRPr/>
            </a:pPr>
            <a:r>
              <a:rPr lang="en-US" sz="2400" dirty="0" err="1" smtClean="0">
                <a:solidFill>
                  <a:srgbClr val="080808"/>
                </a:solidFill>
                <a:ea typeface="굴림" charset="-127"/>
                <a:cs typeface="Times New Roman" pitchFamily="18" charset="0"/>
              </a:rPr>
              <a:t>Chính</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phủ</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Việt</a:t>
            </a:r>
            <a:r>
              <a:rPr lang="en-US" sz="2400" dirty="0" smtClean="0">
                <a:solidFill>
                  <a:srgbClr val="080808"/>
                </a:solidFill>
                <a:ea typeface="굴림" charset="-127"/>
                <a:cs typeface="Times New Roman" pitchFamily="18" charset="0"/>
              </a:rPr>
              <a:t> Nam </a:t>
            </a:r>
            <a:r>
              <a:rPr lang="en-US" sz="2400" dirty="0" err="1" smtClean="0">
                <a:solidFill>
                  <a:srgbClr val="080808"/>
                </a:solidFill>
                <a:ea typeface="굴림" charset="-127"/>
                <a:cs typeface="Times New Roman" pitchFamily="18" charset="0"/>
              </a:rPr>
              <a:t>đã</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thông</a:t>
            </a:r>
            <a:r>
              <a:rPr lang="en-US" sz="2400" dirty="0" smtClean="0">
                <a:solidFill>
                  <a:srgbClr val="080808"/>
                </a:solidFill>
                <a:ea typeface="굴림" charset="-127"/>
                <a:cs typeface="Times New Roman" pitchFamily="18" charset="0"/>
              </a:rPr>
              <a:t> qua </a:t>
            </a:r>
            <a:r>
              <a:rPr lang="en-US" sz="2400" dirty="0" err="1" smtClean="0">
                <a:solidFill>
                  <a:srgbClr val="080808"/>
                </a:solidFill>
                <a:ea typeface="굴림" charset="-127"/>
                <a:cs typeface="Times New Roman" pitchFamily="18" charset="0"/>
              </a:rPr>
              <a:t>Chiến</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lược</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ứng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dụng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năng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lượng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nguyên</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tử</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vì</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mục</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đích</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hoàn</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bình</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năm</a:t>
            </a:r>
            <a:r>
              <a:rPr lang="en-US" sz="2400" dirty="0" smtClean="0">
                <a:solidFill>
                  <a:srgbClr val="080808"/>
                </a:solidFill>
                <a:ea typeface="굴림" charset="-127"/>
                <a:cs typeface="Times New Roman" pitchFamily="18" charset="0"/>
              </a:rPr>
              <a:t> 2006 </a:t>
            </a:r>
            <a:r>
              <a:rPr lang="en-US" sz="2400" dirty="0" err="1" smtClean="0">
                <a:solidFill>
                  <a:srgbClr val="080808"/>
                </a:solidFill>
                <a:ea typeface="굴림" charset="-127"/>
                <a:cs typeface="Times New Roman" pitchFamily="18" charset="0"/>
              </a:rPr>
              <a:t>và</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trên</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cơ</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sở</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đó</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các</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quy</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hoạch</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phát</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triển</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ứng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dụng</a:t>
            </a:r>
            <a:r>
              <a:rPr lang="en-US" sz="2400" dirty="0" smtClean="0">
                <a:solidFill>
                  <a:srgbClr val="080808"/>
                </a:solidFill>
                <a:ea typeface="굴림" charset="-127"/>
                <a:cs typeface="Times New Roman" pitchFamily="18" charset="0"/>
              </a:rPr>
              <a:t> NLNT </a:t>
            </a:r>
            <a:r>
              <a:rPr lang="en-US" sz="2400" dirty="0" err="1" smtClean="0">
                <a:solidFill>
                  <a:srgbClr val="080808"/>
                </a:solidFill>
                <a:ea typeface="굴림" charset="-127"/>
                <a:cs typeface="Times New Roman" pitchFamily="18" charset="0"/>
              </a:rPr>
              <a:t>trong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các</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ngành</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kinh</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tế</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xã</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hội</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đã</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được</a:t>
            </a:r>
            <a:r>
              <a:rPr lang="en-US" sz="2400" dirty="0" smtClean="0">
                <a:solidFill>
                  <a:srgbClr val="080808"/>
                </a:solidFill>
                <a:ea typeface="굴림" charset="-127"/>
                <a:cs typeface="Times New Roman" pitchFamily="18" charset="0"/>
              </a:rPr>
              <a:t> ban </a:t>
            </a:r>
            <a:r>
              <a:rPr lang="en-US" sz="2400" dirty="0" err="1" smtClean="0">
                <a:solidFill>
                  <a:srgbClr val="080808"/>
                </a:solidFill>
                <a:ea typeface="굴림" charset="-127"/>
                <a:cs typeface="Times New Roman" pitchFamily="18" charset="0"/>
              </a:rPr>
              <a:t>hành</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bao</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gồm</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cả</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định</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hướng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quy</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hoạch</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phát</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triển</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điện</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hạt</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nhân</a:t>
            </a:r>
            <a:r>
              <a:rPr lang="en-US" sz="2400" dirty="0" smtClean="0">
                <a:solidFill>
                  <a:srgbClr val="080808"/>
                </a:solidFill>
                <a:ea typeface="굴림" charset="-127"/>
                <a:cs typeface="Times New Roman" pitchFamily="18" charset="0"/>
              </a:rPr>
              <a:t>.</a:t>
            </a:r>
          </a:p>
          <a:p>
            <a:pPr marL="342900" indent="-342900" algn="just" eaLnBrk="0" fontAlgn="auto" hangingPunct="0">
              <a:spcBef>
                <a:spcPts val="500"/>
              </a:spcBef>
              <a:spcAft>
                <a:spcPts val="500"/>
              </a:spcAft>
              <a:buClr>
                <a:srgbClr val="080808"/>
              </a:buClr>
              <a:buFontTx/>
              <a:buChar char="-"/>
              <a:defRPr/>
            </a:pPr>
            <a:r>
              <a:rPr lang="en-US" sz="2400" dirty="0" err="1" smtClean="0">
                <a:solidFill>
                  <a:srgbClr val="080808"/>
                </a:solidFill>
                <a:ea typeface="굴림" charset="-127"/>
                <a:cs typeface="Times New Roman" pitchFamily="18" charset="0"/>
              </a:rPr>
              <a:t>Trong</a:t>
            </a:r>
            <a:r>
              <a:rPr lang="en-US" sz="2400" dirty="0" smtClean="0">
                <a:solidFill>
                  <a:srgbClr val="080808"/>
                </a:solidFill>
                <a:ea typeface="굴림" charset="-127"/>
                <a:cs typeface="Times New Roman" pitchFamily="18" charset="0"/>
              </a:rPr>
              <a:t> 3 </a:t>
            </a:r>
            <a:r>
              <a:rPr lang="en-US" sz="2400" dirty="0" err="1" smtClean="0">
                <a:solidFill>
                  <a:srgbClr val="080808"/>
                </a:solidFill>
                <a:ea typeface="굴림" charset="-127"/>
                <a:cs typeface="Times New Roman" pitchFamily="18" charset="0"/>
              </a:rPr>
              <a:t>năm</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từ</a:t>
            </a:r>
            <a:r>
              <a:rPr lang="en-US" sz="2400" dirty="0" smtClean="0">
                <a:solidFill>
                  <a:srgbClr val="080808"/>
                </a:solidFill>
                <a:ea typeface="굴림" charset="-127"/>
                <a:cs typeface="Times New Roman" pitchFamily="18" charset="0"/>
              </a:rPr>
              <a:t> 2015-2017 qua </a:t>
            </a:r>
            <a:r>
              <a:rPr lang="en-US" sz="2400" dirty="0" err="1" smtClean="0">
                <a:solidFill>
                  <a:srgbClr val="080808"/>
                </a:solidFill>
                <a:ea typeface="굴림" charset="-127"/>
                <a:cs typeface="Times New Roman" pitchFamily="18" charset="0"/>
              </a:rPr>
              <a:t>tốc</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độ</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đầu</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tư</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cho</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các</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ứng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dụng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bức</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xạ</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và</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đồng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vị</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phóng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xạ</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trong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các</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ngành</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tăng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trưởng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rất</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lớn</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nhất</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là</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trong</a:t>
            </a:r>
            <a:r>
              <a:rPr lang="en-US" sz="2400" dirty="0" smtClean="0">
                <a:solidFill>
                  <a:srgbClr val="080808"/>
                </a:solidFill>
                <a:ea typeface="굴림" charset="-127"/>
                <a:cs typeface="Times New Roman" pitchFamily="18" charset="0"/>
              </a:rPr>
              <a:t> y </a:t>
            </a:r>
            <a:r>
              <a:rPr lang="en-US" sz="2400" dirty="0" err="1" smtClean="0">
                <a:solidFill>
                  <a:srgbClr val="080808"/>
                </a:solidFill>
                <a:ea typeface="굴림" charset="-127"/>
                <a:cs typeface="Times New Roman" pitchFamily="18" charset="0"/>
              </a:rPr>
              <a:t>tế</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và</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công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nghiệp</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thể</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hiện</a:t>
            </a:r>
            <a:r>
              <a:rPr lang="en-US" sz="2400" dirty="0" smtClean="0">
                <a:solidFill>
                  <a:srgbClr val="080808"/>
                </a:solidFill>
                <a:ea typeface="굴림" charset="-127"/>
                <a:cs typeface="Times New Roman" pitchFamily="18" charset="0"/>
              </a:rPr>
              <a:t> qua </a:t>
            </a:r>
            <a:r>
              <a:rPr lang="en-US" sz="2400" dirty="0" err="1" smtClean="0">
                <a:solidFill>
                  <a:srgbClr val="080808"/>
                </a:solidFill>
                <a:ea typeface="굴림" charset="-127"/>
                <a:cs typeface="Times New Roman" pitchFamily="18" charset="0"/>
              </a:rPr>
              <a:t>số</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lượng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các</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giấy</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phép</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trong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lĩnh</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vực</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này</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được</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cấp</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mới</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tăng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lên</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đáng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kể</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khoảng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trên</a:t>
            </a:r>
            <a:r>
              <a:rPr lang="en-US" sz="2400" dirty="0" smtClean="0">
                <a:solidFill>
                  <a:srgbClr val="080808"/>
                </a:solidFill>
                <a:ea typeface="굴림" charset="-127"/>
                <a:cs typeface="Times New Roman" pitchFamily="18" charset="0"/>
              </a:rPr>
              <a:t> 10%).</a:t>
            </a:r>
          </a:p>
          <a:p>
            <a:pPr marL="342900" indent="-342900" algn="just" eaLnBrk="0" fontAlgn="auto" hangingPunct="0">
              <a:spcBef>
                <a:spcPts val="500"/>
              </a:spcBef>
              <a:spcAft>
                <a:spcPts val="500"/>
              </a:spcAft>
              <a:buClr>
                <a:srgbClr val="080808"/>
              </a:buClr>
              <a:buFontTx/>
              <a:buChar char="-"/>
              <a:defRPr/>
            </a:pPr>
            <a:r>
              <a:rPr lang="en-US" sz="2400" dirty="0" err="1" smtClean="0">
                <a:solidFill>
                  <a:srgbClr val="080808"/>
                </a:solidFill>
                <a:ea typeface="굴림" charset="-127"/>
                <a:cs typeface="Times New Roman" pitchFamily="18" charset="0"/>
              </a:rPr>
              <a:t>Tháng</a:t>
            </a:r>
            <a:r>
              <a:rPr lang="en-US" sz="2400" dirty="0" smtClean="0">
                <a:solidFill>
                  <a:srgbClr val="080808"/>
                </a:solidFill>
                <a:ea typeface="굴림" charset="-127"/>
                <a:cs typeface="Times New Roman" pitchFamily="18" charset="0"/>
              </a:rPr>
              <a:t> 11/2016 </a:t>
            </a:r>
            <a:r>
              <a:rPr lang="en-US" sz="2400" dirty="0" err="1" smtClean="0">
                <a:solidFill>
                  <a:srgbClr val="080808"/>
                </a:solidFill>
                <a:ea typeface="굴림" charset="-127"/>
                <a:cs typeface="Times New Roman" pitchFamily="18" charset="0"/>
              </a:rPr>
              <a:t>Quốc</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Hội</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đã</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thông</a:t>
            </a:r>
            <a:r>
              <a:rPr lang="en-US" sz="2400" dirty="0" smtClean="0">
                <a:solidFill>
                  <a:srgbClr val="080808"/>
                </a:solidFill>
                <a:ea typeface="굴림" charset="-127"/>
                <a:cs typeface="Times New Roman" pitchFamily="18" charset="0"/>
              </a:rPr>
              <a:t> qua </a:t>
            </a:r>
            <a:r>
              <a:rPr lang="en-US" sz="2400" dirty="0" err="1" smtClean="0">
                <a:solidFill>
                  <a:srgbClr val="080808"/>
                </a:solidFill>
                <a:ea typeface="굴림" charset="-127"/>
                <a:cs typeface="Times New Roman" pitchFamily="18" charset="0"/>
              </a:rPr>
              <a:t>Nghị</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Quyết</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số</a:t>
            </a:r>
            <a:r>
              <a:rPr lang="en-US" sz="2400" dirty="0" smtClean="0">
                <a:solidFill>
                  <a:srgbClr val="080808"/>
                </a:solidFill>
                <a:ea typeface="굴림" charset="-127"/>
                <a:cs typeface="Times New Roman" pitchFamily="18" charset="0"/>
              </a:rPr>
              <a:t> 31 </a:t>
            </a:r>
            <a:r>
              <a:rPr lang="en-US" sz="2400" dirty="0" err="1" smtClean="0">
                <a:solidFill>
                  <a:srgbClr val="080808"/>
                </a:solidFill>
                <a:ea typeface="굴림" charset="-127"/>
                <a:cs typeface="Times New Roman" pitchFamily="18" charset="0"/>
              </a:rPr>
              <a:t>về</a:t>
            </a:r>
            <a:r>
              <a:rPr lang="en-US" sz="2400" dirty="0" smtClean="0">
                <a:solidFill>
                  <a:srgbClr val="080808"/>
                </a:solidFill>
                <a:ea typeface="굴림" charset="-127"/>
                <a:cs typeface="Times New Roman" pitchFamily="18" charset="0"/>
              </a:rPr>
              <a:t> QĐ </a:t>
            </a:r>
            <a:r>
              <a:rPr lang="en-US" sz="2400" dirty="0" err="1" smtClean="0">
                <a:solidFill>
                  <a:srgbClr val="080808"/>
                </a:solidFill>
                <a:ea typeface="굴림" charset="-127"/>
                <a:cs typeface="Times New Roman" pitchFamily="18" charset="0"/>
              </a:rPr>
              <a:t>dừng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Dự</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án</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điện</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hạt</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nhân</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Ninh</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Thuận</a:t>
            </a:r>
            <a:r>
              <a:rPr lang="en-US" sz="2400" dirty="0" smtClean="0">
                <a:solidFill>
                  <a:srgbClr val="080808"/>
                </a:solidFill>
                <a:ea typeface="굴림" charset="-127"/>
                <a:cs typeface="Times New Roman" pitchFamily="18" charset="0"/>
              </a:rPr>
              <a:t>.</a:t>
            </a:r>
          </a:p>
        </p:txBody>
      </p:sp>
    </p:spTree>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30</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smtClean="0"/>
              <a:t>2.6. </a:t>
            </a:r>
            <a:r>
              <a:rPr lang="de-DE" sz="2800" smtClean="0"/>
              <a:t>Quản lý chuẩn đo lường bức xạ, hoạt động đo liều bức xạ, hoạt động kiểm định và hiệu chuẩn </a:t>
            </a:r>
            <a:r>
              <a:rPr lang="en-US" sz="1800" b="0" smtClean="0"/>
              <a:t>(1/2)</a:t>
            </a:r>
            <a:endParaRPr lang="en-US" sz="2800" b="0" smtClean="0"/>
          </a:p>
        </p:txBody>
      </p:sp>
      <p:sp>
        <p:nvSpPr>
          <p:cNvPr id="7" name="Rectangle 3"/>
          <p:cNvSpPr txBox="1">
            <a:spLocks noChangeArrowheads="1"/>
          </p:cNvSpPr>
          <p:nvPr/>
        </p:nvSpPr>
        <p:spPr bwMode="auto">
          <a:xfrm>
            <a:off x="393700" y="1247775"/>
            <a:ext cx="8445500" cy="5381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de-DE" sz="2000" b="1" dirty="0" smtClean="0">
                <a:solidFill>
                  <a:srgbClr val="080808"/>
                </a:solidFill>
                <a:ea typeface="굴림" charset="-127"/>
                <a:cs typeface="Times New Roman" pitchFamily="18" charset="0"/>
              </a:rPr>
              <a:t>Quản lý đối với hoạt động kiểm định và hiệu chuẩn trong lĩnh vực năng lượng nguyên tử</a:t>
            </a:r>
            <a:endParaRPr lang="en-US" sz="2000" b="1" dirty="0" smtClean="0">
              <a:solidFill>
                <a:srgbClr val="080808"/>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es-VE" sz="2000" dirty="0" err="1" smtClean="0"/>
              <a:t>Cục</a:t>
            </a:r>
            <a:r>
              <a:rPr lang="es-VE" sz="2000" dirty="0" smtClean="0"/>
              <a:t> ATBXHN </a:t>
            </a:r>
            <a:r>
              <a:rPr lang="es-VE" sz="2000" dirty="0" err="1" smtClean="0"/>
              <a:t>đa</a:t>
            </a:r>
            <a:r>
              <a:rPr lang="es-VE" sz="2000" dirty="0" smtClean="0"/>
              <a:t>̃ </a:t>
            </a:r>
            <a:r>
              <a:rPr lang="es-VE" sz="2000" dirty="0" err="1" smtClean="0"/>
              <a:t>cấp</a:t>
            </a:r>
            <a:r>
              <a:rPr lang="es-VE" sz="2000" dirty="0" smtClean="0"/>
              <a:t> </a:t>
            </a:r>
            <a:r>
              <a:rPr lang="es-VE" sz="2000" dirty="0" err="1" smtClean="0"/>
              <a:t>giấy</a:t>
            </a:r>
            <a:r>
              <a:rPr lang="es-VE" sz="2000" dirty="0" smtClean="0"/>
              <a:t> </a:t>
            </a:r>
            <a:r>
              <a:rPr lang="es-VE" sz="2000" dirty="0" err="1" smtClean="0"/>
              <a:t>đăng</a:t>
            </a:r>
            <a:r>
              <a:rPr lang="es-VE" sz="2000" dirty="0" smtClean="0"/>
              <a:t> </a:t>
            </a:r>
            <a:r>
              <a:rPr lang="es-VE" sz="2000" dirty="0" err="1" smtClean="0"/>
              <a:t>ky</a:t>
            </a:r>
            <a:r>
              <a:rPr lang="es-VE" sz="2000" dirty="0" smtClean="0"/>
              <a:t>́ </a:t>
            </a:r>
            <a:r>
              <a:rPr lang="es-VE" sz="2000" dirty="0" err="1" smtClean="0"/>
              <a:t>hoạt</a:t>
            </a:r>
            <a:r>
              <a:rPr lang="es-VE" sz="2000" dirty="0" smtClean="0"/>
              <a:t> </a:t>
            </a:r>
            <a:r>
              <a:rPr lang="es-VE" sz="2000" dirty="0" err="1" smtClean="0"/>
              <a:t>động</a:t>
            </a:r>
            <a:r>
              <a:rPr lang="es-VE" sz="2000" dirty="0" smtClean="0"/>
              <a:t> </a:t>
            </a:r>
            <a:r>
              <a:rPr lang="es-VE" sz="2000" dirty="0" err="1" smtClean="0"/>
              <a:t>dịch</a:t>
            </a:r>
            <a:r>
              <a:rPr lang="es-VE" sz="2000" dirty="0" smtClean="0"/>
              <a:t> </a:t>
            </a:r>
            <a:r>
              <a:rPr lang="es-VE" sz="2000" dirty="0" err="1" smtClean="0"/>
              <a:t>vu</a:t>
            </a:r>
            <a:r>
              <a:rPr lang="es-VE" sz="2000" dirty="0" smtClean="0"/>
              <a:t>̣ </a:t>
            </a:r>
            <a:r>
              <a:rPr lang="es-VE" sz="2000" dirty="0" err="1" smtClean="0"/>
              <a:t>hô</a:t>
            </a:r>
            <a:r>
              <a:rPr lang="es-VE" sz="2000" dirty="0" smtClean="0"/>
              <a:t>̃ </a:t>
            </a:r>
            <a:r>
              <a:rPr lang="es-VE" sz="2000" dirty="0" err="1" smtClean="0"/>
              <a:t>trơ</a:t>
            </a:r>
            <a:r>
              <a:rPr lang="es-VE" sz="2000" dirty="0" smtClean="0"/>
              <a:t>̣ </a:t>
            </a:r>
            <a:r>
              <a:rPr lang="es-VE" sz="2000" dirty="0" err="1" smtClean="0"/>
              <a:t>ứng</a:t>
            </a:r>
            <a:r>
              <a:rPr lang="es-VE" sz="2000" dirty="0" smtClean="0"/>
              <a:t> </a:t>
            </a:r>
            <a:r>
              <a:rPr lang="es-VE" sz="2000" dirty="0" err="1" smtClean="0"/>
              <a:t>dụng</a:t>
            </a:r>
            <a:r>
              <a:rPr lang="es-VE" sz="2000" dirty="0" smtClean="0"/>
              <a:t> </a:t>
            </a:r>
            <a:r>
              <a:rPr lang="es-VE" sz="2000" dirty="0" err="1" smtClean="0"/>
              <a:t>năng</a:t>
            </a:r>
            <a:r>
              <a:rPr lang="es-VE" sz="2000" dirty="0" smtClean="0"/>
              <a:t> </a:t>
            </a:r>
            <a:r>
              <a:rPr lang="es-VE" sz="2000" dirty="0" err="1" smtClean="0"/>
              <a:t>lượng</a:t>
            </a:r>
            <a:r>
              <a:rPr lang="es-VE" sz="2000" dirty="0" smtClean="0"/>
              <a:t> </a:t>
            </a:r>
            <a:r>
              <a:rPr lang="es-VE" sz="2000" dirty="0" err="1" smtClean="0"/>
              <a:t>nguyên</a:t>
            </a:r>
            <a:r>
              <a:rPr lang="es-VE" sz="2000" dirty="0" smtClean="0"/>
              <a:t> </a:t>
            </a:r>
            <a:r>
              <a:rPr lang="es-VE" sz="2000" dirty="0" err="1" smtClean="0"/>
              <a:t>tư</a:t>
            </a:r>
            <a:r>
              <a:rPr lang="es-VE" sz="2000" dirty="0" smtClean="0"/>
              <a:t>̉ </a:t>
            </a:r>
            <a:r>
              <a:rPr lang="es-VE" sz="2000" dirty="0" err="1" smtClean="0"/>
              <a:t>về</a:t>
            </a:r>
            <a:r>
              <a:rPr lang="es-VE" sz="2000" dirty="0" smtClean="0"/>
              <a:t> </a:t>
            </a:r>
            <a:r>
              <a:rPr lang="es-VE" sz="2000" dirty="0" err="1" smtClean="0"/>
              <a:t>hiệu</a:t>
            </a:r>
            <a:r>
              <a:rPr lang="es-VE" sz="2000" dirty="0" smtClean="0"/>
              <a:t> </a:t>
            </a:r>
            <a:r>
              <a:rPr lang="es-VE" sz="2000" dirty="0" err="1" smtClean="0"/>
              <a:t>chuẩn</a:t>
            </a:r>
            <a:r>
              <a:rPr lang="es-VE" sz="2000" dirty="0" smtClean="0"/>
              <a:t> </a:t>
            </a:r>
            <a:r>
              <a:rPr lang="es-VE" sz="2000" dirty="0" err="1" smtClean="0"/>
              <a:t>các</a:t>
            </a:r>
            <a:r>
              <a:rPr lang="es-VE" sz="2000" dirty="0" smtClean="0"/>
              <a:t> </a:t>
            </a:r>
            <a:r>
              <a:rPr lang="es-VE" sz="2000" dirty="0" err="1" smtClean="0"/>
              <a:t>thiết</a:t>
            </a:r>
            <a:r>
              <a:rPr lang="es-VE" sz="2000" dirty="0" smtClean="0"/>
              <a:t> </a:t>
            </a:r>
            <a:r>
              <a:rPr lang="es-VE" sz="2000" dirty="0" err="1" smtClean="0"/>
              <a:t>bi</a:t>
            </a:r>
            <a:r>
              <a:rPr lang="es-VE" sz="2000" dirty="0" smtClean="0"/>
              <a:t>̣ </a:t>
            </a:r>
            <a:r>
              <a:rPr lang="es-VE" sz="2000" dirty="0" err="1" smtClean="0"/>
              <a:t>ghi</a:t>
            </a:r>
            <a:r>
              <a:rPr lang="es-VE" sz="2000" dirty="0" smtClean="0"/>
              <a:t> </a:t>
            </a:r>
            <a:r>
              <a:rPr lang="es-VE" sz="2000" dirty="0" err="1" smtClean="0"/>
              <a:t>đo</a:t>
            </a:r>
            <a:r>
              <a:rPr lang="es-VE" sz="2000" dirty="0" smtClean="0"/>
              <a:t> </a:t>
            </a:r>
            <a:r>
              <a:rPr lang="es-VE" sz="2000" dirty="0" err="1" smtClean="0"/>
              <a:t>bức</a:t>
            </a:r>
            <a:r>
              <a:rPr lang="es-VE" sz="2000" dirty="0" smtClean="0"/>
              <a:t> </a:t>
            </a:r>
            <a:r>
              <a:rPr lang="es-VE" sz="2000" dirty="0" err="1" smtClean="0"/>
              <a:t>xa</a:t>
            </a:r>
            <a:r>
              <a:rPr lang="es-VE" sz="2000" dirty="0" smtClean="0"/>
              <a:t>̣ </a:t>
            </a:r>
            <a:r>
              <a:rPr lang="es-VE" sz="2000" dirty="0" err="1" smtClean="0"/>
              <a:t>cho</a:t>
            </a:r>
            <a:r>
              <a:rPr lang="es-VE" sz="2000" dirty="0" smtClean="0"/>
              <a:t> </a:t>
            </a:r>
            <a:r>
              <a:rPr lang="es-VE" sz="2000" dirty="0" err="1" smtClean="0"/>
              <a:t>Viện</a:t>
            </a:r>
            <a:r>
              <a:rPr lang="es-VE" sz="2000" dirty="0" smtClean="0"/>
              <a:t> </a:t>
            </a:r>
            <a:r>
              <a:rPr lang="es-VE" sz="2000" dirty="0" err="1" smtClean="0"/>
              <a:t>Khoa</a:t>
            </a:r>
            <a:r>
              <a:rPr lang="es-VE" sz="2000" dirty="0" smtClean="0"/>
              <a:t> </a:t>
            </a:r>
            <a:r>
              <a:rPr lang="es-VE" sz="2000" dirty="0" err="1" smtClean="0"/>
              <a:t>học</a:t>
            </a:r>
            <a:r>
              <a:rPr lang="es-VE" sz="2000" dirty="0" smtClean="0"/>
              <a:t> </a:t>
            </a:r>
            <a:r>
              <a:rPr lang="es-VE" sz="2000" dirty="0" err="1" smtClean="0"/>
              <a:t>và</a:t>
            </a:r>
            <a:r>
              <a:rPr lang="es-VE" sz="2000" dirty="0" smtClean="0"/>
              <a:t> </a:t>
            </a:r>
            <a:r>
              <a:rPr lang="es-VE" sz="2000" dirty="0" err="1" smtClean="0"/>
              <a:t>kỹ</a:t>
            </a:r>
            <a:r>
              <a:rPr lang="es-VE" sz="2000" dirty="0" smtClean="0"/>
              <a:t> </a:t>
            </a:r>
            <a:r>
              <a:rPr lang="es-VE" sz="2000" dirty="0" err="1" smtClean="0"/>
              <a:t>thuật</a:t>
            </a:r>
            <a:r>
              <a:rPr lang="es-VE" sz="2000" dirty="0" smtClean="0"/>
              <a:t> </a:t>
            </a:r>
            <a:r>
              <a:rPr lang="es-VE" sz="2000" dirty="0" err="1" smtClean="0"/>
              <a:t>hạt</a:t>
            </a:r>
            <a:r>
              <a:rPr lang="es-VE" sz="2000" dirty="0" smtClean="0"/>
              <a:t> </a:t>
            </a:r>
            <a:r>
              <a:rPr lang="es-VE" sz="2000" dirty="0" err="1" smtClean="0"/>
              <a:t>nhân</a:t>
            </a:r>
            <a:r>
              <a:rPr lang="es-VE" sz="2000" dirty="0" smtClean="0"/>
              <a:t> </a:t>
            </a:r>
            <a:r>
              <a:rPr lang="es-VE" sz="2000" dirty="0" err="1" smtClean="0"/>
              <a:t>và</a:t>
            </a:r>
            <a:r>
              <a:rPr lang="es-VE" sz="2000" dirty="0" smtClean="0"/>
              <a:t> </a:t>
            </a:r>
            <a:r>
              <a:rPr lang="es-VE" sz="2000" dirty="0" err="1" smtClean="0"/>
              <a:t>Viện</a:t>
            </a:r>
            <a:r>
              <a:rPr lang="es-VE" sz="2000" dirty="0" smtClean="0"/>
              <a:t> </a:t>
            </a:r>
            <a:r>
              <a:rPr lang="es-VE" sz="2000" dirty="0" err="1" smtClean="0"/>
              <a:t>Nghiên</a:t>
            </a:r>
            <a:r>
              <a:rPr lang="es-VE" sz="2000" dirty="0" smtClean="0"/>
              <a:t> </a:t>
            </a:r>
            <a:r>
              <a:rPr lang="es-VE" sz="2000" dirty="0" err="1" smtClean="0"/>
              <a:t>cứu</a:t>
            </a:r>
            <a:r>
              <a:rPr lang="es-VE" sz="2000" dirty="0" smtClean="0"/>
              <a:t> </a:t>
            </a:r>
            <a:r>
              <a:rPr lang="es-VE" sz="2000" dirty="0" err="1" smtClean="0"/>
              <a:t>hạt</a:t>
            </a:r>
            <a:r>
              <a:rPr lang="es-VE" sz="2000" dirty="0" smtClean="0"/>
              <a:t> </a:t>
            </a:r>
            <a:r>
              <a:rPr lang="es-VE" sz="2000" dirty="0" err="1" smtClean="0"/>
              <a:t>nhân</a:t>
            </a:r>
            <a:r>
              <a:rPr lang="de-DE" sz="2000" dirty="0" smtClean="0"/>
              <a:t> (còn thiếu hệ </a:t>
            </a:r>
            <a:r>
              <a:rPr lang="es-VE" sz="2000" dirty="0" err="1" smtClean="0"/>
              <a:t>chiếu</a:t>
            </a:r>
            <a:r>
              <a:rPr lang="es-VE" sz="2000" dirty="0" smtClean="0"/>
              <a:t> </a:t>
            </a:r>
            <a:r>
              <a:rPr lang="es-VE" sz="2000" dirty="0" err="1" smtClean="0"/>
              <a:t>chuẩn</a:t>
            </a:r>
            <a:r>
              <a:rPr lang="es-VE" sz="2000" dirty="0" smtClean="0"/>
              <a:t> </a:t>
            </a:r>
            <a:r>
              <a:rPr lang="es-VE" sz="2000" dirty="0" err="1" smtClean="0"/>
              <a:t>liều</a:t>
            </a:r>
            <a:r>
              <a:rPr lang="es-VE" sz="2000" dirty="0" smtClean="0"/>
              <a:t> </a:t>
            </a:r>
            <a:r>
              <a:rPr lang="es-VE" sz="2000" dirty="0" err="1" smtClean="0"/>
              <a:t>bức</a:t>
            </a:r>
            <a:r>
              <a:rPr lang="es-VE" sz="2000" dirty="0" smtClean="0"/>
              <a:t> </a:t>
            </a:r>
            <a:r>
              <a:rPr lang="es-VE" sz="2000" dirty="0" err="1" smtClean="0"/>
              <a:t>xạ</a:t>
            </a:r>
            <a:r>
              <a:rPr lang="es-VE" sz="2000" dirty="0" smtClean="0"/>
              <a:t> </a:t>
            </a:r>
            <a:r>
              <a:rPr lang="es-VE" sz="2000" dirty="0" err="1" smtClean="0"/>
              <a:t>alpha</a:t>
            </a:r>
            <a:r>
              <a:rPr lang="es-VE" sz="2000" dirty="0" smtClean="0"/>
              <a:t>, beta), </a:t>
            </a:r>
            <a:r>
              <a:rPr lang="es-VE" sz="2000" dirty="0" err="1" smtClean="0"/>
              <a:t>hệ</a:t>
            </a:r>
            <a:r>
              <a:rPr lang="es-VE" sz="2000" dirty="0" smtClean="0"/>
              <a:t> </a:t>
            </a:r>
            <a:r>
              <a:rPr lang="es-VE" sz="2000" dirty="0" err="1" smtClean="0"/>
              <a:t>chiếu</a:t>
            </a:r>
            <a:r>
              <a:rPr lang="es-VE" sz="2000" dirty="0" smtClean="0"/>
              <a:t> </a:t>
            </a:r>
            <a:r>
              <a:rPr lang="es-VE" sz="2000" dirty="0" err="1" smtClean="0"/>
              <a:t>chuẩn</a:t>
            </a:r>
            <a:r>
              <a:rPr lang="es-VE" sz="2000" dirty="0" smtClean="0"/>
              <a:t> Co-60 </a:t>
            </a:r>
            <a:r>
              <a:rPr lang="es-VE" sz="2000" dirty="0" err="1" smtClean="0"/>
              <a:t>để</a:t>
            </a:r>
            <a:r>
              <a:rPr lang="es-VE" sz="2000" dirty="0" smtClean="0"/>
              <a:t> </a:t>
            </a:r>
            <a:r>
              <a:rPr lang="es-VE" sz="2000" dirty="0" err="1" smtClean="0"/>
              <a:t>chuẩn</a:t>
            </a:r>
            <a:r>
              <a:rPr lang="es-VE" sz="2000" dirty="0" smtClean="0"/>
              <a:t> </a:t>
            </a:r>
            <a:r>
              <a:rPr lang="es-VE" sz="2000" dirty="0" err="1" smtClean="0"/>
              <a:t>các</a:t>
            </a:r>
            <a:r>
              <a:rPr lang="es-VE" sz="2000" dirty="0"/>
              <a:t> </a:t>
            </a:r>
            <a:r>
              <a:rPr lang="es-VE" sz="2000" dirty="0" err="1" smtClean="0"/>
              <a:t>buông</a:t>
            </a:r>
            <a:r>
              <a:rPr lang="es-VE" sz="2000" dirty="0" smtClean="0"/>
              <a:t> ion </a:t>
            </a:r>
            <a:r>
              <a:rPr lang="es-VE" sz="2000" dirty="0" err="1" smtClean="0"/>
              <a:t>hóa</a:t>
            </a:r>
            <a:r>
              <a:rPr lang="es-VE" sz="2000" dirty="0" smtClean="0"/>
              <a:t> </a:t>
            </a:r>
            <a:r>
              <a:rPr lang="es-VE" sz="2000" dirty="0" err="1" smtClean="0"/>
              <a:t>trong</a:t>
            </a:r>
            <a:r>
              <a:rPr lang="es-VE" sz="2000" dirty="0" smtClean="0"/>
              <a:t> </a:t>
            </a:r>
            <a:r>
              <a:rPr lang="es-VE" sz="2000" dirty="0" err="1" smtClean="0"/>
              <a:t>xạ</a:t>
            </a:r>
            <a:r>
              <a:rPr lang="es-VE" sz="2000" dirty="0" smtClean="0"/>
              <a:t> </a:t>
            </a:r>
            <a:r>
              <a:rPr lang="es-VE" sz="2000" dirty="0" err="1" smtClean="0"/>
              <a:t>trị</a:t>
            </a:r>
            <a:r>
              <a:rPr lang="es-VE" sz="2000" dirty="0" smtClean="0"/>
              <a:t>.</a:t>
            </a:r>
            <a:endParaRPr lang="de-DE" sz="2000" dirty="0" smtClean="0"/>
          </a:p>
          <a:p>
            <a:pPr marL="342900" indent="-342900" algn="just" eaLnBrk="0" fontAlgn="auto" hangingPunct="0">
              <a:spcBef>
                <a:spcPts val="500"/>
              </a:spcBef>
              <a:spcAft>
                <a:spcPts val="500"/>
              </a:spcAft>
              <a:buClr>
                <a:srgbClr val="080808"/>
              </a:buClr>
              <a:buFontTx/>
              <a:buChar char="-"/>
              <a:defRPr/>
            </a:pPr>
            <a:r>
              <a:rPr lang="es-VE" sz="2000" dirty="0" err="1" smtClean="0"/>
              <a:t>Nhu</a:t>
            </a:r>
            <a:r>
              <a:rPr lang="es-VE" sz="2000" dirty="0" smtClean="0"/>
              <a:t> </a:t>
            </a:r>
            <a:r>
              <a:rPr lang="es-VE" sz="2000" dirty="0" err="1" smtClean="0"/>
              <a:t>cầu</a:t>
            </a:r>
            <a:r>
              <a:rPr lang="es-VE" sz="2000" dirty="0" smtClean="0"/>
              <a:t> </a:t>
            </a:r>
            <a:r>
              <a:rPr lang="es-VE" sz="2000" dirty="0" err="1" smtClean="0"/>
              <a:t>sử</a:t>
            </a:r>
            <a:r>
              <a:rPr lang="es-VE" sz="2000" dirty="0" smtClean="0"/>
              <a:t> </a:t>
            </a:r>
            <a:r>
              <a:rPr lang="es-VE" sz="2000" dirty="0" err="1" smtClean="0"/>
              <a:t>dụng</a:t>
            </a:r>
            <a:r>
              <a:rPr lang="es-VE" sz="2000" dirty="0" smtClean="0"/>
              <a:t> </a:t>
            </a:r>
            <a:r>
              <a:rPr lang="es-VE" sz="2000" dirty="0" err="1" smtClean="0"/>
              <a:t>các</a:t>
            </a:r>
            <a:r>
              <a:rPr lang="es-VE" sz="2000" dirty="0" smtClean="0"/>
              <a:t> </a:t>
            </a:r>
            <a:r>
              <a:rPr lang="es-VE" sz="2000" dirty="0" err="1" smtClean="0"/>
              <a:t>nguồn</a:t>
            </a:r>
            <a:r>
              <a:rPr lang="es-VE" sz="2000" dirty="0" smtClean="0"/>
              <a:t> </a:t>
            </a:r>
            <a:r>
              <a:rPr lang="es-VE" sz="2000" dirty="0" err="1" smtClean="0"/>
              <a:t>phóng</a:t>
            </a:r>
            <a:r>
              <a:rPr lang="es-VE" sz="2000" dirty="0" smtClean="0"/>
              <a:t> </a:t>
            </a:r>
            <a:r>
              <a:rPr lang="es-VE" sz="2000" dirty="0" err="1" smtClean="0"/>
              <a:t>xạ</a:t>
            </a:r>
            <a:r>
              <a:rPr lang="es-VE" sz="2000" dirty="0" smtClean="0"/>
              <a:t> </a:t>
            </a:r>
            <a:r>
              <a:rPr lang="es-VE" sz="2000" dirty="0" err="1" smtClean="0"/>
              <a:t>hở</a:t>
            </a:r>
            <a:r>
              <a:rPr lang="es-VE" sz="2000" dirty="0" smtClean="0"/>
              <a:t> </a:t>
            </a:r>
            <a:r>
              <a:rPr lang="es-VE" sz="2000" dirty="0" err="1" smtClean="0"/>
              <a:t>trong</a:t>
            </a:r>
            <a:r>
              <a:rPr lang="es-VE" sz="2000" dirty="0" smtClean="0"/>
              <a:t> y </a:t>
            </a:r>
            <a:r>
              <a:rPr lang="es-VE" sz="2000" dirty="0" err="1" smtClean="0"/>
              <a:t>học</a:t>
            </a:r>
            <a:r>
              <a:rPr lang="es-VE" sz="2000" dirty="0" smtClean="0"/>
              <a:t> </a:t>
            </a:r>
            <a:r>
              <a:rPr lang="es-VE" sz="2000" dirty="0" err="1" smtClean="0"/>
              <a:t>hạt</a:t>
            </a:r>
            <a:r>
              <a:rPr lang="es-VE" sz="2000" dirty="0" smtClean="0"/>
              <a:t> </a:t>
            </a:r>
            <a:r>
              <a:rPr lang="es-VE" sz="2000" dirty="0" err="1" smtClean="0"/>
              <a:t>nhân</a:t>
            </a:r>
            <a:r>
              <a:rPr lang="es-VE" sz="2000" dirty="0" smtClean="0"/>
              <a:t> </a:t>
            </a:r>
            <a:r>
              <a:rPr lang="es-VE" sz="2000" dirty="0" err="1" smtClean="0"/>
              <a:t>để</a:t>
            </a:r>
            <a:r>
              <a:rPr lang="es-VE" sz="2000" dirty="0" smtClean="0"/>
              <a:t> </a:t>
            </a:r>
            <a:r>
              <a:rPr lang="es-VE" sz="2000" dirty="0" err="1" smtClean="0"/>
              <a:t>chẩn</a:t>
            </a:r>
            <a:r>
              <a:rPr lang="es-VE" sz="2000" dirty="0" smtClean="0"/>
              <a:t> </a:t>
            </a:r>
            <a:r>
              <a:rPr lang="es-VE" sz="2000" dirty="0" err="1" smtClean="0"/>
              <a:t>đoán</a:t>
            </a:r>
            <a:r>
              <a:rPr lang="es-VE" sz="2000" dirty="0" smtClean="0"/>
              <a:t> </a:t>
            </a:r>
            <a:r>
              <a:rPr lang="es-VE" sz="2000" dirty="0" err="1" smtClean="0"/>
              <a:t>và</a:t>
            </a:r>
            <a:r>
              <a:rPr lang="es-VE" sz="2000" dirty="0" smtClean="0"/>
              <a:t> </a:t>
            </a:r>
            <a:r>
              <a:rPr lang="es-VE" sz="2000" dirty="0" err="1" smtClean="0"/>
              <a:t>điều</a:t>
            </a:r>
            <a:r>
              <a:rPr lang="es-VE" sz="2000" dirty="0" smtClean="0"/>
              <a:t> </a:t>
            </a:r>
            <a:r>
              <a:rPr lang="es-VE" sz="2000" dirty="0" err="1" smtClean="0"/>
              <a:t>trị</a:t>
            </a:r>
            <a:r>
              <a:rPr lang="es-VE" sz="2000" dirty="0" smtClean="0"/>
              <a:t> </a:t>
            </a:r>
            <a:r>
              <a:rPr lang="es-VE" sz="2000" dirty="0" err="1" smtClean="0"/>
              <a:t>bệnh</a:t>
            </a:r>
            <a:r>
              <a:rPr lang="es-VE" sz="2000" dirty="0" smtClean="0"/>
              <a:t> </a:t>
            </a:r>
            <a:r>
              <a:rPr lang="es-VE" sz="2000" dirty="0" err="1" smtClean="0"/>
              <a:t>ngày</a:t>
            </a:r>
            <a:r>
              <a:rPr lang="es-VE" sz="2000" dirty="0" smtClean="0"/>
              <a:t> </a:t>
            </a:r>
            <a:r>
              <a:rPr lang="es-VE" sz="2000" dirty="0" err="1" smtClean="0"/>
              <a:t>càng</a:t>
            </a:r>
            <a:r>
              <a:rPr lang="es-VE" sz="2000" dirty="0" smtClean="0"/>
              <a:t> </a:t>
            </a:r>
            <a:r>
              <a:rPr lang="es-VE" sz="2000" dirty="0" err="1" smtClean="0"/>
              <a:t>phát</a:t>
            </a:r>
            <a:r>
              <a:rPr lang="es-VE" sz="2000" dirty="0" smtClean="0"/>
              <a:t> </a:t>
            </a:r>
            <a:r>
              <a:rPr lang="es-VE" sz="2000" dirty="0" err="1" smtClean="0"/>
              <a:t>triển</a:t>
            </a:r>
            <a:r>
              <a:rPr lang="es-VE" sz="2000" dirty="0" smtClean="0"/>
              <a:t>. Tuy </a:t>
            </a:r>
            <a:r>
              <a:rPr lang="es-VE" sz="2000" dirty="0" err="1" smtClean="0"/>
              <a:t>nhiên</a:t>
            </a:r>
            <a:r>
              <a:rPr lang="es-VE" sz="2000" dirty="0" smtClean="0"/>
              <a:t>, </a:t>
            </a:r>
            <a:r>
              <a:rPr lang="es-VE" sz="2000" dirty="0" err="1" smtClean="0"/>
              <a:t>hầu</a:t>
            </a:r>
            <a:r>
              <a:rPr lang="es-VE" sz="2000" dirty="0" smtClean="0"/>
              <a:t> </a:t>
            </a:r>
            <a:r>
              <a:rPr lang="es-VE" sz="2000" dirty="0" err="1" smtClean="0"/>
              <a:t>hết</a:t>
            </a:r>
            <a:r>
              <a:rPr lang="es-VE" sz="2000" dirty="0" smtClean="0"/>
              <a:t> </a:t>
            </a:r>
            <a:r>
              <a:rPr lang="es-VE" sz="2000" dirty="0" err="1" smtClean="0"/>
              <a:t>các</a:t>
            </a:r>
            <a:r>
              <a:rPr lang="es-VE" sz="2000" dirty="0" smtClean="0"/>
              <a:t> </a:t>
            </a:r>
            <a:r>
              <a:rPr lang="es-VE" sz="2000" dirty="0" err="1" smtClean="0"/>
              <a:t>cơ</a:t>
            </a:r>
            <a:r>
              <a:rPr lang="es-VE" sz="2000" dirty="0" smtClean="0"/>
              <a:t> </a:t>
            </a:r>
            <a:r>
              <a:rPr lang="es-VE" sz="2000" dirty="0" err="1" smtClean="0"/>
              <a:t>sở</a:t>
            </a:r>
            <a:r>
              <a:rPr lang="es-VE" sz="2000" dirty="0" smtClean="0"/>
              <a:t> y </a:t>
            </a:r>
            <a:r>
              <a:rPr lang="es-VE" sz="2000" dirty="0" err="1" smtClean="0"/>
              <a:t>học</a:t>
            </a:r>
            <a:r>
              <a:rPr lang="es-VE" sz="2000" dirty="0" smtClean="0"/>
              <a:t> </a:t>
            </a:r>
            <a:r>
              <a:rPr lang="es-VE" sz="2000" dirty="0" err="1" smtClean="0"/>
              <a:t>hạt</a:t>
            </a:r>
            <a:r>
              <a:rPr lang="es-VE" sz="2000" dirty="0" smtClean="0"/>
              <a:t> </a:t>
            </a:r>
            <a:r>
              <a:rPr lang="es-VE" sz="2000" dirty="0" err="1" smtClean="0"/>
              <a:t>nhân</a:t>
            </a:r>
            <a:r>
              <a:rPr lang="es-VE" sz="2000" dirty="0" smtClean="0"/>
              <a:t> </a:t>
            </a:r>
            <a:r>
              <a:rPr lang="es-VE" sz="2000" dirty="0" err="1" smtClean="0"/>
              <a:t>đều</a:t>
            </a:r>
            <a:r>
              <a:rPr lang="es-VE" sz="2000" dirty="0" smtClean="0"/>
              <a:t> </a:t>
            </a:r>
            <a:r>
              <a:rPr lang="es-VE" sz="2000" dirty="0" err="1" smtClean="0"/>
              <a:t>sử</a:t>
            </a:r>
            <a:r>
              <a:rPr lang="es-VE" sz="2000" dirty="0" smtClean="0"/>
              <a:t> </a:t>
            </a:r>
            <a:r>
              <a:rPr lang="es-VE" sz="2000" dirty="0" err="1" smtClean="0"/>
              <a:t>dụng</a:t>
            </a:r>
            <a:r>
              <a:rPr lang="es-VE" sz="2000" dirty="0" smtClean="0"/>
              <a:t> </a:t>
            </a:r>
            <a:r>
              <a:rPr lang="es-VE" sz="2000" dirty="0" err="1" smtClean="0"/>
              <a:t>các</a:t>
            </a:r>
            <a:r>
              <a:rPr lang="es-VE" sz="2000" dirty="0" smtClean="0"/>
              <a:t> </a:t>
            </a:r>
            <a:r>
              <a:rPr lang="es-VE" sz="2000" dirty="0" err="1" smtClean="0"/>
              <a:t>thiết</a:t>
            </a:r>
            <a:r>
              <a:rPr lang="es-VE" sz="2000" dirty="0" smtClean="0"/>
              <a:t> </a:t>
            </a:r>
            <a:r>
              <a:rPr lang="es-VE" sz="2000" dirty="0" err="1" smtClean="0"/>
              <a:t>bị</a:t>
            </a:r>
            <a:r>
              <a:rPr lang="es-VE" sz="2000" dirty="0" smtClean="0"/>
              <a:t> </a:t>
            </a:r>
            <a:r>
              <a:rPr lang="es-VE" sz="2000" dirty="0" err="1" smtClean="0"/>
              <a:t>chuẩn</a:t>
            </a:r>
            <a:r>
              <a:rPr lang="es-VE" sz="2000" dirty="0" smtClean="0"/>
              <a:t> </a:t>
            </a:r>
            <a:r>
              <a:rPr lang="es-VE" sz="2000" dirty="0" err="1" smtClean="0"/>
              <a:t>hoạt</a:t>
            </a:r>
            <a:r>
              <a:rPr lang="es-VE" sz="2000" dirty="0" smtClean="0"/>
              <a:t> </a:t>
            </a:r>
            <a:r>
              <a:rPr lang="es-VE" sz="2000" dirty="0" err="1" smtClean="0"/>
              <a:t>độ</a:t>
            </a:r>
            <a:r>
              <a:rPr lang="es-VE" sz="2000" dirty="0" smtClean="0"/>
              <a:t> (</a:t>
            </a:r>
            <a:r>
              <a:rPr lang="es-VE" sz="2000" dirty="0" err="1" smtClean="0"/>
              <a:t>Calibrator</a:t>
            </a:r>
            <a:r>
              <a:rPr lang="es-VE" sz="2000" dirty="0" smtClean="0"/>
              <a:t>) </a:t>
            </a:r>
            <a:r>
              <a:rPr lang="es-VE" sz="2000" dirty="0" err="1" smtClean="0"/>
              <a:t>để</a:t>
            </a:r>
            <a:r>
              <a:rPr lang="es-VE" sz="2000" dirty="0" smtClean="0"/>
              <a:t> </a:t>
            </a:r>
            <a:r>
              <a:rPr lang="es-VE" sz="2000" dirty="0" err="1" smtClean="0"/>
              <a:t>chuẩn</a:t>
            </a:r>
            <a:r>
              <a:rPr lang="es-VE" sz="2000" dirty="0" smtClean="0"/>
              <a:t> </a:t>
            </a:r>
            <a:r>
              <a:rPr lang="es-VE" sz="2000" dirty="0" err="1" smtClean="0"/>
              <a:t>và</a:t>
            </a:r>
            <a:r>
              <a:rPr lang="es-VE" sz="2000" dirty="0" smtClean="0"/>
              <a:t> </a:t>
            </a:r>
            <a:r>
              <a:rPr lang="es-VE" sz="2000" dirty="0" err="1" smtClean="0"/>
              <a:t>xác</a:t>
            </a:r>
            <a:r>
              <a:rPr lang="es-VE" sz="2000" dirty="0" smtClean="0"/>
              <a:t> </a:t>
            </a:r>
            <a:r>
              <a:rPr lang="es-VE" sz="2000" dirty="0" err="1" smtClean="0"/>
              <a:t>định</a:t>
            </a:r>
            <a:r>
              <a:rPr lang="es-VE" sz="2000" dirty="0" smtClean="0"/>
              <a:t> </a:t>
            </a:r>
            <a:r>
              <a:rPr lang="es-VE" sz="2000" dirty="0" err="1" smtClean="0"/>
              <a:t>hoạt</a:t>
            </a:r>
            <a:r>
              <a:rPr lang="es-VE" sz="2000" dirty="0" smtClean="0"/>
              <a:t> </a:t>
            </a:r>
            <a:r>
              <a:rPr lang="es-VE" sz="2000" dirty="0" err="1" smtClean="0"/>
              <a:t>độ</a:t>
            </a:r>
            <a:r>
              <a:rPr lang="es-VE" sz="2000" dirty="0" smtClean="0"/>
              <a:t> </a:t>
            </a:r>
            <a:r>
              <a:rPr lang="es-VE" sz="2000" dirty="0" err="1" smtClean="0"/>
              <a:t>phóng</a:t>
            </a:r>
            <a:r>
              <a:rPr lang="es-VE" sz="2000" dirty="0" smtClean="0"/>
              <a:t> </a:t>
            </a:r>
            <a:r>
              <a:rPr lang="es-VE" sz="2000" dirty="0" err="1" smtClean="0"/>
              <a:t>xạ</a:t>
            </a:r>
            <a:r>
              <a:rPr lang="es-VE" sz="2000" dirty="0" smtClean="0"/>
              <a:t> </a:t>
            </a:r>
            <a:r>
              <a:rPr lang="es-VE" sz="2000" dirty="0" err="1" smtClean="0"/>
              <a:t>trước</a:t>
            </a:r>
            <a:r>
              <a:rPr lang="es-VE" sz="2000" dirty="0" smtClean="0"/>
              <a:t> </a:t>
            </a:r>
            <a:r>
              <a:rPr lang="es-VE" sz="2000" dirty="0" err="1" smtClean="0"/>
              <a:t>khi</a:t>
            </a:r>
            <a:r>
              <a:rPr lang="es-VE" sz="2000" dirty="0" smtClean="0"/>
              <a:t> </a:t>
            </a:r>
            <a:r>
              <a:rPr lang="es-VE" sz="2000" dirty="0" err="1" smtClean="0"/>
              <a:t>sử</a:t>
            </a:r>
            <a:r>
              <a:rPr lang="es-VE" sz="2000" dirty="0" smtClean="0"/>
              <a:t> </a:t>
            </a:r>
            <a:r>
              <a:rPr lang="es-VE" sz="2000" dirty="0" err="1" smtClean="0"/>
              <a:t>dụng</a:t>
            </a:r>
            <a:r>
              <a:rPr lang="es-VE" sz="2000" dirty="0" smtClean="0"/>
              <a:t>, </a:t>
            </a:r>
            <a:r>
              <a:rPr lang="es-VE" sz="2000" dirty="0" err="1" smtClean="0"/>
              <a:t>nhưng</a:t>
            </a:r>
            <a:r>
              <a:rPr lang="es-VE" sz="2000" dirty="0" smtClean="0"/>
              <a:t> </a:t>
            </a:r>
            <a:r>
              <a:rPr lang="es-VE" sz="2000" dirty="0" err="1" smtClean="0"/>
              <a:t>các</a:t>
            </a:r>
            <a:r>
              <a:rPr lang="es-VE" sz="2000" dirty="0" smtClean="0"/>
              <a:t> </a:t>
            </a:r>
            <a:r>
              <a:rPr lang="es-VE" sz="2000" dirty="0" err="1" smtClean="0"/>
              <a:t>thiết</a:t>
            </a:r>
            <a:r>
              <a:rPr lang="es-VE" sz="2000" dirty="0" smtClean="0"/>
              <a:t> </a:t>
            </a:r>
            <a:r>
              <a:rPr lang="es-VE" sz="2000" dirty="0" err="1" smtClean="0"/>
              <a:t>bị</a:t>
            </a:r>
            <a:r>
              <a:rPr lang="es-VE" sz="2000" dirty="0" smtClean="0"/>
              <a:t> </a:t>
            </a:r>
            <a:r>
              <a:rPr lang="es-VE" sz="2000" dirty="0" err="1" smtClean="0"/>
              <a:t>này</a:t>
            </a:r>
            <a:r>
              <a:rPr lang="es-VE" sz="2000" dirty="0" smtClean="0"/>
              <a:t> </a:t>
            </a:r>
            <a:r>
              <a:rPr lang="es-VE" sz="2000" dirty="0" err="1" smtClean="0"/>
              <a:t>đều</a:t>
            </a:r>
            <a:r>
              <a:rPr lang="es-VE" sz="2000" dirty="0" smtClean="0"/>
              <a:t> </a:t>
            </a:r>
            <a:r>
              <a:rPr lang="es-VE" sz="2000" dirty="0" err="1" smtClean="0"/>
              <a:t>chưa</a:t>
            </a:r>
            <a:r>
              <a:rPr lang="es-VE" sz="2000" dirty="0" smtClean="0"/>
              <a:t> </a:t>
            </a:r>
            <a:r>
              <a:rPr lang="es-VE" sz="2000" dirty="0" err="1" smtClean="0"/>
              <a:t>được</a:t>
            </a:r>
            <a:r>
              <a:rPr lang="es-VE" sz="2000" dirty="0" smtClean="0"/>
              <a:t> </a:t>
            </a:r>
            <a:r>
              <a:rPr lang="es-VE" sz="2000" dirty="0" err="1" smtClean="0"/>
              <a:t>hiệu</a:t>
            </a:r>
            <a:r>
              <a:rPr lang="es-VE" sz="2000" dirty="0" smtClean="0"/>
              <a:t> </a:t>
            </a:r>
            <a:r>
              <a:rPr lang="es-VE" sz="2000" dirty="0" err="1" smtClean="0"/>
              <a:t>chuẩn</a:t>
            </a:r>
            <a:r>
              <a:rPr lang="es-VE" sz="2000" dirty="0" smtClean="0"/>
              <a:t> </a:t>
            </a:r>
            <a:r>
              <a:rPr lang="es-VE" sz="2000" dirty="0" err="1" smtClean="0"/>
              <a:t>định</a:t>
            </a:r>
            <a:r>
              <a:rPr lang="es-VE" sz="2000" dirty="0" smtClean="0"/>
              <a:t> </a:t>
            </a:r>
            <a:r>
              <a:rPr lang="es-VE" sz="2000" dirty="0" err="1" smtClean="0"/>
              <a:t>kỳ</a:t>
            </a:r>
            <a:r>
              <a:rPr lang="es-VE" sz="2000" dirty="0" smtClean="0"/>
              <a:t>.</a:t>
            </a:r>
          </a:p>
          <a:p>
            <a:pPr algn="just" eaLnBrk="0" fontAlgn="auto" hangingPunct="0">
              <a:spcBef>
                <a:spcPts val="500"/>
              </a:spcBef>
              <a:spcAft>
                <a:spcPts val="500"/>
              </a:spcAft>
              <a:buClr>
                <a:srgbClr val="080808"/>
              </a:buClr>
              <a:defRPr/>
            </a:pPr>
            <a:endParaRPr lang="es-VE" sz="2000" dirty="0" smtClean="0"/>
          </a:p>
        </p:txBody>
      </p:sp>
    </p:spTree>
  </p:cSld>
  <p:clrMapOvr>
    <a:masterClrMapping/>
  </p:clrMapOvr>
  <p:transition spd="slow">
    <p:pull dir="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smtClean="0"/>
              <a:t>2.6. </a:t>
            </a:r>
            <a:r>
              <a:rPr lang="de-DE" sz="2800" smtClean="0"/>
              <a:t>Quản lý chuẩn đo lường bức xạ, hoạt động đo liều bức xạ, hoạt động kiểm định và hiệu chuẩn </a:t>
            </a:r>
            <a:r>
              <a:rPr lang="en-US" sz="1800" b="0" smtClean="0"/>
              <a:t>(2/2)</a:t>
            </a:r>
            <a:endParaRPr lang="en-US" sz="2800" b="0" smtClean="0"/>
          </a:p>
        </p:txBody>
      </p:sp>
      <p:sp>
        <p:nvSpPr>
          <p:cNvPr id="7" name="Rectangle 3"/>
          <p:cNvSpPr txBox="1">
            <a:spLocks noChangeArrowheads="1"/>
          </p:cNvSpPr>
          <p:nvPr/>
        </p:nvSpPr>
        <p:spPr bwMode="auto">
          <a:xfrm>
            <a:off x="393700" y="1247775"/>
            <a:ext cx="8445500" cy="17240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s-VE" b="1" dirty="0" err="1" smtClean="0">
                <a:ea typeface="굴림" charset="-127"/>
                <a:cs typeface="Times New Roman" pitchFamily="18" charset="0"/>
              </a:rPr>
              <a:t>Công</a:t>
            </a:r>
            <a:r>
              <a:rPr lang="es-VE" b="1" dirty="0" smtClean="0">
                <a:ea typeface="굴림" charset="-127"/>
                <a:cs typeface="Times New Roman" pitchFamily="18" charset="0"/>
              </a:rPr>
              <a:t> </a:t>
            </a:r>
            <a:r>
              <a:rPr lang="es-VE" b="1" dirty="0" err="1" smtClean="0">
                <a:ea typeface="굴림" charset="-127"/>
                <a:cs typeface="Times New Roman" pitchFamily="18" charset="0"/>
              </a:rPr>
              <a:t>tác</a:t>
            </a:r>
            <a:r>
              <a:rPr lang="es-VE" b="1" dirty="0" smtClean="0">
                <a:ea typeface="굴림" charset="-127"/>
                <a:cs typeface="Times New Roman" pitchFamily="18" charset="0"/>
              </a:rPr>
              <a:t> </a:t>
            </a:r>
            <a:r>
              <a:rPr lang="es-VE" b="1" dirty="0" err="1" smtClean="0">
                <a:ea typeface="굴림" charset="-127"/>
                <a:cs typeface="Times New Roman" pitchFamily="18" charset="0"/>
              </a:rPr>
              <a:t>quản</a:t>
            </a:r>
            <a:r>
              <a:rPr lang="es-VE" b="1" dirty="0" smtClean="0">
                <a:ea typeface="굴림" charset="-127"/>
                <a:cs typeface="Times New Roman" pitchFamily="18" charset="0"/>
              </a:rPr>
              <a:t> </a:t>
            </a:r>
            <a:r>
              <a:rPr lang="es-VE" b="1" dirty="0" err="1" smtClean="0">
                <a:ea typeface="굴림" charset="-127"/>
                <a:cs typeface="Times New Roman" pitchFamily="18" charset="0"/>
              </a:rPr>
              <a:t>lý</a:t>
            </a:r>
            <a:r>
              <a:rPr lang="es-VE" b="1" dirty="0" smtClean="0">
                <a:ea typeface="굴림" charset="-127"/>
                <a:cs typeface="Times New Roman" pitchFamily="18" charset="0"/>
              </a:rPr>
              <a:t> </a:t>
            </a:r>
            <a:r>
              <a:rPr lang="es-VE" b="1" dirty="0" err="1" smtClean="0">
                <a:ea typeface="굴림" charset="-127"/>
                <a:cs typeface="Times New Roman" pitchFamily="18" charset="0"/>
              </a:rPr>
              <a:t>đối</a:t>
            </a:r>
            <a:r>
              <a:rPr lang="es-VE" b="1" dirty="0" smtClean="0">
                <a:ea typeface="굴림" charset="-127"/>
                <a:cs typeface="Times New Roman" pitchFamily="18" charset="0"/>
              </a:rPr>
              <a:t> </a:t>
            </a:r>
            <a:r>
              <a:rPr lang="es-VE" b="1" dirty="0" err="1" smtClean="0">
                <a:ea typeface="굴림" charset="-127"/>
                <a:cs typeface="Times New Roman" pitchFamily="18" charset="0"/>
              </a:rPr>
              <a:t>với</a:t>
            </a:r>
            <a:r>
              <a:rPr lang="es-VE" b="1" dirty="0" smtClean="0">
                <a:ea typeface="굴림" charset="-127"/>
                <a:cs typeface="Times New Roman" pitchFamily="18" charset="0"/>
              </a:rPr>
              <a:t> </a:t>
            </a:r>
            <a:r>
              <a:rPr lang="es-VE" b="1" dirty="0" err="1" smtClean="0">
                <a:ea typeface="굴림" charset="-127"/>
                <a:cs typeface="Times New Roman" pitchFamily="18" charset="0"/>
              </a:rPr>
              <a:t>dịch</a:t>
            </a:r>
            <a:r>
              <a:rPr lang="es-VE" b="1" dirty="0" smtClean="0">
                <a:ea typeface="굴림" charset="-127"/>
                <a:cs typeface="Times New Roman" pitchFamily="18" charset="0"/>
              </a:rPr>
              <a:t> </a:t>
            </a:r>
            <a:r>
              <a:rPr lang="es-VE" b="1" dirty="0" err="1" smtClean="0">
                <a:ea typeface="굴림" charset="-127"/>
                <a:cs typeface="Times New Roman" pitchFamily="18" charset="0"/>
              </a:rPr>
              <a:t>vụ</a:t>
            </a:r>
            <a:r>
              <a:rPr lang="es-VE" b="1" dirty="0" smtClean="0">
                <a:ea typeface="굴림" charset="-127"/>
                <a:cs typeface="Times New Roman" pitchFamily="18" charset="0"/>
              </a:rPr>
              <a:t> </a:t>
            </a:r>
            <a:r>
              <a:rPr lang="es-VE" b="1" dirty="0" err="1" smtClean="0">
                <a:ea typeface="굴림" charset="-127"/>
                <a:cs typeface="Times New Roman" pitchFamily="18" charset="0"/>
              </a:rPr>
              <a:t>đo</a:t>
            </a:r>
            <a:r>
              <a:rPr lang="es-VE" b="1" dirty="0" smtClean="0">
                <a:ea typeface="굴림" charset="-127"/>
                <a:cs typeface="Times New Roman" pitchFamily="18" charset="0"/>
              </a:rPr>
              <a:t> </a:t>
            </a:r>
            <a:r>
              <a:rPr lang="es-VE" b="1" dirty="0" err="1" smtClean="0">
                <a:ea typeface="굴림" charset="-127"/>
                <a:cs typeface="Times New Roman" pitchFamily="18" charset="0"/>
              </a:rPr>
              <a:t>liều</a:t>
            </a:r>
            <a:r>
              <a:rPr lang="es-VE" b="1" dirty="0" smtClean="0">
                <a:ea typeface="굴림" charset="-127"/>
                <a:cs typeface="Times New Roman" pitchFamily="18" charset="0"/>
              </a:rPr>
              <a:t> </a:t>
            </a:r>
            <a:r>
              <a:rPr lang="es-VE" b="1" dirty="0" err="1" smtClean="0">
                <a:ea typeface="굴림" charset="-127"/>
                <a:cs typeface="Times New Roman" pitchFamily="18" charset="0"/>
              </a:rPr>
              <a:t>chiếu</a:t>
            </a:r>
            <a:r>
              <a:rPr lang="es-VE" b="1" dirty="0" smtClean="0">
                <a:ea typeface="굴림" charset="-127"/>
                <a:cs typeface="Times New Roman" pitchFamily="18" charset="0"/>
              </a:rPr>
              <a:t> </a:t>
            </a:r>
            <a:r>
              <a:rPr lang="es-VE" b="1" dirty="0" err="1" smtClean="0">
                <a:ea typeface="굴림" charset="-127"/>
                <a:cs typeface="Times New Roman" pitchFamily="18" charset="0"/>
              </a:rPr>
              <a:t>xạ</a:t>
            </a:r>
            <a:r>
              <a:rPr lang="es-VE" b="1" dirty="0" smtClean="0">
                <a:ea typeface="굴림" charset="-127"/>
                <a:cs typeface="Times New Roman" pitchFamily="18" charset="0"/>
              </a:rPr>
              <a:t> </a:t>
            </a:r>
            <a:r>
              <a:rPr lang="es-VE" b="1" dirty="0" err="1" smtClean="0">
                <a:ea typeface="굴림" charset="-127"/>
                <a:cs typeface="Times New Roman" pitchFamily="18" charset="0"/>
              </a:rPr>
              <a:t>cá</a:t>
            </a:r>
            <a:r>
              <a:rPr lang="es-VE" b="1" dirty="0" smtClean="0">
                <a:ea typeface="굴림" charset="-127"/>
                <a:cs typeface="Times New Roman" pitchFamily="18" charset="0"/>
              </a:rPr>
              <a:t> </a:t>
            </a:r>
            <a:r>
              <a:rPr lang="es-VE" b="1" dirty="0" err="1" smtClean="0">
                <a:ea typeface="굴림" charset="-127"/>
                <a:cs typeface="Times New Roman" pitchFamily="18" charset="0"/>
              </a:rPr>
              <a:t>nhân</a:t>
            </a:r>
            <a:endParaRPr lang="en-US" b="1" dirty="0" smtClean="0">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es-VE" b="1" dirty="0" err="1" smtClean="0"/>
              <a:t>Ngày</a:t>
            </a:r>
            <a:r>
              <a:rPr lang="es-VE" b="1" dirty="0" smtClean="0"/>
              <a:t> 08/11/2012, </a:t>
            </a:r>
            <a:r>
              <a:rPr lang="es-VE" b="1" dirty="0" err="1" smtClean="0"/>
              <a:t>Bộ</a:t>
            </a:r>
            <a:r>
              <a:rPr lang="es-VE" b="1" dirty="0" smtClean="0"/>
              <a:t> </a:t>
            </a:r>
            <a:r>
              <a:rPr lang="es-VE" b="1" dirty="0" err="1" smtClean="0"/>
              <a:t>trưởng</a:t>
            </a:r>
            <a:r>
              <a:rPr lang="es-VE" b="1" dirty="0" smtClean="0"/>
              <a:t> </a:t>
            </a:r>
            <a:r>
              <a:rPr lang="es-VE" b="1" dirty="0" err="1" smtClean="0"/>
              <a:t>Bộ</a:t>
            </a:r>
            <a:r>
              <a:rPr lang="es-VE" b="1" dirty="0" smtClean="0"/>
              <a:t> </a:t>
            </a:r>
            <a:r>
              <a:rPr lang="es-VE" b="1" dirty="0" err="1" smtClean="0"/>
              <a:t>Khoa</a:t>
            </a:r>
            <a:r>
              <a:rPr lang="es-VE" b="1" dirty="0" smtClean="0"/>
              <a:t> </a:t>
            </a:r>
            <a:r>
              <a:rPr lang="es-VE" b="1" dirty="0" err="1" smtClean="0"/>
              <a:t>học</a:t>
            </a:r>
            <a:r>
              <a:rPr lang="es-VE" b="1" dirty="0" smtClean="0"/>
              <a:t> </a:t>
            </a:r>
            <a:r>
              <a:rPr lang="es-VE" b="1" dirty="0" err="1" smtClean="0"/>
              <a:t>và</a:t>
            </a:r>
            <a:r>
              <a:rPr lang="es-VE" b="1" dirty="0" smtClean="0"/>
              <a:t> </a:t>
            </a:r>
            <a:r>
              <a:rPr lang="es-VE" b="1" dirty="0" err="1" smtClean="0"/>
              <a:t>Công</a:t>
            </a:r>
            <a:r>
              <a:rPr lang="es-VE" b="1" dirty="0" smtClean="0"/>
              <a:t> </a:t>
            </a:r>
            <a:r>
              <a:rPr lang="es-VE" b="1" dirty="0" err="1" smtClean="0"/>
              <a:t>nghệ</a:t>
            </a:r>
            <a:r>
              <a:rPr lang="es-VE" b="1" dirty="0" smtClean="0"/>
              <a:t> </a:t>
            </a:r>
            <a:r>
              <a:rPr lang="es-VE" b="1" dirty="0" err="1" smtClean="0"/>
              <a:t>đã</a:t>
            </a:r>
            <a:r>
              <a:rPr lang="es-VE" b="1" dirty="0" smtClean="0"/>
              <a:t> </a:t>
            </a:r>
            <a:r>
              <a:rPr lang="es-VE" b="1" dirty="0" err="1" smtClean="0"/>
              <a:t>ban</a:t>
            </a:r>
            <a:r>
              <a:rPr lang="es-VE" b="1" dirty="0" smtClean="0"/>
              <a:t> </a:t>
            </a:r>
            <a:r>
              <a:rPr lang="es-VE" b="1" dirty="0" err="1" smtClean="0"/>
              <a:t>hành</a:t>
            </a:r>
            <a:r>
              <a:rPr lang="es-VE" b="1" dirty="0" smtClean="0"/>
              <a:t> </a:t>
            </a:r>
            <a:r>
              <a:rPr lang="es-VE" b="1" dirty="0" err="1" smtClean="0"/>
              <a:t>Thông</a:t>
            </a:r>
            <a:r>
              <a:rPr lang="es-VE" b="1" dirty="0" smtClean="0"/>
              <a:t> </a:t>
            </a:r>
            <a:r>
              <a:rPr lang="es-VE" b="1" dirty="0" err="1" smtClean="0"/>
              <a:t>tư</a:t>
            </a:r>
            <a:r>
              <a:rPr lang="es-VE" b="1" dirty="0" smtClean="0"/>
              <a:t> </a:t>
            </a:r>
            <a:r>
              <a:rPr lang="es-VE" b="1" dirty="0" err="1" smtClean="0"/>
              <a:t>số</a:t>
            </a:r>
            <a:r>
              <a:rPr lang="es-VE" b="1" dirty="0" smtClean="0"/>
              <a:t> 19/2012/TT-BKHCN </a:t>
            </a:r>
            <a:r>
              <a:rPr lang="es-VE" b="1" dirty="0" err="1" smtClean="0"/>
              <a:t>quy</a:t>
            </a:r>
            <a:r>
              <a:rPr lang="es-VE" b="1" dirty="0" smtClean="0"/>
              <a:t> </a:t>
            </a:r>
            <a:r>
              <a:rPr lang="es-VE" b="1" dirty="0" err="1" smtClean="0"/>
              <a:t>định</a:t>
            </a:r>
            <a:r>
              <a:rPr lang="es-VE" b="1" dirty="0" smtClean="0"/>
              <a:t> </a:t>
            </a:r>
            <a:r>
              <a:rPr lang="es-VE" b="1" dirty="0" err="1" smtClean="0"/>
              <a:t>Quy</a:t>
            </a:r>
            <a:r>
              <a:rPr lang="es-VE" b="1" dirty="0" smtClean="0"/>
              <a:t> </a:t>
            </a:r>
            <a:r>
              <a:rPr lang="es-VE" b="1" dirty="0" err="1" smtClean="0"/>
              <a:t>định</a:t>
            </a:r>
            <a:r>
              <a:rPr lang="es-VE" b="1" dirty="0" smtClean="0"/>
              <a:t> </a:t>
            </a:r>
            <a:r>
              <a:rPr lang="es-VE" b="1" dirty="0" err="1" smtClean="0"/>
              <a:t>về</a:t>
            </a:r>
            <a:r>
              <a:rPr lang="es-VE" b="1" dirty="0" smtClean="0"/>
              <a:t> </a:t>
            </a:r>
            <a:r>
              <a:rPr lang="es-VE" b="1" dirty="0" err="1" smtClean="0"/>
              <a:t>kiểm</a:t>
            </a:r>
            <a:r>
              <a:rPr lang="es-VE" b="1" dirty="0" smtClean="0"/>
              <a:t> </a:t>
            </a:r>
            <a:r>
              <a:rPr lang="es-VE" b="1" dirty="0" err="1" smtClean="0"/>
              <a:t>soát</a:t>
            </a:r>
            <a:r>
              <a:rPr lang="es-VE" b="1" dirty="0" smtClean="0"/>
              <a:t> </a:t>
            </a:r>
            <a:r>
              <a:rPr lang="es-VE" b="1" dirty="0" err="1" smtClean="0"/>
              <a:t>và</a:t>
            </a:r>
            <a:r>
              <a:rPr lang="es-VE" b="1" dirty="0" smtClean="0"/>
              <a:t> </a:t>
            </a:r>
            <a:r>
              <a:rPr lang="es-VE" b="1" dirty="0" err="1" smtClean="0"/>
              <a:t>bảo</a:t>
            </a:r>
            <a:r>
              <a:rPr lang="es-VE" b="1" dirty="0" smtClean="0"/>
              <a:t> </a:t>
            </a:r>
            <a:r>
              <a:rPr lang="es-VE" b="1" dirty="0" err="1" smtClean="0"/>
              <a:t>đảm</a:t>
            </a:r>
            <a:r>
              <a:rPr lang="es-VE" b="1" dirty="0" smtClean="0"/>
              <a:t> </a:t>
            </a:r>
            <a:r>
              <a:rPr lang="es-VE" b="1" dirty="0" err="1" smtClean="0"/>
              <a:t>an</a:t>
            </a:r>
            <a:r>
              <a:rPr lang="es-VE" b="1" dirty="0" smtClean="0"/>
              <a:t> </a:t>
            </a:r>
            <a:r>
              <a:rPr lang="es-VE" b="1" dirty="0" err="1" smtClean="0"/>
              <a:t>toàn</a:t>
            </a:r>
            <a:r>
              <a:rPr lang="es-VE" b="1" dirty="0" smtClean="0"/>
              <a:t> </a:t>
            </a:r>
            <a:r>
              <a:rPr lang="es-VE" b="1" dirty="0" err="1" smtClean="0"/>
              <a:t>bức</a:t>
            </a:r>
            <a:r>
              <a:rPr lang="es-VE" b="1" dirty="0" smtClean="0"/>
              <a:t> </a:t>
            </a:r>
            <a:r>
              <a:rPr lang="es-VE" b="1" dirty="0" err="1" smtClean="0"/>
              <a:t>xạ</a:t>
            </a:r>
            <a:r>
              <a:rPr lang="es-VE" b="1" dirty="0" smtClean="0"/>
              <a:t> </a:t>
            </a:r>
            <a:r>
              <a:rPr lang="es-VE" b="1" dirty="0" err="1" smtClean="0"/>
              <a:t>trong</a:t>
            </a:r>
            <a:r>
              <a:rPr lang="es-VE" b="1" dirty="0" smtClean="0"/>
              <a:t> </a:t>
            </a:r>
            <a:r>
              <a:rPr lang="es-VE" b="1" dirty="0" err="1" smtClean="0"/>
              <a:t>chiếu</a:t>
            </a:r>
            <a:r>
              <a:rPr lang="es-VE" b="1" dirty="0" smtClean="0"/>
              <a:t> </a:t>
            </a:r>
            <a:r>
              <a:rPr lang="es-VE" b="1" dirty="0" err="1" smtClean="0"/>
              <a:t>xạ</a:t>
            </a:r>
            <a:r>
              <a:rPr lang="es-VE" b="1" dirty="0" smtClean="0"/>
              <a:t> </a:t>
            </a:r>
            <a:r>
              <a:rPr lang="es-VE" b="1" dirty="0" err="1" smtClean="0"/>
              <a:t>nghề</a:t>
            </a:r>
            <a:r>
              <a:rPr lang="es-VE" b="1" dirty="0" smtClean="0"/>
              <a:t> </a:t>
            </a:r>
            <a:r>
              <a:rPr lang="es-VE" b="1" dirty="0" err="1" smtClean="0"/>
              <a:t>nghiệp</a:t>
            </a:r>
            <a:r>
              <a:rPr lang="es-VE" b="1" dirty="0" smtClean="0"/>
              <a:t> </a:t>
            </a:r>
            <a:r>
              <a:rPr lang="es-VE" b="1" dirty="0" err="1" smtClean="0"/>
              <a:t>và</a:t>
            </a:r>
            <a:r>
              <a:rPr lang="es-VE" b="1" dirty="0" smtClean="0"/>
              <a:t> </a:t>
            </a:r>
            <a:r>
              <a:rPr lang="es-VE" b="1" dirty="0" err="1" smtClean="0"/>
              <a:t>chiếu</a:t>
            </a:r>
            <a:r>
              <a:rPr lang="es-VE" b="1" dirty="0" smtClean="0"/>
              <a:t> </a:t>
            </a:r>
            <a:r>
              <a:rPr lang="es-VE" b="1" dirty="0" err="1" smtClean="0"/>
              <a:t>xạ</a:t>
            </a:r>
            <a:r>
              <a:rPr lang="es-VE" b="1" dirty="0" smtClean="0"/>
              <a:t> </a:t>
            </a:r>
            <a:r>
              <a:rPr lang="es-VE" b="1" dirty="0" err="1" smtClean="0"/>
              <a:t>công</a:t>
            </a:r>
            <a:r>
              <a:rPr lang="es-VE" b="1" dirty="0" smtClean="0"/>
              <a:t> </a:t>
            </a:r>
            <a:r>
              <a:rPr lang="es-VE" b="1" dirty="0" err="1" smtClean="0"/>
              <a:t>chúng</a:t>
            </a:r>
            <a:r>
              <a:rPr lang="es-VE" sz="1400" b="1" dirty="0" smtClean="0"/>
              <a:t>.</a:t>
            </a:r>
            <a:r>
              <a:rPr lang="de-DE" sz="1400" b="1" dirty="0" smtClean="0"/>
              <a:t> </a:t>
            </a:r>
            <a:r>
              <a:rPr lang="de-DE" sz="2000" b="1" dirty="0" smtClean="0"/>
              <a:t> </a:t>
            </a:r>
          </a:p>
        </p:txBody>
      </p:sp>
      <p:sp>
        <p:nvSpPr>
          <p:cNvPr id="5" name="Rectangle 3"/>
          <p:cNvSpPr txBox="1">
            <a:spLocks noChangeArrowheads="1"/>
          </p:cNvSpPr>
          <p:nvPr/>
        </p:nvSpPr>
        <p:spPr bwMode="auto">
          <a:xfrm>
            <a:off x="228600" y="2819400"/>
            <a:ext cx="4191001" cy="3276600"/>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Tx/>
              <a:buChar char="-"/>
              <a:defRPr/>
            </a:pPr>
            <a:r>
              <a:rPr lang="en-US" dirty="0" err="1"/>
              <a:t>Tính</a:t>
            </a:r>
            <a:r>
              <a:rPr lang="en-US" dirty="0"/>
              <a:t> </a:t>
            </a:r>
            <a:r>
              <a:rPr lang="en-US" dirty="0" err="1"/>
              <a:t>đến</a:t>
            </a:r>
            <a:r>
              <a:rPr lang="en-US" dirty="0"/>
              <a:t> 31/12/2017, </a:t>
            </a:r>
            <a:r>
              <a:rPr lang="en-US" dirty="0" err="1"/>
              <a:t>cả</a:t>
            </a:r>
            <a:r>
              <a:rPr lang="en-US" dirty="0"/>
              <a:t> </a:t>
            </a:r>
            <a:r>
              <a:rPr lang="en-US" dirty="0" err="1"/>
              <a:t>nước</a:t>
            </a:r>
            <a:r>
              <a:rPr lang="en-US" dirty="0"/>
              <a:t> </a:t>
            </a:r>
            <a:r>
              <a:rPr lang="en-US" dirty="0" err="1"/>
              <a:t>có</a:t>
            </a:r>
            <a:r>
              <a:rPr lang="en-US" dirty="0"/>
              <a:t> 3035 </a:t>
            </a:r>
            <a:r>
              <a:rPr lang="en-US" dirty="0" err="1"/>
              <a:t>cơ</a:t>
            </a:r>
            <a:r>
              <a:rPr lang="en-US" dirty="0"/>
              <a:t> </a:t>
            </a:r>
            <a:r>
              <a:rPr lang="en-US" dirty="0" err="1"/>
              <a:t>sở</a:t>
            </a:r>
            <a:r>
              <a:rPr lang="en-US" dirty="0"/>
              <a:t> </a:t>
            </a:r>
            <a:r>
              <a:rPr lang="en-US" dirty="0" err="1"/>
              <a:t>với</a:t>
            </a:r>
            <a:r>
              <a:rPr lang="en-US" dirty="0"/>
              <a:t> </a:t>
            </a:r>
            <a:r>
              <a:rPr lang="en-US" dirty="0" err="1"/>
              <a:t>tổng</a:t>
            </a:r>
            <a:r>
              <a:rPr lang="en-US" dirty="0"/>
              <a:t> </a:t>
            </a:r>
            <a:r>
              <a:rPr lang="en-US" dirty="0" err="1"/>
              <a:t>số</a:t>
            </a:r>
            <a:r>
              <a:rPr lang="en-US" dirty="0"/>
              <a:t> </a:t>
            </a:r>
            <a:r>
              <a:rPr lang="en-US" dirty="0" err="1"/>
              <a:t>nhân</a:t>
            </a:r>
            <a:r>
              <a:rPr lang="en-US" dirty="0"/>
              <a:t> </a:t>
            </a:r>
            <a:r>
              <a:rPr lang="en-US" dirty="0" err="1"/>
              <a:t>viên</a:t>
            </a:r>
            <a:r>
              <a:rPr lang="en-US" dirty="0"/>
              <a:t> </a:t>
            </a:r>
            <a:r>
              <a:rPr lang="en-US" dirty="0" err="1"/>
              <a:t>được</a:t>
            </a:r>
            <a:r>
              <a:rPr lang="en-US" dirty="0"/>
              <a:t> </a:t>
            </a:r>
            <a:r>
              <a:rPr lang="en-US" dirty="0" err="1"/>
              <a:t>theo</a:t>
            </a:r>
            <a:r>
              <a:rPr lang="en-US" dirty="0"/>
              <a:t> </a:t>
            </a:r>
            <a:r>
              <a:rPr lang="en-US" dirty="0" err="1"/>
              <a:t>dõi</a:t>
            </a:r>
            <a:r>
              <a:rPr lang="en-US" dirty="0"/>
              <a:t> </a:t>
            </a:r>
            <a:r>
              <a:rPr lang="en-US" dirty="0" err="1"/>
              <a:t>liều</a:t>
            </a:r>
            <a:r>
              <a:rPr lang="en-US" dirty="0"/>
              <a:t> </a:t>
            </a:r>
            <a:r>
              <a:rPr lang="en-US" dirty="0" err="1"/>
              <a:t>chiếu</a:t>
            </a:r>
            <a:r>
              <a:rPr lang="en-US" dirty="0"/>
              <a:t> </a:t>
            </a:r>
            <a:r>
              <a:rPr lang="en-US" dirty="0" err="1"/>
              <a:t>xạ</a:t>
            </a:r>
            <a:r>
              <a:rPr lang="en-US" dirty="0"/>
              <a:t> </a:t>
            </a:r>
            <a:r>
              <a:rPr lang="en-US" dirty="0" err="1"/>
              <a:t>cá</a:t>
            </a:r>
            <a:r>
              <a:rPr lang="en-US" dirty="0"/>
              <a:t> </a:t>
            </a:r>
            <a:r>
              <a:rPr lang="en-US" dirty="0" err="1"/>
              <a:t>nhân</a:t>
            </a:r>
            <a:r>
              <a:rPr lang="en-US" dirty="0"/>
              <a:t> </a:t>
            </a:r>
            <a:r>
              <a:rPr lang="en-US" dirty="0" err="1"/>
              <a:t>là</a:t>
            </a:r>
            <a:r>
              <a:rPr lang="en-US" dirty="0"/>
              <a:t> 18047 </a:t>
            </a:r>
            <a:r>
              <a:rPr lang="en-US" dirty="0" err="1"/>
              <a:t>tại</a:t>
            </a:r>
            <a:r>
              <a:rPr lang="en-US" dirty="0"/>
              <a:t> 07 </a:t>
            </a:r>
            <a:r>
              <a:rPr lang="en-US" dirty="0" err="1"/>
              <a:t>cơ</a:t>
            </a:r>
            <a:r>
              <a:rPr lang="en-US" dirty="0"/>
              <a:t> </a:t>
            </a:r>
            <a:r>
              <a:rPr lang="en-US" dirty="0" err="1"/>
              <a:t>sở</a:t>
            </a:r>
            <a:r>
              <a:rPr lang="en-US" dirty="0"/>
              <a:t> </a:t>
            </a:r>
            <a:r>
              <a:rPr lang="en-US" dirty="0" err="1"/>
              <a:t>thực</a:t>
            </a:r>
            <a:r>
              <a:rPr lang="en-US" dirty="0"/>
              <a:t> </a:t>
            </a:r>
            <a:r>
              <a:rPr lang="en-US" dirty="0" err="1"/>
              <a:t>hiện</a:t>
            </a:r>
            <a:r>
              <a:rPr lang="en-US" dirty="0"/>
              <a:t> </a:t>
            </a:r>
            <a:r>
              <a:rPr lang="en-US" dirty="0" err="1"/>
              <a:t>dịch</a:t>
            </a:r>
            <a:r>
              <a:rPr lang="en-US" dirty="0"/>
              <a:t> </a:t>
            </a:r>
            <a:r>
              <a:rPr lang="en-US" dirty="0" err="1"/>
              <a:t>vụ</a:t>
            </a:r>
            <a:r>
              <a:rPr lang="en-US" dirty="0"/>
              <a:t> </a:t>
            </a:r>
            <a:r>
              <a:rPr lang="en-US" dirty="0" err="1"/>
              <a:t>đọc</a:t>
            </a:r>
            <a:r>
              <a:rPr lang="en-US" dirty="0"/>
              <a:t> </a:t>
            </a:r>
            <a:r>
              <a:rPr lang="en-US" dirty="0" err="1"/>
              <a:t>liều</a:t>
            </a:r>
            <a:r>
              <a:rPr lang="en-US" dirty="0"/>
              <a:t> </a:t>
            </a:r>
            <a:r>
              <a:rPr lang="en-US" dirty="0" err="1"/>
              <a:t>chiếu</a:t>
            </a:r>
            <a:r>
              <a:rPr lang="en-US" dirty="0"/>
              <a:t> </a:t>
            </a:r>
            <a:r>
              <a:rPr lang="en-US" dirty="0" err="1"/>
              <a:t>xạ</a:t>
            </a:r>
            <a:r>
              <a:rPr lang="en-US" dirty="0"/>
              <a:t> </a:t>
            </a:r>
            <a:r>
              <a:rPr lang="en-US" dirty="0" err="1"/>
              <a:t>cá</a:t>
            </a:r>
            <a:r>
              <a:rPr lang="en-US" dirty="0"/>
              <a:t> </a:t>
            </a:r>
            <a:r>
              <a:rPr lang="en-US" dirty="0" err="1"/>
              <a:t>nhân</a:t>
            </a:r>
            <a:endParaRPr lang="es-VE" dirty="0" smtClean="0"/>
          </a:p>
          <a:p>
            <a:pPr marL="342900" indent="-342900" algn="just" eaLnBrk="0" fontAlgn="auto" hangingPunct="0">
              <a:spcBef>
                <a:spcPts val="500"/>
              </a:spcBef>
              <a:spcAft>
                <a:spcPts val="500"/>
              </a:spcAft>
              <a:buClr>
                <a:srgbClr val="080808"/>
              </a:buClr>
              <a:buFontTx/>
              <a:buChar char="-"/>
              <a:defRPr/>
            </a:pPr>
            <a:r>
              <a:rPr lang="es-VE" dirty="0" err="1" smtClean="0"/>
              <a:t>Đến</a:t>
            </a:r>
            <a:r>
              <a:rPr lang="es-VE" dirty="0" smtClean="0"/>
              <a:t> </a:t>
            </a:r>
            <a:r>
              <a:rPr lang="es-VE" dirty="0" err="1" smtClean="0"/>
              <a:t>hết</a:t>
            </a:r>
            <a:r>
              <a:rPr lang="es-VE" dirty="0" smtClean="0"/>
              <a:t> </a:t>
            </a:r>
            <a:r>
              <a:rPr lang="es-VE" dirty="0" err="1" smtClean="0"/>
              <a:t>năm</a:t>
            </a:r>
            <a:r>
              <a:rPr lang="es-VE" dirty="0" smtClean="0"/>
              <a:t> 2017, </a:t>
            </a:r>
            <a:r>
              <a:rPr lang="es-VE" dirty="0" err="1" smtClean="0"/>
              <a:t>Trên</a:t>
            </a:r>
            <a:r>
              <a:rPr lang="es-VE" dirty="0" smtClean="0"/>
              <a:t> </a:t>
            </a:r>
            <a:r>
              <a:rPr lang="es-VE" dirty="0" err="1" smtClean="0"/>
              <a:t>cả</a:t>
            </a:r>
            <a:r>
              <a:rPr lang="es-VE" dirty="0" smtClean="0"/>
              <a:t> </a:t>
            </a:r>
            <a:r>
              <a:rPr lang="es-VE" dirty="0" err="1" smtClean="0"/>
              <a:t>nước</a:t>
            </a:r>
            <a:r>
              <a:rPr lang="es-VE" dirty="0" smtClean="0"/>
              <a:t> </a:t>
            </a:r>
            <a:r>
              <a:rPr lang="es-VE" dirty="0" err="1" smtClean="0"/>
              <a:t>có</a:t>
            </a:r>
            <a:r>
              <a:rPr lang="es-VE" dirty="0" smtClean="0"/>
              <a:t> 07 </a:t>
            </a:r>
            <a:r>
              <a:rPr lang="es-VE" dirty="0" err="1" smtClean="0"/>
              <a:t>tổ</a:t>
            </a:r>
            <a:r>
              <a:rPr lang="es-VE" dirty="0" smtClean="0"/>
              <a:t> </a:t>
            </a:r>
            <a:r>
              <a:rPr lang="es-VE" dirty="0" err="1" smtClean="0"/>
              <a:t>chức</a:t>
            </a:r>
            <a:r>
              <a:rPr lang="es-VE" dirty="0" smtClean="0"/>
              <a:t> </a:t>
            </a:r>
            <a:r>
              <a:rPr lang="es-VE" dirty="0" err="1" smtClean="0"/>
              <a:t>đã</a:t>
            </a:r>
            <a:r>
              <a:rPr lang="es-VE" dirty="0" smtClean="0"/>
              <a:t> </a:t>
            </a:r>
            <a:r>
              <a:rPr lang="es-VE" dirty="0" err="1" smtClean="0"/>
              <a:t>được</a:t>
            </a:r>
            <a:r>
              <a:rPr lang="es-VE" dirty="0" smtClean="0"/>
              <a:t> </a:t>
            </a:r>
            <a:r>
              <a:rPr lang="es-VE" dirty="0" err="1" smtClean="0"/>
              <a:t>cấp</a:t>
            </a:r>
            <a:r>
              <a:rPr lang="es-VE" dirty="0" smtClean="0"/>
              <a:t> GĐK;</a:t>
            </a:r>
          </a:p>
          <a:p>
            <a:pPr marL="342900" indent="-342900" algn="just" eaLnBrk="0" fontAlgn="auto" hangingPunct="0">
              <a:spcBef>
                <a:spcPts val="500"/>
              </a:spcBef>
              <a:spcAft>
                <a:spcPts val="500"/>
              </a:spcAft>
              <a:buClr>
                <a:srgbClr val="080808"/>
              </a:buClr>
              <a:buFontTx/>
              <a:buChar char="-"/>
              <a:defRPr/>
            </a:pPr>
            <a:r>
              <a:rPr lang="es-VE" dirty="0" err="1"/>
              <a:t>tháng</a:t>
            </a:r>
            <a:r>
              <a:rPr lang="es-VE" dirty="0"/>
              <a:t> </a:t>
            </a:r>
            <a:r>
              <a:rPr lang="es-VE" dirty="0" smtClean="0"/>
              <a:t>02/2018, </a:t>
            </a:r>
            <a:r>
              <a:rPr lang="es-VE" dirty="0" err="1" smtClean="0"/>
              <a:t>Trung</a:t>
            </a:r>
            <a:r>
              <a:rPr lang="es-VE" dirty="0" smtClean="0"/>
              <a:t> </a:t>
            </a:r>
            <a:r>
              <a:rPr lang="es-VE" dirty="0" err="1"/>
              <a:t>tâm</a:t>
            </a:r>
            <a:r>
              <a:rPr lang="es-VE" dirty="0"/>
              <a:t> </a:t>
            </a:r>
            <a:r>
              <a:rPr lang="es-VE" dirty="0" err="1"/>
              <a:t>ứng</a:t>
            </a:r>
            <a:r>
              <a:rPr lang="es-VE" dirty="0"/>
              <a:t> </a:t>
            </a:r>
            <a:r>
              <a:rPr lang="es-VE" dirty="0" err="1"/>
              <a:t>dụng</a:t>
            </a:r>
            <a:r>
              <a:rPr lang="es-VE" dirty="0"/>
              <a:t> </a:t>
            </a:r>
            <a:r>
              <a:rPr lang="es-VE" dirty="0" err="1"/>
              <a:t>kỹ</a:t>
            </a:r>
            <a:r>
              <a:rPr lang="es-VE" dirty="0"/>
              <a:t> </a:t>
            </a:r>
            <a:r>
              <a:rPr lang="es-VE" dirty="0" err="1"/>
              <a:t>thuật</a:t>
            </a:r>
            <a:r>
              <a:rPr lang="es-VE" dirty="0"/>
              <a:t> </a:t>
            </a:r>
            <a:r>
              <a:rPr lang="es-VE" dirty="0" err="1"/>
              <a:t>hạt</a:t>
            </a:r>
            <a:r>
              <a:rPr lang="es-VE" dirty="0"/>
              <a:t> </a:t>
            </a:r>
            <a:r>
              <a:rPr lang="es-VE" dirty="0" err="1"/>
              <a:t>nhân</a:t>
            </a:r>
            <a:r>
              <a:rPr lang="es-VE" dirty="0"/>
              <a:t> </a:t>
            </a:r>
            <a:r>
              <a:rPr lang="es-VE" dirty="0" err="1"/>
              <a:t>trong</a:t>
            </a:r>
            <a:r>
              <a:rPr lang="es-VE" dirty="0"/>
              <a:t> </a:t>
            </a:r>
            <a:r>
              <a:rPr lang="es-VE" dirty="0" err="1"/>
              <a:t>công</a:t>
            </a:r>
            <a:r>
              <a:rPr lang="es-VE" dirty="0"/>
              <a:t> </a:t>
            </a:r>
            <a:r>
              <a:rPr lang="es-VE" dirty="0" err="1" smtClean="0"/>
              <a:t>nghiệp</a:t>
            </a:r>
            <a:r>
              <a:rPr lang="es-VE" dirty="0"/>
              <a:t> </a:t>
            </a:r>
            <a:r>
              <a:rPr lang="es-VE" dirty="0" err="1" smtClean="0"/>
              <a:t>mới</a:t>
            </a:r>
            <a:r>
              <a:rPr lang="es-VE" dirty="0" smtClean="0"/>
              <a:t> </a:t>
            </a:r>
            <a:r>
              <a:rPr lang="es-VE" dirty="0" err="1" smtClean="0"/>
              <a:t>được</a:t>
            </a:r>
            <a:r>
              <a:rPr lang="es-VE" dirty="0" smtClean="0"/>
              <a:t> </a:t>
            </a:r>
            <a:r>
              <a:rPr lang="es-VE" dirty="0" err="1" smtClean="0"/>
              <a:t>cấp</a:t>
            </a:r>
            <a:r>
              <a:rPr lang="es-VE" dirty="0" smtClean="0"/>
              <a:t> GĐK </a:t>
            </a:r>
            <a:r>
              <a:rPr lang="es-VE" dirty="0" err="1" smtClean="0"/>
              <a:t>nâng</a:t>
            </a:r>
            <a:r>
              <a:rPr lang="es-VE" dirty="0" smtClean="0"/>
              <a:t> </a:t>
            </a:r>
            <a:r>
              <a:rPr lang="es-VE" dirty="0" err="1" smtClean="0"/>
              <a:t>tổng</a:t>
            </a:r>
            <a:r>
              <a:rPr lang="es-VE" dirty="0" smtClean="0"/>
              <a:t> </a:t>
            </a:r>
            <a:r>
              <a:rPr lang="es-VE" dirty="0" err="1" smtClean="0"/>
              <a:t>số</a:t>
            </a:r>
            <a:r>
              <a:rPr lang="es-VE" dirty="0" smtClean="0"/>
              <a:t> </a:t>
            </a:r>
            <a:r>
              <a:rPr lang="es-VE" dirty="0" err="1" smtClean="0"/>
              <a:t>lên</a:t>
            </a:r>
            <a:r>
              <a:rPr lang="es-VE" dirty="0" smtClean="0"/>
              <a:t> 8 </a:t>
            </a:r>
            <a:r>
              <a:rPr lang="es-VE" dirty="0" err="1" smtClean="0"/>
              <a:t>cơ</a:t>
            </a:r>
            <a:r>
              <a:rPr lang="es-VE" dirty="0" smtClean="0"/>
              <a:t> </a:t>
            </a:r>
            <a:r>
              <a:rPr lang="es-VE" dirty="0" err="1" smtClean="0"/>
              <a:t>sở</a:t>
            </a:r>
            <a:r>
              <a:rPr lang="es-VE" dirty="0" smtClean="0"/>
              <a:t> </a:t>
            </a:r>
            <a:r>
              <a:rPr lang="es-VE" dirty="0" err="1" smtClean="0"/>
              <a:t>được</a:t>
            </a:r>
            <a:r>
              <a:rPr lang="es-VE" dirty="0" smtClean="0"/>
              <a:t> </a:t>
            </a:r>
            <a:r>
              <a:rPr lang="es-VE" dirty="0" err="1" smtClean="0"/>
              <a:t>cấp</a:t>
            </a:r>
            <a:r>
              <a:rPr lang="es-VE" dirty="0" smtClean="0"/>
              <a:t> GĐK </a:t>
            </a:r>
            <a:r>
              <a:rPr lang="es-VE" dirty="0" err="1" smtClean="0"/>
              <a:t>hoạt</a:t>
            </a:r>
            <a:r>
              <a:rPr lang="es-VE" dirty="0" smtClean="0"/>
              <a:t> </a:t>
            </a:r>
            <a:r>
              <a:rPr lang="es-VE" dirty="0" err="1" smtClean="0"/>
              <a:t>động</a:t>
            </a:r>
            <a:r>
              <a:rPr lang="es-VE" dirty="0" smtClean="0"/>
              <a:t> </a:t>
            </a:r>
            <a:r>
              <a:rPr lang="es-VE" dirty="0" err="1" smtClean="0"/>
              <a:t>này</a:t>
            </a:r>
            <a:endParaRPr lang="es-VE" dirty="0" smtClean="0"/>
          </a:p>
          <a:p>
            <a:pPr marL="342900" indent="-342900" algn="just" eaLnBrk="0" fontAlgn="auto" hangingPunct="0">
              <a:spcBef>
                <a:spcPts val="500"/>
              </a:spcBef>
              <a:spcAft>
                <a:spcPts val="500"/>
              </a:spcAft>
              <a:buClr>
                <a:srgbClr val="080808"/>
              </a:buClr>
              <a:buFontTx/>
              <a:buChar char="-"/>
              <a:defRPr/>
            </a:pPr>
            <a:endParaRPr lang="es-VE" b="1" dirty="0" smtClean="0"/>
          </a:p>
          <a:p>
            <a:pPr marL="342900" indent="-342900" algn="just" eaLnBrk="0" fontAlgn="auto" hangingPunct="0">
              <a:spcBef>
                <a:spcPts val="500"/>
              </a:spcBef>
              <a:spcAft>
                <a:spcPts val="500"/>
              </a:spcAft>
              <a:buClr>
                <a:srgbClr val="080808"/>
              </a:buClr>
              <a:buFontTx/>
              <a:buChar char="-"/>
              <a:defRPr/>
            </a:pPr>
            <a:endParaRPr lang="en-US" b="1" dirty="0">
              <a:ea typeface="굴림" charset="-127"/>
              <a:cs typeface="Times New Roman" pitchFamily="18" charset="0"/>
            </a:endParaRPr>
          </a:p>
        </p:txBody>
      </p:sp>
      <p:graphicFrame>
        <p:nvGraphicFramePr>
          <p:cNvPr id="6" name="Chart 5"/>
          <p:cNvGraphicFramePr>
            <a:graphicFrameLocks/>
          </p:cNvGraphicFramePr>
          <p:nvPr>
            <p:extLst>
              <p:ext uri="{D42A27DB-BD31-4B8C-83A1-F6EECF244321}">
                <p14:modId xmlns:p14="http://schemas.microsoft.com/office/powerpoint/2010/main" val="4087746127"/>
              </p:ext>
            </p:extLst>
          </p:nvPr>
        </p:nvGraphicFramePr>
        <p:xfrm>
          <a:off x="4572000" y="2743200"/>
          <a:ext cx="4419600" cy="259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1845869631"/>
              </p:ext>
            </p:extLst>
          </p:nvPr>
        </p:nvGraphicFramePr>
        <p:xfrm>
          <a:off x="4448629" y="2977016"/>
          <a:ext cx="4572000" cy="32527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a:graphicFrameLocks/>
          </p:cNvGraphicFramePr>
          <p:nvPr>
            <p:extLst>
              <p:ext uri="{D42A27DB-BD31-4B8C-83A1-F6EECF244321}">
                <p14:modId xmlns:p14="http://schemas.microsoft.com/office/powerpoint/2010/main" val="3417997977"/>
              </p:ext>
            </p:extLst>
          </p:nvPr>
        </p:nvGraphicFramePr>
        <p:xfrm>
          <a:off x="4343400" y="2590800"/>
          <a:ext cx="4579257" cy="40386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886234069"/>
      </p:ext>
    </p:extLst>
  </p:cSld>
  <p:clrMapOvr>
    <a:masterClrMapping/>
  </p:clrMapOvr>
  <p:transition spd="slow">
    <p:pull dir="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32</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2.7. </a:t>
            </a:r>
            <a:r>
              <a:rPr lang="en-US" sz="2800" dirty="0" err="1" smtClean="0"/>
              <a:t>Quản</a:t>
            </a:r>
            <a:r>
              <a:rPr lang="en-US" sz="2800" dirty="0" smtClean="0"/>
              <a:t> </a:t>
            </a:r>
            <a:r>
              <a:rPr lang="en-US" sz="2800" dirty="0" err="1" smtClean="0"/>
              <a:t>lý</a:t>
            </a:r>
            <a:r>
              <a:rPr lang="en-US" sz="2800" dirty="0" smtClean="0"/>
              <a:t> </a:t>
            </a:r>
            <a:r>
              <a:rPr lang="en-US" sz="2800" dirty="0" err="1" smtClean="0"/>
              <a:t>phóng</a:t>
            </a:r>
            <a:r>
              <a:rPr lang="en-US" sz="2800" dirty="0" smtClean="0"/>
              <a:t> </a:t>
            </a:r>
            <a:r>
              <a:rPr lang="en-US" sz="2800" dirty="0" err="1" smtClean="0"/>
              <a:t>xạ</a:t>
            </a:r>
            <a:r>
              <a:rPr lang="en-US" sz="2800" dirty="0" smtClean="0"/>
              <a:t> </a:t>
            </a:r>
            <a:r>
              <a:rPr lang="en-US" sz="2800" dirty="0" err="1" smtClean="0"/>
              <a:t>môi</a:t>
            </a:r>
            <a:r>
              <a:rPr lang="en-US" sz="2800" dirty="0" smtClean="0"/>
              <a:t> </a:t>
            </a:r>
            <a:r>
              <a:rPr lang="en-US" sz="2800" dirty="0" err="1" smtClean="0"/>
              <a:t>trường</a:t>
            </a:r>
            <a:r>
              <a:rPr lang="en-US" sz="2800" dirty="0" smtClean="0"/>
              <a:t> </a:t>
            </a:r>
            <a:r>
              <a:rPr lang="en-US" sz="1800" b="0" dirty="0" smtClean="0"/>
              <a:t>(1/5)</a:t>
            </a:r>
            <a:endParaRPr lang="en-US" sz="2800" b="0" dirty="0" smtClean="0"/>
          </a:p>
        </p:txBody>
      </p:sp>
      <p:sp>
        <p:nvSpPr>
          <p:cNvPr id="5" name="Rectangle 3"/>
          <p:cNvSpPr txBox="1">
            <a:spLocks noChangeArrowheads="1"/>
          </p:cNvSpPr>
          <p:nvPr/>
        </p:nvSpPr>
        <p:spPr bwMode="auto">
          <a:xfrm>
            <a:off x="393700" y="124777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100" b="1" dirty="0" err="1" smtClean="0">
                <a:ea typeface="굴림" charset="-127"/>
                <a:cs typeface="Times New Roman" pitchFamily="18" charset="0"/>
              </a:rPr>
              <a:t>Hoạt</a:t>
            </a:r>
            <a:r>
              <a:rPr lang="en-US" sz="2100" b="1" dirty="0" smtClean="0">
                <a:ea typeface="굴림" charset="-127"/>
                <a:cs typeface="Times New Roman" pitchFamily="18" charset="0"/>
              </a:rPr>
              <a:t> </a:t>
            </a:r>
            <a:r>
              <a:rPr lang="en-US" sz="2100" b="1" dirty="0" err="1" smtClean="0">
                <a:ea typeface="굴림" charset="-127"/>
                <a:cs typeface="Times New Roman" pitchFamily="18" charset="0"/>
              </a:rPr>
              <a:t>động</a:t>
            </a:r>
            <a:r>
              <a:rPr lang="en-US" sz="2100" b="1" dirty="0" smtClean="0">
                <a:ea typeface="굴림" charset="-127"/>
                <a:cs typeface="Times New Roman" pitchFamily="18" charset="0"/>
              </a:rPr>
              <a:t> </a:t>
            </a:r>
            <a:r>
              <a:rPr lang="en-US" sz="2100" b="1" dirty="0" err="1" smtClean="0">
                <a:ea typeface="굴림" charset="-127"/>
                <a:cs typeface="Times New Roman" pitchFamily="18" charset="0"/>
              </a:rPr>
              <a:t>của</a:t>
            </a:r>
            <a:r>
              <a:rPr lang="en-US" sz="2100" b="1" dirty="0" smtClean="0">
                <a:ea typeface="굴림" charset="-127"/>
                <a:cs typeface="Times New Roman" pitchFamily="18" charset="0"/>
              </a:rPr>
              <a:t> </a:t>
            </a:r>
            <a:r>
              <a:rPr lang="en-US" sz="2100" b="1" dirty="0" err="1" smtClean="0">
                <a:ea typeface="굴림" charset="-127"/>
                <a:cs typeface="Times New Roman" pitchFamily="18" charset="0"/>
              </a:rPr>
              <a:t>các</a:t>
            </a:r>
            <a:r>
              <a:rPr lang="en-US" sz="2100" b="1" dirty="0" smtClean="0">
                <a:ea typeface="굴림" charset="-127"/>
                <a:cs typeface="Times New Roman" pitchFamily="18" charset="0"/>
              </a:rPr>
              <a:t> </a:t>
            </a:r>
            <a:r>
              <a:rPr lang="en-US" sz="2100" b="1" dirty="0" err="1" smtClean="0">
                <a:ea typeface="굴림" charset="-127"/>
                <a:cs typeface="Times New Roman" pitchFamily="18" charset="0"/>
              </a:rPr>
              <a:t>trạm</a:t>
            </a:r>
            <a:r>
              <a:rPr lang="en-US" sz="2100" b="1" dirty="0" smtClean="0">
                <a:ea typeface="굴림" charset="-127"/>
                <a:cs typeface="Times New Roman" pitchFamily="18" charset="0"/>
              </a:rPr>
              <a:t> </a:t>
            </a:r>
            <a:r>
              <a:rPr lang="en-US" sz="2100" b="1" dirty="0" err="1" smtClean="0">
                <a:ea typeface="굴림" charset="-127"/>
                <a:cs typeface="Times New Roman" pitchFamily="18" charset="0"/>
              </a:rPr>
              <a:t>quan</a:t>
            </a:r>
            <a:r>
              <a:rPr lang="en-US" sz="2100" b="1" dirty="0" smtClean="0">
                <a:ea typeface="굴림" charset="-127"/>
                <a:cs typeface="Times New Roman" pitchFamily="18" charset="0"/>
              </a:rPr>
              <a:t> </a:t>
            </a:r>
            <a:r>
              <a:rPr lang="en-US" sz="2100" b="1" dirty="0" err="1" smtClean="0">
                <a:ea typeface="굴림" charset="-127"/>
                <a:cs typeface="Times New Roman" pitchFamily="18" charset="0"/>
              </a:rPr>
              <a:t>trắc</a:t>
            </a:r>
            <a:r>
              <a:rPr lang="en-US" sz="2100" b="1" dirty="0" smtClean="0">
                <a:ea typeface="굴림" charset="-127"/>
                <a:cs typeface="Times New Roman" pitchFamily="18" charset="0"/>
              </a:rPr>
              <a:t> </a:t>
            </a:r>
            <a:r>
              <a:rPr lang="en-US" sz="2100" b="1" dirty="0" err="1" smtClean="0">
                <a:ea typeface="굴림" charset="-127"/>
                <a:cs typeface="Times New Roman" pitchFamily="18" charset="0"/>
              </a:rPr>
              <a:t>trong</a:t>
            </a:r>
            <a:r>
              <a:rPr lang="en-US" sz="2100" b="1" dirty="0" smtClean="0">
                <a:ea typeface="굴림" charset="-127"/>
                <a:cs typeface="Times New Roman" pitchFamily="18" charset="0"/>
              </a:rPr>
              <a:t> </a:t>
            </a:r>
            <a:r>
              <a:rPr lang="en-US" sz="2100" b="1" dirty="0" err="1" smtClean="0">
                <a:ea typeface="굴림" charset="-127"/>
                <a:cs typeface="Times New Roman" pitchFamily="18" charset="0"/>
              </a:rPr>
              <a:t>mạng</a:t>
            </a:r>
            <a:r>
              <a:rPr lang="en-US" sz="2100" b="1" dirty="0" smtClean="0">
                <a:ea typeface="굴림" charset="-127"/>
                <a:cs typeface="Times New Roman" pitchFamily="18" charset="0"/>
              </a:rPr>
              <a:t> </a:t>
            </a:r>
            <a:r>
              <a:rPr lang="en-US" sz="2100" b="1" dirty="0" err="1" smtClean="0">
                <a:ea typeface="굴림" charset="-127"/>
                <a:cs typeface="Times New Roman" pitchFamily="18" charset="0"/>
              </a:rPr>
              <a:t>lưới</a:t>
            </a:r>
            <a:r>
              <a:rPr lang="en-US" sz="2100" b="1" dirty="0" smtClean="0">
                <a:ea typeface="굴림" charset="-127"/>
                <a:cs typeface="Times New Roman" pitchFamily="18" charset="0"/>
              </a:rPr>
              <a:t> do </a:t>
            </a:r>
            <a:r>
              <a:rPr lang="en-US" sz="2100" b="1" dirty="0" err="1" smtClean="0">
                <a:ea typeface="굴림" charset="-127"/>
                <a:cs typeface="Times New Roman" pitchFamily="18" charset="0"/>
              </a:rPr>
              <a:t>Viện</a:t>
            </a:r>
            <a:r>
              <a:rPr lang="en-US" sz="2100" b="1" dirty="0" smtClean="0">
                <a:ea typeface="굴림" charset="-127"/>
                <a:cs typeface="Times New Roman" pitchFamily="18" charset="0"/>
              </a:rPr>
              <a:t> </a:t>
            </a:r>
            <a:r>
              <a:rPr lang="en-US" sz="2100" b="1" dirty="0" err="1" smtClean="0">
                <a:ea typeface="굴림" charset="-127"/>
                <a:cs typeface="Times New Roman" pitchFamily="18" charset="0"/>
              </a:rPr>
              <a:t>Năng</a:t>
            </a:r>
            <a:r>
              <a:rPr lang="en-US" sz="2100" b="1" dirty="0" smtClean="0">
                <a:ea typeface="굴림" charset="-127"/>
                <a:cs typeface="Times New Roman" pitchFamily="18" charset="0"/>
              </a:rPr>
              <a:t> </a:t>
            </a:r>
            <a:r>
              <a:rPr lang="en-US" sz="2100" b="1" dirty="0" err="1" smtClean="0">
                <a:ea typeface="굴림" charset="-127"/>
                <a:cs typeface="Times New Roman" pitchFamily="18" charset="0"/>
              </a:rPr>
              <a:t>lượng</a:t>
            </a:r>
            <a:r>
              <a:rPr lang="en-US" sz="2100" b="1" dirty="0" smtClean="0">
                <a:ea typeface="굴림" charset="-127"/>
                <a:cs typeface="Times New Roman" pitchFamily="18" charset="0"/>
              </a:rPr>
              <a:t> </a:t>
            </a:r>
            <a:r>
              <a:rPr lang="en-US" sz="2100" b="1" dirty="0" err="1" smtClean="0">
                <a:ea typeface="굴림" charset="-127"/>
                <a:cs typeface="Times New Roman" pitchFamily="18" charset="0"/>
              </a:rPr>
              <a:t>nguyên</a:t>
            </a:r>
            <a:r>
              <a:rPr lang="en-US" sz="2100" b="1" dirty="0" smtClean="0">
                <a:ea typeface="굴림" charset="-127"/>
                <a:cs typeface="Times New Roman" pitchFamily="18" charset="0"/>
              </a:rPr>
              <a:t> </a:t>
            </a:r>
            <a:r>
              <a:rPr lang="en-US" sz="2100" b="1" dirty="0" err="1" smtClean="0">
                <a:ea typeface="굴림" charset="-127"/>
                <a:cs typeface="Times New Roman" pitchFamily="18" charset="0"/>
              </a:rPr>
              <a:t>tử</a:t>
            </a:r>
            <a:r>
              <a:rPr lang="en-US" sz="2100" b="1" dirty="0" smtClean="0">
                <a:ea typeface="굴림" charset="-127"/>
                <a:cs typeface="Times New Roman" pitchFamily="18" charset="0"/>
              </a:rPr>
              <a:t> </a:t>
            </a:r>
            <a:r>
              <a:rPr lang="en-US" sz="2100" b="1" dirty="0" err="1" smtClean="0">
                <a:ea typeface="굴림" charset="-127"/>
                <a:cs typeface="Times New Roman" pitchFamily="18" charset="0"/>
              </a:rPr>
              <a:t>Việt</a:t>
            </a:r>
            <a:r>
              <a:rPr lang="en-US" sz="2100" b="1" dirty="0" smtClean="0">
                <a:ea typeface="굴림" charset="-127"/>
                <a:cs typeface="Times New Roman" pitchFamily="18" charset="0"/>
              </a:rPr>
              <a:t> Nam </a:t>
            </a:r>
            <a:r>
              <a:rPr lang="en-US" sz="2100" b="1" dirty="0" err="1" smtClean="0">
                <a:ea typeface="굴림" charset="-127"/>
                <a:cs typeface="Times New Roman" pitchFamily="18" charset="0"/>
              </a:rPr>
              <a:t>quản</a:t>
            </a:r>
            <a:r>
              <a:rPr lang="en-US" sz="2100" b="1" dirty="0" smtClean="0">
                <a:ea typeface="굴림" charset="-127"/>
                <a:cs typeface="Times New Roman" pitchFamily="18" charset="0"/>
              </a:rPr>
              <a:t> </a:t>
            </a:r>
            <a:r>
              <a:rPr lang="en-US" sz="2100" b="1" dirty="0" err="1" smtClean="0">
                <a:ea typeface="굴림" charset="-127"/>
                <a:cs typeface="Times New Roman" pitchFamily="18" charset="0"/>
              </a:rPr>
              <a:t>lý</a:t>
            </a:r>
            <a:endParaRPr lang="en-US" sz="2100" b="1" dirty="0" smtClean="0">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de-DE" sz="2000" dirty="0" smtClean="0"/>
              <a:t>Viện </a:t>
            </a:r>
            <a:r>
              <a:rPr lang="de-DE" sz="2000" dirty="0"/>
              <a:t>NLNTVN đã và đang duy trì vận hành 2 trạm quan trắc phóng xạ môi trường thuộc Mạng lưới QTTNMTQG  tại Hà Nội và Đà </a:t>
            </a:r>
            <a:r>
              <a:rPr lang="de-DE" sz="2000" dirty="0" smtClean="0"/>
              <a:t>Lạt.</a:t>
            </a:r>
          </a:p>
          <a:p>
            <a:pPr marL="342900" indent="-342900" algn="just" eaLnBrk="0" fontAlgn="auto" hangingPunct="0">
              <a:spcBef>
                <a:spcPts val="500"/>
              </a:spcBef>
              <a:spcAft>
                <a:spcPts val="500"/>
              </a:spcAft>
              <a:buClr>
                <a:srgbClr val="080808"/>
              </a:buClr>
              <a:buFontTx/>
              <a:buChar char="-"/>
              <a:defRPr/>
            </a:pPr>
            <a:r>
              <a:rPr lang="en-US" sz="2000" dirty="0" err="1" smtClean="0"/>
              <a:t>Quan</a:t>
            </a:r>
            <a:r>
              <a:rPr lang="en-US" sz="2000" dirty="0" smtClean="0"/>
              <a:t> </a:t>
            </a:r>
            <a:r>
              <a:rPr lang="en-US" sz="2000" dirty="0" err="1" smtClean="0"/>
              <a:t>trắc</a:t>
            </a:r>
            <a:r>
              <a:rPr lang="en-US" sz="2000" dirty="0" smtClean="0"/>
              <a:t> </a:t>
            </a:r>
            <a:r>
              <a:rPr lang="en-US" sz="2000" dirty="0" err="1" smtClean="0"/>
              <a:t>nhân</a:t>
            </a:r>
            <a:r>
              <a:rPr lang="en-US" sz="2000" dirty="0" smtClean="0"/>
              <a:t> </a:t>
            </a:r>
            <a:r>
              <a:rPr lang="en-US" sz="2000" dirty="0" err="1" smtClean="0"/>
              <a:t>phóng</a:t>
            </a:r>
            <a:r>
              <a:rPr lang="en-US" sz="2000" dirty="0" smtClean="0"/>
              <a:t> </a:t>
            </a:r>
            <a:r>
              <a:rPr lang="en-US" sz="2000" dirty="0" err="1" smtClean="0"/>
              <a:t>xạ</a:t>
            </a:r>
            <a:r>
              <a:rPr lang="en-US" sz="2000" dirty="0" smtClean="0"/>
              <a:t> </a:t>
            </a:r>
            <a:r>
              <a:rPr lang="en-US" sz="2000" dirty="0" err="1" smtClean="0"/>
              <a:t>tự</a:t>
            </a:r>
            <a:r>
              <a:rPr lang="en-US" sz="2000" dirty="0" smtClean="0"/>
              <a:t> </a:t>
            </a:r>
            <a:r>
              <a:rPr lang="en-US" sz="2000" dirty="0" err="1" smtClean="0"/>
              <a:t>nhiên</a:t>
            </a:r>
            <a:r>
              <a:rPr lang="en-US" sz="2000" dirty="0" smtClean="0"/>
              <a:t> </a:t>
            </a:r>
            <a:r>
              <a:rPr lang="en-US" sz="2000" dirty="0" err="1" smtClean="0"/>
              <a:t>và</a:t>
            </a:r>
            <a:r>
              <a:rPr lang="en-US" sz="2000" dirty="0" smtClean="0"/>
              <a:t> </a:t>
            </a:r>
            <a:r>
              <a:rPr lang="en-US" sz="2000" dirty="0" err="1" smtClean="0"/>
              <a:t>nhân</a:t>
            </a:r>
            <a:r>
              <a:rPr lang="en-US" sz="2000" dirty="0" smtClean="0"/>
              <a:t> </a:t>
            </a:r>
            <a:r>
              <a:rPr lang="en-US" sz="2000" dirty="0" err="1" smtClean="0"/>
              <a:t>tạo</a:t>
            </a:r>
            <a:r>
              <a:rPr lang="en-US" sz="2000" dirty="0" smtClean="0"/>
              <a:t> </a:t>
            </a:r>
            <a:r>
              <a:rPr lang="en-US" sz="2000" dirty="0" err="1" smtClean="0"/>
              <a:t>trong</a:t>
            </a:r>
            <a:r>
              <a:rPr lang="en-US" sz="2000" dirty="0" smtClean="0"/>
              <a:t> </a:t>
            </a:r>
            <a:r>
              <a:rPr lang="en-US" sz="2000" dirty="0" err="1" smtClean="0"/>
              <a:t>các</a:t>
            </a:r>
            <a:r>
              <a:rPr lang="en-US" sz="2000" dirty="0" smtClean="0"/>
              <a:t> </a:t>
            </a:r>
            <a:r>
              <a:rPr lang="en-US" sz="2000" dirty="0" err="1" smtClean="0"/>
              <a:t>đối</a:t>
            </a:r>
            <a:r>
              <a:rPr lang="en-US" sz="2000" dirty="0" smtClean="0"/>
              <a:t> </a:t>
            </a:r>
            <a:r>
              <a:rPr lang="en-US" sz="2000" dirty="0" err="1"/>
              <a:t>tượng</a:t>
            </a:r>
            <a:r>
              <a:rPr lang="en-US" sz="2000" dirty="0"/>
              <a:t> </a:t>
            </a:r>
            <a:r>
              <a:rPr lang="en-US" sz="2000" dirty="0" err="1"/>
              <a:t>môi</a:t>
            </a:r>
            <a:r>
              <a:rPr lang="en-US" sz="2000" dirty="0"/>
              <a:t> </a:t>
            </a:r>
            <a:r>
              <a:rPr lang="en-US" sz="2000" dirty="0" err="1"/>
              <a:t>trường</a:t>
            </a:r>
            <a:r>
              <a:rPr lang="en-US" sz="2000" dirty="0"/>
              <a:t> </a:t>
            </a:r>
            <a:r>
              <a:rPr lang="en-US" sz="2000" dirty="0" err="1"/>
              <a:t>khí</a:t>
            </a:r>
            <a:r>
              <a:rPr lang="en-US" sz="2000" dirty="0"/>
              <a:t>, </a:t>
            </a:r>
            <a:r>
              <a:rPr lang="en-US" sz="2000" dirty="0" err="1"/>
              <a:t>nước</a:t>
            </a:r>
            <a:r>
              <a:rPr lang="en-US" sz="2000" dirty="0"/>
              <a:t>, </a:t>
            </a:r>
            <a:r>
              <a:rPr lang="en-US" sz="2000" dirty="0" err="1"/>
              <a:t>rơi</a:t>
            </a:r>
            <a:r>
              <a:rPr lang="en-US" sz="2000" dirty="0"/>
              <a:t> </a:t>
            </a:r>
            <a:r>
              <a:rPr lang="en-US" sz="2000" dirty="0" err="1"/>
              <a:t>lắng</a:t>
            </a:r>
            <a:r>
              <a:rPr lang="en-US" sz="2000" dirty="0"/>
              <a:t>, </a:t>
            </a:r>
            <a:r>
              <a:rPr lang="en-US" sz="2000" dirty="0" err="1"/>
              <a:t>thực</a:t>
            </a:r>
            <a:r>
              <a:rPr lang="en-US" sz="2000" dirty="0"/>
              <a:t> </a:t>
            </a:r>
            <a:r>
              <a:rPr lang="en-US" sz="2000" dirty="0" err="1"/>
              <a:t>vật</a:t>
            </a:r>
            <a:r>
              <a:rPr lang="en-US" sz="2000" dirty="0"/>
              <a:t> </a:t>
            </a:r>
            <a:r>
              <a:rPr lang="en-US" sz="2000" dirty="0" err="1"/>
              <a:t>với</a:t>
            </a:r>
            <a:r>
              <a:rPr lang="en-US" sz="2000" dirty="0"/>
              <a:t> </a:t>
            </a:r>
            <a:r>
              <a:rPr lang="en-US" sz="2000" dirty="0" err="1"/>
              <a:t>tần</a:t>
            </a:r>
            <a:r>
              <a:rPr lang="en-US" sz="2000" dirty="0"/>
              <a:t> </a:t>
            </a:r>
            <a:r>
              <a:rPr lang="en-US" sz="2000" dirty="0" err="1"/>
              <a:t>suất</a:t>
            </a:r>
            <a:r>
              <a:rPr lang="en-US" sz="2000" dirty="0"/>
              <a:t> </a:t>
            </a:r>
            <a:r>
              <a:rPr lang="en-US" sz="2000" dirty="0" err="1"/>
              <a:t>từ</a:t>
            </a:r>
            <a:r>
              <a:rPr lang="en-US" sz="2000" dirty="0"/>
              <a:t> 4-6 </a:t>
            </a:r>
            <a:r>
              <a:rPr lang="en-US" sz="2000" dirty="0" err="1"/>
              <a:t>lần</a:t>
            </a:r>
            <a:r>
              <a:rPr lang="en-US" sz="2000" dirty="0"/>
              <a:t> </a:t>
            </a:r>
            <a:r>
              <a:rPr lang="en-US" sz="2000" dirty="0" err="1"/>
              <a:t>trong</a:t>
            </a:r>
            <a:r>
              <a:rPr lang="en-US" sz="2000" dirty="0"/>
              <a:t> </a:t>
            </a:r>
            <a:r>
              <a:rPr lang="en-US" sz="2000" dirty="0" err="1"/>
              <a:t>một</a:t>
            </a:r>
            <a:r>
              <a:rPr lang="en-US" sz="2000" dirty="0"/>
              <a:t> </a:t>
            </a:r>
            <a:r>
              <a:rPr lang="en-US" sz="2000" dirty="0" err="1"/>
              <a:t>năm</a:t>
            </a:r>
            <a:r>
              <a:rPr lang="en-US" sz="2000" dirty="0"/>
              <a:t>. </a:t>
            </a:r>
            <a:endParaRPr lang="en-US" sz="2000" dirty="0" smtClean="0"/>
          </a:p>
          <a:p>
            <a:pPr marL="342900" indent="-342900" algn="just" eaLnBrk="0" fontAlgn="auto" hangingPunct="0">
              <a:spcBef>
                <a:spcPts val="500"/>
              </a:spcBef>
              <a:spcAft>
                <a:spcPts val="500"/>
              </a:spcAft>
              <a:buClr>
                <a:srgbClr val="080808"/>
              </a:buClr>
              <a:buFontTx/>
              <a:buChar char="-"/>
              <a:defRPr/>
            </a:pPr>
            <a:r>
              <a:rPr lang="de-DE" sz="2000" dirty="0"/>
              <a:t>Hiện tại Viện NLNTVN đã lắp đặt thêm một số thiết bị đo suất liều bức xạ gamma trực tuyến tại Quảng Ninh (Móng Cái), Hải Phòng, Lạng Sơn, Lào Cai và Hà Nội nhằm nâng cao khả năng phát hiện sớm các diễn biến bất thường về phóng xạ trên lãnh thổ Việt Nam. Các dữ liệu quan trắc về suất liều bức xạ gamma từ các điểm quan trắc này được truyền trực tuyến về Viện Khoa học và kỹ thuật hạt nhân.</a:t>
            </a:r>
            <a:endParaRPr lang="en-US" sz="2000" dirty="0"/>
          </a:p>
          <a:p>
            <a:pPr marL="342900" indent="-342900" algn="just" eaLnBrk="0" fontAlgn="auto" hangingPunct="0">
              <a:spcBef>
                <a:spcPts val="500"/>
              </a:spcBef>
              <a:spcAft>
                <a:spcPts val="500"/>
              </a:spcAft>
              <a:buClr>
                <a:srgbClr val="080808"/>
              </a:buClr>
              <a:buFontTx/>
              <a:buChar char="-"/>
              <a:defRPr/>
            </a:pPr>
            <a:endParaRPr lang="en-US" sz="2400" dirty="0" smtClean="0"/>
          </a:p>
          <a:p>
            <a:pPr marL="342900" indent="-342900" algn="just" eaLnBrk="0" fontAlgn="auto" hangingPunct="0">
              <a:spcBef>
                <a:spcPts val="500"/>
              </a:spcBef>
              <a:spcAft>
                <a:spcPts val="500"/>
              </a:spcAft>
              <a:buClr>
                <a:srgbClr val="080808"/>
              </a:buClr>
              <a:buFontTx/>
              <a:buChar char="-"/>
              <a:defRPr/>
            </a:pPr>
            <a:endParaRPr lang="en-US" sz="2100" dirty="0">
              <a:solidFill>
                <a:srgbClr val="FF0000"/>
              </a:solidFill>
              <a:ea typeface="굴림" charset="-127"/>
              <a:cs typeface="Times New Roman" pitchFamily="18" charset="0"/>
            </a:endParaRPr>
          </a:p>
        </p:txBody>
      </p:sp>
    </p:spTree>
  </p:cSld>
  <p:clrMapOvr>
    <a:masterClrMapping/>
  </p:clrMapOvr>
  <p:transition spd="slow">
    <p:pull dir="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33</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2.7. </a:t>
            </a:r>
            <a:r>
              <a:rPr lang="en-US" sz="2800" dirty="0" err="1" smtClean="0"/>
              <a:t>Quản</a:t>
            </a:r>
            <a:r>
              <a:rPr lang="en-US" sz="2800" dirty="0" smtClean="0"/>
              <a:t> </a:t>
            </a:r>
            <a:r>
              <a:rPr lang="en-US" sz="2800" dirty="0" err="1" smtClean="0"/>
              <a:t>lý</a:t>
            </a:r>
            <a:r>
              <a:rPr lang="en-US" sz="2800" dirty="0" smtClean="0"/>
              <a:t> </a:t>
            </a:r>
            <a:r>
              <a:rPr lang="en-US" sz="2800" dirty="0" err="1" smtClean="0"/>
              <a:t>phóng</a:t>
            </a:r>
            <a:r>
              <a:rPr lang="en-US" sz="2800" dirty="0" smtClean="0"/>
              <a:t> </a:t>
            </a:r>
            <a:r>
              <a:rPr lang="en-US" sz="2800" dirty="0" err="1" smtClean="0"/>
              <a:t>xạ</a:t>
            </a:r>
            <a:r>
              <a:rPr lang="en-US" sz="2800" dirty="0" smtClean="0"/>
              <a:t> </a:t>
            </a:r>
            <a:r>
              <a:rPr lang="en-US" sz="2800" dirty="0" err="1" smtClean="0"/>
              <a:t>môi</a:t>
            </a:r>
            <a:r>
              <a:rPr lang="en-US" sz="2800" dirty="0" smtClean="0"/>
              <a:t> </a:t>
            </a:r>
            <a:r>
              <a:rPr lang="en-US" sz="2800" dirty="0" err="1" smtClean="0"/>
              <a:t>trường</a:t>
            </a:r>
            <a:r>
              <a:rPr lang="en-US" sz="2800" dirty="0" smtClean="0"/>
              <a:t> </a:t>
            </a:r>
            <a:r>
              <a:rPr lang="en-US" sz="1800" b="0" dirty="0" smtClean="0"/>
              <a:t>(2/5)</a:t>
            </a:r>
            <a:endParaRPr lang="en-US" sz="2800" b="0" dirty="0" smtClean="0"/>
          </a:p>
        </p:txBody>
      </p:sp>
      <p:sp>
        <p:nvSpPr>
          <p:cNvPr id="5" name="Rectangle 3"/>
          <p:cNvSpPr txBox="1">
            <a:spLocks noChangeArrowheads="1"/>
          </p:cNvSpPr>
          <p:nvPr/>
        </p:nvSpPr>
        <p:spPr bwMode="auto">
          <a:xfrm>
            <a:off x="393700" y="124777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de-DE" sz="2000" b="1" dirty="0" smtClean="0">
                <a:ea typeface="굴림" charset="-127"/>
                <a:cs typeface="Times New Roman" pitchFamily="18" charset="0"/>
              </a:rPr>
              <a:t>Hoạt động của các trạm quan trắc trong mạng lưới do Bộ tư lệnh hóa học, Bộ Quốc phòng quản lý</a:t>
            </a:r>
          </a:p>
          <a:p>
            <a:pPr marL="342900" indent="-342900" algn="just" eaLnBrk="0" fontAlgn="auto" hangingPunct="0">
              <a:spcBef>
                <a:spcPts val="500"/>
              </a:spcBef>
              <a:spcAft>
                <a:spcPts val="500"/>
              </a:spcAft>
              <a:buClr>
                <a:srgbClr val="080808"/>
              </a:buClr>
              <a:buFontTx/>
              <a:buChar char="-"/>
              <a:defRPr/>
            </a:pPr>
            <a:r>
              <a:rPr lang="de-DE" sz="2000" dirty="0" smtClean="0"/>
              <a:t>Đến năm 2017</a:t>
            </a:r>
            <a:r>
              <a:rPr lang="de-DE" sz="2000" dirty="0"/>
              <a:t>, Trạm Quan trắc và Phân tích môi trường Hóa học - Phóng xạ I (Trạm Quan trắc - cảnh báo môi trường độc - xạ Miền Bắc) đã thực hiện quan trắc phóng xạ môi trường ở nhiều địa phương trải dài trên cả nước bao gồm: </a:t>
            </a:r>
            <a:r>
              <a:rPr lang="de-DE" sz="2000" dirty="0" smtClean="0"/>
              <a:t>Tp. </a:t>
            </a:r>
            <a:r>
              <a:rPr lang="de-DE" sz="2000" dirty="0"/>
              <a:t>Hồ Chí Minh, </a:t>
            </a:r>
            <a:r>
              <a:rPr lang="de-DE" sz="2000" dirty="0" smtClean="0"/>
              <a:t>Tp. Hà </a:t>
            </a:r>
            <a:r>
              <a:rPr lang="de-DE" sz="2000" dirty="0"/>
              <a:t>Nội, Thái Nguyên, </a:t>
            </a:r>
            <a:r>
              <a:rPr lang="de-DE" sz="2000" dirty="0" smtClean="0"/>
              <a:t>Tp. </a:t>
            </a:r>
            <a:r>
              <a:rPr lang="de-DE" sz="2000" dirty="0"/>
              <a:t>Đà Nẵng, khu vực cảng Hải Phòng, tại xã Vĩnh Hải - huyện Ninh Hải và xã Phước Dinh - huyện Thuận Nam (tỉnh Ninh Thuận), căn cứ quân sự Cam Ranh (Khánh Hòa), Vùng 5 Hải quân (Phú Quốc, Kiên Giang). Số liệu quan trắc phân tích hàng năm là cơ sở dữ liệu đánh giá chất lượng môi trường phóng xạ tại các khu vực quan trắc.</a:t>
            </a:r>
            <a:endParaRPr lang="en-US" sz="2000" dirty="0"/>
          </a:p>
          <a:p>
            <a:pPr marL="342900" indent="-342900" algn="just" eaLnBrk="0" fontAlgn="auto" hangingPunct="0">
              <a:spcBef>
                <a:spcPts val="500"/>
              </a:spcBef>
              <a:spcAft>
                <a:spcPts val="500"/>
              </a:spcAft>
              <a:buClr>
                <a:srgbClr val="080808"/>
              </a:buClr>
              <a:buFontTx/>
              <a:buChar char="-"/>
              <a:defRPr/>
            </a:pPr>
            <a:r>
              <a:rPr lang="de-DE" sz="2000" dirty="0"/>
              <a:t>Ngày 12 tháng 1 năm 2016, Thủ tướng Chính phủ ký Quyết định số 90/2016/QĐ-TTg về việc phê duyệt “Quy hoạch tổng thể mạng lưới </a:t>
            </a:r>
            <a:r>
              <a:rPr lang="de-DE" sz="2000" dirty="0" smtClean="0"/>
              <a:t>quan trắc tài </a:t>
            </a:r>
            <a:r>
              <a:rPr lang="de-DE" sz="2000" dirty="0"/>
              <a:t>nguyên và môi trường quốc gia giai đoạn 2016 - 2025 và tầm nhìn đến năm 2030</a:t>
            </a:r>
            <a:r>
              <a:rPr lang="de-DE" sz="2000" dirty="0" smtClean="0"/>
              <a:t>”</a:t>
            </a:r>
            <a:endParaRPr lang="de-DE" sz="2000" dirty="0" smtClean="0">
              <a:solidFill>
                <a:srgbClr val="FF0000"/>
              </a:solidFill>
            </a:endParaRPr>
          </a:p>
        </p:txBody>
      </p:sp>
    </p:spTree>
  </p:cSld>
  <p:clrMapOvr>
    <a:masterClrMapping/>
  </p:clrMapOvr>
  <p:transition spd="slow">
    <p:pull dir="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34</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2.7. </a:t>
            </a:r>
            <a:r>
              <a:rPr lang="en-US" sz="2800" dirty="0" err="1" smtClean="0"/>
              <a:t>Quản</a:t>
            </a:r>
            <a:r>
              <a:rPr lang="en-US" sz="2800" dirty="0" smtClean="0"/>
              <a:t> </a:t>
            </a:r>
            <a:r>
              <a:rPr lang="en-US" sz="2800" dirty="0" err="1" smtClean="0"/>
              <a:t>lý</a:t>
            </a:r>
            <a:r>
              <a:rPr lang="en-US" sz="2800" dirty="0" smtClean="0"/>
              <a:t> </a:t>
            </a:r>
            <a:r>
              <a:rPr lang="en-US" sz="2800" dirty="0" err="1" smtClean="0"/>
              <a:t>phóng</a:t>
            </a:r>
            <a:r>
              <a:rPr lang="en-US" sz="2800" dirty="0" smtClean="0"/>
              <a:t> </a:t>
            </a:r>
            <a:r>
              <a:rPr lang="en-US" sz="2800" dirty="0" err="1" smtClean="0"/>
              <a:t>xạ</a:t>
            </a:r>
            <a:r>
              <a:rPr lang="en-US" sz="2800" dirty="0" smtClean="0"/>
              <a:t> </a:t>
            </a:r>
            <a:r>
              <a:rPr lang="en-US" sz="2800" dirty="0" err="1" smtClean="0"/>
              <a:t>môi</a:t>
            </a:r>
            <a:r>
              <a:rPr lang="en-US" sz="2800" dirty="0" smtClean="0"/>
              <a:t> </a:t>
            </a:r>
            <a:r>
              <a:rPr lang="en-US" sz="2800" dirty="0" err="1" smtClean="0"/>
              <a:t>trường</a:t>
            </a:r>
            <a:r>
              <a:rPr lang="en-US" sz="2800" dirty="0" smtClean="0"/>
              <a:t> </a:t>
            </a:r>
            <a:r>
              <a:rPr lang="en-US" sz="1800" b="0" dirty="0" smtClean="0"/>
              <a:t>(3/5)</a:t>
            </a:r>
            <a:endParaRPr lang="en-US" sz="2800" b="0" dirty="0" smtClean="0"/>
          </a:p>
        </p:txBody>
      </p:sp>
      <p:sp>
        <p:nvSpPr>
          <p:cNvPr id="5" name="Rectangle 3"/>
          <p:cNvSpPr txBox="1">
            <a:spLocks noChangeArrowheads="1"/>
          </p:cNvSpPr>
          <p:nvPr/>
        </p:nvSpPr>
        <p:spPr bwMode="auto">
          <a:xfrm>
            <a:off x="393700" y="124777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de-DE" sz="2000" b="1" dirty="0" smtClean="0">
                <a:ea typeface="굴림" charset="-127"/>
                <a:cs typeface="Times New Roman" pitchFamily="18" charset="0"/>
              </a:rPr>
              <a:t>Hoạt động thu thập dữ liệu phóng xạ môi trường</a:t>
            </a:r>
          </a:p>
          <a:p>
            <a:pPr marL="342900" indent="-342900" algn="just" eaLnBrk="0" fontAlgn="auto" hangingPunct="0">
              <a:spcBef>
                <a:spcPts val="500"/>
              </a:spcBef>
              <a:spcAft>
                <a:spcPts val="500"/>
              </a:spcAft>
              <a:buClr>
                <a:srgbClr val="080808"/>
              </a:buClr>
              <a:buFontTx/>
              <a:buChar char="-"/>
              <a:defRPr/>
            </a:pPr>
            <a:r>
              <a:rPr lang="de-DE" sz="2000" dirty="0" smtClean="0"/>
              <a:t>Thực hiện Dự </a:t>
            </a:r>
            <a:r>
              <a:rPr lang="de-DE" sz="2000" dirty="0"/>
              <a:t>án “Điều tra, xây dựng cơ sở dữ liệu phóng xạ môi trường trong khu vực có khả năng chịu ảnh hưởng sớm bởi sự cố hạt nhân ngoài biên giới phía Bắc nhằm phục vụ công tác ứng phó sự cố</a:t>
            </a:r>
            <a:r>
              <a:rPr lang="de-DE" sz="2000" dirty="0" smtClean="0"/>
              <a:t>” tại Quảng Ninh, Lạng Sơn, Hải Phòng.</a:t>
            </a:r>
          </a:p>
          <a:p>
            <a:pPr marL="342900" indent="-342900" algn="just" eaLnBrk="0" fontAlgn="auto" hangingPunct="0">
              <a:spcBef>
                <a:spcPts val="500"/>
              </a:spcBef>
              <a:spcAft>
                <a:spcPts val="500"/>
              </a:spcAft>
              <a:buClr>
                <a:srgbClr val="080808"/>
              </a:buClr>
              <a:buFontTx/>
              <a:buChar char="-"/>
              <a:defRPr/>
            </a:pPr>
            <a:r>
              <a:rPr lang="de-DE" sz="2000" dirty="0" smtClean="0"/>
              <a:t>Thu thập thông tin từ 18 </a:t>
            </a:r>
            <a:r>
              <a:rPr lang="de-DE" sz="2000" dirty="0"/>
              <a:t>tỉnh thành phía Bắc có khả năng chịu ảnh hưởng từ sự cố hạt nhân ngoài biên giới để thu thập dữ liệu phông phóng xạ nền dựa trên những hoạt động quan trắc mà tỉnh đã thực hiện. Kết quả đã thu được dữ liệu sơ bộ từ 06 địa phương bao gồm Hải Phòng, Phú Thọ, Quảng Ninh, Bắc Ninh, Hải Dương, Lạng </a:t>
            </a:r>
            <a:r>
              <a:rPr lang="de-DE" sz="2000" dirty="0" smtClean="0"/>
              <a:t>Sơn.</a:t>
            </a:r>
          </a:p>
          <a:p>
            <a:pPr marL="342900" indent="-342900" algn="just" eaLnBrk="0" fontAlgn="auto" hangingPunct="0">
              <a:spcBef>
                <a:spcPts val="500"/>
              </a:spcBef>
              <a:spcAft>
                <a:spcPts val="500"/>
              </a:spcAft>
              <a:buClr>
                <a:srgbClr val="080808"/>
              </a:buClr>
              <a:buFontTx/>
              <a:buChar char="-"/>
              <a:defRPr/>
            </a:pPr>
            <a:r>
              <a:rPr lang="de-DE" sz="2000" dirty="0" smtClean="0"/>
              <a:t>Phối </a:t>
            </a:r>
            <a:r>
              <a:rPr lang="de-DE" sz="2000" dirty="0"/>
              <a:t>hợp với các Sở KHCN tiến hành đo đạc, khảo sát phóng xạ môi trường tại </a:t>
            </a:r>
            <a:r>
              <a:rPr lang="de-DE" sz="2000" dirty="0" smtClean="0"/>
              <a:t>các địa </a:t>
            </a:r>
            <a:r>
              <a:rPr lang="de-DE" sz="2000" dirty="0"/>
              <a:t>phương như Sơn La, Lạng Sơn, Khánh Hòa, Tây Ninh, Yên Bái, Hà Tĩnh, Đà </a:t>
            </a:r>
            <a:r>
              <a:rPr lang="de-DE" sz="2000" dirty="0" smtClean="0"/>
              <a:t>Nẵng, Đắk </a:t>
            </a:r>
            <a:r>
              <a:rPr lang="de-DE" sz="2000" dirty="0"/>
              <a:t>Nông, Đồng Tháp, Sóc Trăng, Quảng Nam và Bình Định.</a:t>
            </a:r>
            <a:endParaRPr lang="en-US" sz="2000" dirty="0"/>
          </a:p>
          <a:p>
            <a:pPr marL="342900" indent="-342900" algn="just" eaLnBrk="0" fontAlgn="auto" hangingPunct="0">
              <a:spcBef>
                <a:spcPts val="500"/>
              </a:spcBef>
              <a:spcAft>
                <a:spcPts val="500"/>
              </a:spcAft>
              <a:buClr>
                <a:srgbClr val="080808"/>
              </a:buClr>
              <a:buFontTx/>
              <a:buChar char="-"/>
              <a:defRPr/>
            </a:pPr>
            <a:endParaRPr lang="de-DE" sz="2000" dirty="0" smtClean="0">
              <a:solidFill>
                <a:srgbClr val="FF0000"/>
              </a:solidFill>
            </a:endParaRPr>
          </a:p>
        </p:txBody>
      </p:sp>
    </p:spTree>
  </p:cSld>
  <p:clrMapOvr>
    <a:masterClrMapping/>
  </p:clrMapOvr>
  <p:transition spd="slow">
    <p:pull dir="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35</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2.7. </a:t>
            </a:r>
            <a:r>
              <a:rPr lang="en-US" sz="2800" dirty="0" err="1" smtClean="0"/>
              <a:t>Quản</a:t>
            </a:r>
            <a:r>
              <a:rPr lang="en-US" sz="2800" dirty="0" smtClean="0"/>
              <a:t> </a:t>
            </a:r>
            <a:r>
              <a:rPr lang="en-US" sz="2800" dirty="0" err="1" smtClean="0"/>
              <a:t>lý</a:t>
            </a:r>
            <a:r>
              <a:rPr lang="en-US" sz="2800" dirty="0" smtClean="0"/>
              <a:t> </a:t>
            </a:r>
            <a:r>
              <a:rPr lang="en-US" sz="2800" dirty="0" err="1" smtClean="0"/>
              <a:t>phóng</a:t>
            </a:r>
            <a:r>
              <a:rPr lang="en-US" sz="2800" dirty="0" smtClean="0"/>
              <a:t> </a:t>
            </a:r>
            <a:r>
              <a:rPr lang="en-US" sz="2800" dirty="0" err="1" smtClean="0"/>
              <a:t>xạ</a:t>
            </a:r>
            <a:r>
              <a:rPr lang="en-US" sz="2800" dirty="0" smtClean="0"/>
              <a:t> </a:t>
            </a:r>
            <a:r>
              <a:rPr lang="en-US" sz="2800" dirty="0" err="1" smtClean="0"/>
              <a:t>môi</a:t>
            </a:r>
            <a:r>
              <a:rPr lang="en-US" sz="2800" dirty="0" smtClean="0"/>
              <a:t> </a:t>
            </a:r>
            <a:r>
              <a:rPr lang="en-US" sz="2800" dirty="0" err="1" smtClean="0"/>
              <a:t>trường</a:t>
            </a:r>
            <a:r>
              <a:rPr lang="en-US" sz="2800" dirty="0" smtClean="0"/>
              <a:t> </a:t>
            </a:r>
            <a:r>
              <a:rPr lang="en-US" sz="1800" b="0" dirty="0" smtClean="0"/>
              <a:t>(4/5)</a:t>
            </a:r>
            <a:endParaRPr lang="en-US" sz="2800" b="0" dirty="0" smtClean="0"/>
          </a:p>
        </p:txBody>
      </p:sp>
      <p:sp>
        <p:nvSpPr>
          <p:cNvPr id="5" name="Rectangle 3"/>
          <p:cNvSpPr txBox="1">
            <a:spLocks noChangeArrowheads="1"/>
          </p:cNvSpPr>
          <p:nvPr/>
        </p:nvSpPr>
        <p:spPr bwMode="auto">
          <a:xfrm>
            <a:off x="393700" y="124777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de-DE" sz="1900" b="1" dirty="0" smtClean="0">
                <a:ea typeface="굴림" charset="-127"/>
                <a:cs typeface="Times New Roman" pitchFamily="18" charset="0"/>
              </a:rPr>
              <a:t>Đánh giá chung về việc thực hiện nhiệm vụ quan trắc phóng xạ môi trường </a:t>
            </a:r>
            <a:r>
              <a:rPr lang="de-DE" sz="1400" dirty="0" smtClean="0">
                <a:ea typeface="굴림" charset="-127"/>
                <a:cs typeface="Times New Roman" pitchFamily="18" charset="0"/>
              </a:rPr>
              <a:t>(1/2)</a:t>
            </a:r>
            <a:endParaRPr lang="en-US" sz="1900" dirty="0" smtClean="0">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de-DE" sz="1900" dirty="0" smtClean="0"/>
              <a:t>Hoạt động quan trắc phóng xạ môi trường đang được thực hiện ở các trạm quan trắc phóng xạ môi trường, các địa phương và các khu vực chịu ảnh hưởng từ nhà máy điên hạt nhân ngoài biên giới.</a:t>
            </a:r>
            <a:endParaRPr lang="en-US" sz="1900" dirty="0" smtClean="0"/>
          </a:p>
          <a:p>
            <a:pPr marL="342900" indent="-342900" algn="just" eaLnBrk="0" fontAlgn="auto" hangingPunct="0">
              <a:spcBef>
                <a:spcPts val="500"/>
              </a:spcBef>
              <a:spcAft>
                <a:spcPts val="500"/>
              </a:spcAft>
              <a:buClr>
                <a:srgbClr val="080808"/>
              </a:buClr>
              <a:buFontTx/>
              <a:buChar char="-"/>
              <a:defRPr/>
            </a:pPr>
            <a:r>
              <a:rPr lang="de-DE" sz="1900" dirty="0" smtClean="0"/>
              <a:t>Đã xây dựng các văn bản quy phạm, quy chuẩn kỹ thuật và hướng dẫn kỹ thuật cho việc triển khai thực hiện Quy hoạch Mạng lưới quan trắc và cảnh báo phóng xạ môi trường quốc gia</a:t>
            </a:r>
          </a:p>
          <a:p>
            <a:pPr marL="342900" indent="-342900" algn="just" eaLnBrk="0" fontAlgn="auto" hangingPunct="0">
              <a:spcBef>
                <a:spcPts val="500"/>
              </a:spcBef>
              <a:spcAft>
                <a:spcPts val="500"/>
              </a:spcAft>
              <a:buClr>
                <a:srgbClr val="080808"/>
              </a:buClr>
              <a:buFontTx/>
              <a:buChar char="-"/>
              <a:defRPr/>
            </a:pPr>
            <a:r>
              <a:rPr lang="de-DE" sz="1900" dirty="0" smtClean="0"/>
              <a:t>Đã tổ chức xây dựng dự án đầu tư và tìm nhà tài trợ quốc tế để thực hiện dự án đầu tư Mạng lưới quan trắc và cảnh báo phóng xạ môi trường</a:t>
            </a:r>
            <a:endParaRPr lang="en-US" sz="1900" dirty="0">
              <a:ea typeface="굴림" charset="-127"/>
              <a:cs typeface="Times New Roman" pitchFamily="18" charset="0"/>
            </a:endParaRPr>
          </a:p>
        </p:txBody>
      </p:sp>
    </p:spTree>
  </p:cSld>
  <p:clrMapOvr>
    <a:masterClrMapping/>
  </p:clrMapOvr>
  <p:transition spd="slow">
    <p:pull dir="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36</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smtClean="0"/>
              <a:t>2.7. Quản lý phóng xạ môi trường </a:t>
            </a:r>
            <a:r>
              <a:rPr lang="en-US" sz="1800" b="0" smtClean="0"/>
              <a:t>(5/5)</a:t>
            </a:r>
            <a:endParaRPr lang="en-US" sz="2800" b="0" smtClean="0"/>
          </a:p>
        </p:txBody>
      </p:sp>
      <p:sp>
        <p:nvSpPr>
          <p:cNvPr id="7" name="Rectangle 3"/>
          <p:cNvSpPr txBox="1">
            <a:spLocks noChangeArrowheads="1"/>
          </p:cNvSpPr>
          <p:nvPr/>
        </p:nvSpPr>
        <p:spPr bwMode="auto">
          <a:xfrm>
            <a:off x="393700" y="124777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de-DE" b="1" dirty="0" smtClean="0">
                <a:solidFill>
                  <a:srgbClr val="080808"/>
                </a:solidFill>
                <a:ea typeface="굴림" charset="-127"/>
                <a:cs typeface="Times New Roman" pitchFamily="18" charset="0"/>
              </a:rPr>
              <a:t>Đánh giá chung về việc thực hiện nhiệm vụ quan trắc phóng xạ môi trường </a:t>
            </a:r>
            <a:r>
              <a:rPr lang="de-DE" dirty="0" smtClean="0">
                <a:solidFill>
                  <a:srgbClr val="080808"/>
                </a:solidFill>
                <a:ea typeface="굴림" charset="-127"/>
                <a:cs typeface="Times New Roman" pitchFamily="18" charset="0"/>
              </a:rPr>
              <a:t>(2/2)</a:t>
            </a:r>
            <a:endParaRPr lang="en-US" b="1" dirty="0" smtClean="0">
              <a:solidFill>
                <a:srgbClr val="080808"/>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en-US" dirty="0" err="1"/>
              <a:t>Hạn</a:t>
            </a:r>
            <a:r>
              <a:rPr lang="en-US" dirty="0"/>
              <a:t> </a:t>
            </a:r>
            <a:r>
              <a:rPr lang="en-US" dirty="0" err="1"/>
              <a:t>chế</a:t>
            </a:r>
            <a:r>
              <a:rPr lang="en-US" dirty="0"/>
              <a:t> </a:t>
            </a:r>
            <a:r>
              <a:rPr lang="en-US" dirty="0" err="1"/>
              <a:t>chính</a:t>
            </a:r>
            <a:r>
              <a:rPr lang="en-US" dirty="0"/>
              <a:t> </a:t>
            </a:r>
            <a:r>
              <a:rPr lang="en-US" dirty="0" err="1"/>
              <a:t>của</a:t>
            </a:r>
            <a:r>
              <a:rPr lang="en-US" dirty="0"/>
              <a:t> </a:t>
            </a:r>
            <a:r>
              <a:rPr lang="en-US" dirty="0" err="1"/>
              <a:t>các</a:t>
            </a:r>
            <a:r>
              <a:rPr lang="en-US" dirty="0"/>
              <a:t> </a:t>
            </a:r>
            <a:r>
              <a:rPr lang="en-US" dirty="0" err="1"/>
              <a:t>trạm</a:t>
            </a:r>
            <a:r>
              <a:rPr lang="en-US" dirty="0"/>
              <a:t> </a:t>
            </a:r>
            <a:r>
              <a:rPr lang="en-US" dirty="0" err="1"/>
              <a:t>quan</a:t>
            </a:r>
            <a:r>
              <a:rPr lang="en-US" dirty="0"/>
              <a:t> </a:t>
            </a:r>
            <a:r>
              <a:rPr lang="en-US" dirty="0" err="1"/>
              <a:t>trắc</a:t>
            </a:r>
            <a:r>
              <a:rPr lang="en-US" dirty="0"/>
              <a:t> </a:t>
            </a:r>
            <a:r>
              <a:rPr lang="en-US" dirty="0" err="1"/>
              <a:t>phóng</a:t>
            </a:r>
            <a:r>
              <a:rPr lang="en-US" dirty="0"/>
              <a:t> </a:t>
            </a:r>
            <a:r>
              <a:rPr lang="en-US" dirty="0" err="1"/>
              <a:t>xạ</a:t>
            </a:r>
            <a:r>
              <a:rPr lang="en-US" dirty="0"/>
              <a:t> </a:t>
            </a:r>
            <a:r>
              <a:rPr lang="en-US" dirty="0" err="1"/>
              <a:t>môi</a:t>
            </a:r>
            <a:r>
              <a:rPr lang="en-US" dirty="0"/>
              <a:t> </a:t>
            </a:r>
            <a:r>
              <a:rPr lang="en-US" dirty="0" err="1"/>
              <a:t>trường</a:t>
            </a:r>
            <a:r>
              <a:rPr lang="en-US" dirty="0"/>
              <a:t> </a:t>
            </a:r>
            <a:r>
              <a:rPr lang="en-US" dirty="0" err="1"/>
              <a:t>trong</a:t>
            </a:r>
            <a:r>
              <a:rPr lang="en-US" dirty="0"/>
              <a:t> </a:t>
            </a:r>
            <a:r>
              <a:rPr lang="en-US" dirty="0" err="1"/>
              <a:t>Mạng</a:t>
            </a:r>
            <a:r>
              <a:rPr lang="en-US" dirty="0"/>
              <a:t> </a:t>
            </a:r>
            <a:r>
              <a:rPr lang="en-US" dirty="0" err="1"/>
              <a:t>lưới</a:t>
            </a:r>
            <a:r>
              <a:rPr lang="en-US" dirty="0"/>
              <a:t> QTTNMTQG </a:t>
            </a:r>
            <a:r>
              <a:rPr lang="en-US" dirty="0" err="1"/>
              <a:t>là</a:t>
            </a:r>
            <a:r>
              <a:rPr lang="en-US" dirty="0"/>
              <a:t> </a:t>
            </a:r>
            <a:r>
              <a:rPr lang="en-US" dirty="0" err="1" smtClean="0"/>
              <a:t>chỉ</a:t>
            </a:r>
            <a:r>
              <a:rPr lang="en-US" dirty="0" smtClean="0"/>
              <a:t> </a:t>
            </a:r>
            <a:r>
              <a:rPr lang="en-US" dirty="0" err="1" smtClean="0"/>
              <a:t>quan</a:t>
            </a:r>
            <a:r>
              <a:rPr lang="en-US" dirty="0" smtClean="0"/>
              <a:t> </a:t>
            </a:r>
            <a:r>
              <a:rPr lang="en-US" dirty="0" err="1" smtClean="0"/>
              <a:t>trắc</a:t>
            </a:r>
            <a:r>
              <a:rPr lang="en-US" dirty="0" smtClean="0"/>
              <a:t> </a:t>
            </a:r>
            <a:r>
              <a:rPr lang="en-US" dirty="0" err="1" smtClean="0"/>
              <a:t>được</a:t>
            </a:r>
            <a:r>
              <a:rPr lang="en-US" dirty="0" smtClean="0"/>
              <a:t> </a:t>
            </a:r>
            <a:r>
              <a:rPr lang="en-US" dirty="0" err="1" smtClean="0"/>
              <a:t>các</a:t>
            </a:r>
            <a:r>
              <a:rPr lang="en-US" dirty="0" smtClean="0"/>
              <a:t> </a:t>
            </a:r>
            <a:r>
              <a:rPr lang="en-US" dirty="0" err="1"/>
              <a:t>thông</a:t>
            </a:r>
            <a:r>
              <a:rPr lang="en-US" dirty="0"/>
              <a:t> </a:t>
            </a:r>
            <a:r>
              <a:rPr lang="en-US" dirty="0" err="1"/>
              <a:t>số</a:t>
            </a:r>
            <a:r>
              <a:rPr lang="en-US" dirty="0"/>
              <a:t> </a:t>
            </a:r>
            <a:r>
              <a:rPr lang="en-US" dirty="0" err="1"/>
              <a:t>cơ</a:t>
            </a:r>
            <a:r>
              <a:rPr lang="en-US" dirty="0"/>
              <a:t> </a:t>
            </a:r>
            <a:r>
              <a:rPr lang="en-US" dirty="0" err="1"/>
              <a:t>bản</a:t>
            </a:r>
            <a:r>
              <a:rPr lang="en-US" dirty="0"/>
              <a:t> </a:t>
            </a:r>
            <a:r>
              <a:rPr lang="en-US" dirty="0" err="1"/>
              <a:t>nhất</a:t>
            </a:r>
            <a:r>
              <a:rPr lang="en-US" dirty="0"/>
              <a:t>, </a:t>
            </a:r>
            <a:r>
              <a:rPr lang="en-US" dirty="0" err="1"/>
              <a:t>số</a:t>
            </a:r>
            <a:r>
              <a:rPr lang="en-US" dirty="0"/>
              <a:t> </a:t>
            </a:r>
            <a:r>
              <a:rPr lang="en-US" dirty="0" err="1"/>
              <a:t>lượng</a:t>
            </a:r>
            <a:r>
              <a:rPr lang="en-US" dirty="0"/>
              <a:t> </a:t>
            </a:r>
            <a:r>
              <a:rPr lang="en-US" dirty="0" err="1"/>
              <a:t>các</a:t>
            </a:r>
            <a:r>
              <a:rPr lang="en-US" dirty="0"/>
              <a:t> </a:t>
            </a:r>
            <a:r>
              <a:rPr lang="en-US" dirty="0" err="1"/>
              <a:t>điểm</a:t>
            </a:r>
            <a:r>
              <a:rPr lang="en-US" dirty="0"/>
              <a:t> </a:t>
            </a:r>
            <a:r>
              <a:rPr lang="en-US" dirty="0" err="1"/>
              <a:t>quan</a:t>
            </a:r>
            <a:r>
              <a:rPr lang="en-US" dirty="0"/>
              <a:t> </a:t>
            </a:r>
            <a:r>
              <a:rPr lang="en-US" dirty="0" err="1"/>
              <a:t>trắc</a:t>
            </a:r>
            <a:r>
              <a:rPr lang="en-US" dirty="0"/>
              <a:t> </a:t>
            </a:r>
            <a:r>
              <a:rPr lang="en-US" dirty="0" err="1" smtClean="0"/>
              <a:t>ít</a:t>
            </a:r>
            <a:r>
              <a:rPr lang="en-US" dirty="0" smtClean="0"/>
              <a:t>. </a:t>
            </a:r>
            <a:r>
              <a:rPr lang="en-US" dirty="0"/>
              <a:t>Do </a:t>
            </a:r>
            <a:r>
              <a:rPr lang="en-US" dirty="0" err="1"/>
              <a:t>vậy</a:t>
            </a:r>
            <a:r>
              <a:rPr lang="en-US" dirty="0"/>
              <a:t> </a:t>
            </a:r>
            <a:r>
              <a:rPr lang="en-US" dirty="0" err="1"/>
              <a:t>các</a:t>
            </a:r>
            <a:r>
              <a:rPr lang="en-US" dirty="0"/>
              <a:t> </a:t>
            </a:r>
            <a:r>
              <a:rPr lang="en-US" dirty="0" err="1"/>
              <a:t>trạm</a:t>
            </a:r>
            <a:r>
              <a:rPr lang="en-US" dirty="0"/>
              <a:t> </a:t>
            </a:r>
            <a:r>
              <a:rPr lang="en-US" dirty="0" err="1"/>
              <a:t>quan</a:t>
            </a:r>
            <a:r>
              <a:rPr lang="en-US" dirty="0"/>
              <a:t> </a:t>
            </a:r>
            <a:r>
              <a:rPr lang="en-US" dirty="0" err="1"/>
              <a:t>trắc</a:t>
            </a:r>
            <a:r>
              <a:rPr lang="en-US" dirty="0"/>
              <a:t> </a:t>
            </a:r>
            <a:r>
              <a:rPr lang="en-US" dirty="0" err="1"/>
              <a:t>này</a:t>
            </a:r>
            <a:r>
              <a:rPr lang="en-US" dirty="0"/>
              <a:t> </a:t>
            </a:r>
            <a:r>
              <a:rPr lang="en-US" dirty="0" err="1" smtClean="0"/>
              <a:t>chưa</a:t>
            </a:r>
            <a:r>
              <a:rPr lang="en-US" dirty="0" smtClean="0"/>
              <a:t> </a:t>
            </a:r>
            <a:r>
              <a:rPr lang="en-US" dirty="0" err="1" smtClean="0"/>
              <a:t>đáp</a:t>
            </a:r>
            <a:r>
              <a:rPr lang="en-US" dirty="0" smtClean="0"/>
              <a:t> </a:t>
            </a:r>
            <a:r>
              <a:rPr lang="en-US" dirty="0" err="1" smtClean="0"/>
              <a:t>ứng</a:t>
            </a:r>
            <a:r>
              <a:rPr lang="en-US" dirty="0" smtClean="0"/>
              <a:t> </a:t>
            </a:r>
            <a:r>
              <a:rPr lang="en-US" dirty="0" err="1" smtClean="0"/>
              <a:t>yêu</a:t>
            </a:r>
            <a:r>
              <a:rPr lang="en-US" dirty="0" smtClean="0"/>
              <a:t> </a:t>
            </a:r>
            <a:r>
              <a:rPr lang="en-US" dirty="0" err="1" smtClean="0"/>
              <a:t>cầu</a:t>
            </a:r>
            <a:r>
              <a:rPr lang="en-US" dirty="0" smtClean="0"/>
              <a:t> </a:t>
            </a:r>
            <a:r>
              <a:rPr lang="en-US" dirty="0" err="1"/>
              <a:t>phát</a:t>
            </a:r>
            <a:r>
              <a:rPr lang="en-US" dirty="0"/>
              <a:t> </a:t>
            </a:r>
            <a:r>
              <a:rPr lang="en-US" dirty="0" err="1"/>
              <a:t>hiện</a:t>
            </a:r>
            <a:r>
              <a:rPr lang="en-US" dirty="0"/>
              <a:t> </a:t>
            </a:r>
            <a:r>
              <a:rPr lang="en-US" dirty="0" err="1"/>
              <a:t>nhanh</a:t>
            </a:r>
            <a:r>
              <a:rPr lang="en-US" dirty="0"/>
              <a:t> </a:t>
            </a:r>
            <a:r>
              <a:rPr lang="en-US" dirty="0" err="1"/>
              <a:t>các</a:t>
            </a:r>
            <a:r>
              <a:rPr lang="en-US" dirty="0"/>
              <a:t> </a:t>
            </a:r>
            <a:r>
              <a:rPr lang="en-US" dirty="0" err="1"/>
              <a:t>diễn</a:t>
            </a:r>
            <a:r>
              <a:rPr lang="en-US" dirty="0"/>
              <a:t> </a:t>
            </a:r>
            <a:r>
              <a:rPr lang="en-US" dirty="0" err="1"/>
              <a:t>biến</a:t>
            </a:r>
            <a:r>
              <a:rPr lang="en-US" dirty="0"/>
              <a:t> </a:t>
            </a:r>
            <a:r>
              <a:rPr lang="en-US" dirty="0" err="1"/>
              <a:t>bất</a:t>
            </a:r>
            <a:r>
              <a:rPr lang="en-US" dirty="0"/>
              <a:t> </a:t>
            </a:r>
            <a:r>
              <a:rPr lang="en-US" dirty="0" err="1"/>
              <a:t>thường</a:t>
            </a:r>
            <a:r>
              <a:rPr lang="en-US" dirty="0"/>
              <a:t> </a:t>
            </a:r>
            <a:r>
              <a:rPr lang="en-US" dirty="0" err="1"/>
              <a:t>về</a:t>
            </a:r>
            <a:r>
              <a:rPr lang="en-US" dirty="0"/>
              <a:t> </a:t>
            </a:r>
            <a:r>
              <a:rPr lang="en-US" dirty="0" err="1"/>
              <a:t>bức</a:t>
            </a:r>
            <a:r>
              <a:rPr lang="en-US" dirty="0"/>
              <a:t> </a:t>
            </a:r>
            <a:r>
              <a:rPr lang="en-US" dirty="0" err="1"/>
              <a:t>xạ</a:t>
            </a:r>
            <a:r>
              <a:rPr lang="en-US" dirty="0"/>
              <a:t> </a:t>
            </a:r>
            <a:r>
              <a:rPr lang="en-US" dirty="0" err="1"/>
              <a:t>trên</a:t>
            </a:r>
            <a:r>
              <a:rPr lang="en-US" dirty="0"/>
              <a:t> </a:t>
            </a:r>
            <a:r>
              <a:rPr lang="en-US" dirty="0" err="1"/>
              <a:t>lãnh</a:t>
            </a:r>
            <a:r>
              <a:rPr lang="en-US" dirty="0"/>
              <a:t> </a:t>
            </a:r>
            <a:r>
              <a:rPr lang="en-US" dirty="0" err="1"/>
              <a:t>thổ</a:t>
            </a:r>
            <a:r>
              <a:rPr lang="en-US" dirty="0"/>
              <a:t> </a:t>
            </a:r>
            <a:r>
              <a:rPr lang="en-US" dirty="0" err="1"/>
              <a:t>Việt</a:t>
            </a:r>
            <a:r>
              <a:rPr lang="en-US" dirty="0"/>
              <a:t> </a:t>
            </a:r>
            <a:r>
              <a:rPr lang="en-US" dirty="0" smtClean="0"/>
              <a:t>Nam </a:t>
            </a:r>
            <a:r>
              <a:rPr lang="en-US" dirty="0" err="1" smtClean="0"/>
              <a:t>để</a:t>
            </a:r>
            <a:r>
              <a:rPr lang="en-US" dirty="0" smtClean="0"/>
              <a:t> </a:t>
            </a:r>
            <a:r>
              <a:rPr lang="en-US" dirty="0" err="1"/>
              <a:t>hỗ</a:t>
            </a:r>
            <a:r>
              <a:rPr lang="en-US" dirty="0"/>
              <a:t> </a:t>
            </a:r>
            <a:r>
              <a:rPr lang="en-US" dirty="0" err="1"/>
              <a:t>trợ</a:t>
            </a:r>
            <a:r>
              <a:rPr lang="en-US" dirty="0"/>
              <a:t> </a:t>
            </a:r>
            <a:r>
              <a:rPr lang="en-US" dirty="0" err="1"/>
              <a:t>công</a:t>
            </a:r>
            <a:r>
              <a:rPr lang="en-US" dirty="0"/>
              <a:t> </a:t>
            </a:r>
            <a:r>
              <a:rPr lang="en-US" dirty="0" err="1"/>
              <a:t>tác</a:t>
            </a:r>
            <a:r>
              <a:rPr lang="en-US" dirty="0"/>
              <a:t> </a:t>
            </a:r>
            <a:r>
              <a:rPr lang="en-US" dirty="0" err="1"/>
              <a:t>ứng</a:t>
            </a:r>
            <a:r>
              <a:rPr lang="en-US" dirty="0"/>
              <a:t> </a:t>
            </a:r>
            <a:r>
              <a:rPr lang="en-US" dirty="0" err="1"/>
              <a:t>phó</a:t>
            </a:r>
            <a:r>
              <a:rPr lang="en-US" dirty="0"/>
              <a:t> </a:t>
            </a:r>
            <a:r>
              <a:rPr lang="en-US" dirty="0" err="1"/>
              <a:t>sự</a:t>
            </a:r>
            <a:r>
              <a:rPr lang="en-US" dirty="0"/>
              <a:t> </a:t>
            </a:r>
            <a:r>
              <a:rPr lang="en-US" dirty="0" err="1"/>
              <a:t>cố</a:t>
            </a:r>
            <a:r>
              <a:rPr lang="en-US" dirty="0"/>
              <a:t> </a:t>
            </a:r>
            <a:r>
              <a:rPr lang="en-US" dirty="0" err="1"/>
              <a:t>bức</a:t>
            </a:r>
            <a:r>
              <a:rPr lang="en-US" dirty="0"/>
              <a:t> </a:t>
            </a:r>
            <a:r>
              <a:rPr lang="en-US" dirty="0" err="1" smtClean="0"/>
              <a:t>xạ</a:t>
            </a:r>
            <a:r>
              <a:rPr lang="en-US" dirty="0" smtClean="0"/>
              <a:t> </a:t>
            </a:r>
            <a:r>
              <a:rPr lang="en-US" dirty="0" err="1" smtClean="0"/>
              <a:t>và</a:t>
            </a:r>
            <a:r>
              <a:rPr lang="en-US" dirty="0" smtClean="0"/>
              <a:t> </a:t>
            </a:r>
            <a:r>
              <a:rPr lang="en-US" dirty="0" err="1" smtClean="0"/>
              <a:t>hạt</a:t>
            </a:r>
            <a:r>
              <a:rPr lang="en-US" dirty="0" smtClean="0"/>
              <a:t> </a:t>
            </a:r>
            <a:r>
              <a:rPr lang="en-US" dirty="0" err="1"/>
              <a:t>nhân</a:t>
            </a:r>
            <a:r>
              <a:rPr lang="en-US" dirty="0"/>
              <a:t>.</a:t>
            </a:r>
          </a:p>
          <a:p>
            <a:pPr marL="342900" indent="-342900" algn="just" eaLnBrk="0" fontAlgn="auto" hangingPunct="0">
              <a:spcBef>
                <a:spcPts val="500"/>
              </a:spcBef>
              <a:spcAft>
                <a:spcPts val="500"/>
              </a:spcAft>
              <a:buClr>
                <a:srgbClr val="080808"/>
              </a:buClr>
              <a:buFontTx/>
              <a:buChar char="-"/>
              <a:defRPr/>
            </a:pPr>
            <a:r>
              <a:rPr lang="de-DE" dirty="0" smtClean="0"/>
              <a:t>Chưa có các tổng hợp, điều tra nghiên cứu bổ sung đầy đủ về phóng xạ môi trường quốc gia trước khi có điện hạt nhân để thiết lập cơ sở dữ liệu nền ban đầu</a:t>
            </a:r>
          </a:p>
          <a:p>
            <a:pPr marL="342900" indent="-342900" algn="just" eaLnBrk="0" fontAlgn="auto" hangingPunct="0">
              <a:spcBef>
                <a:spcPts val="500"/>
              </a:spcBef>
              <a:spcAft>
                <a:spcPts val="500"/>
              </a:spcAft>
              <a:buClr>
                <a:srgbClr val="080808"/>
              </a:buClr>
              <a:buFontTx/>
              <a:buChar char="-"/>
              <a:defRPr/>
            </a:pPr>
            <a:r>
              <a:rPr lang="de-DE" dirty="0" smtClean="0"/>
              <a:t>Chưa triển khai được Dự án đầu tư Mạng lưới quan trắc và cảnh báo phóng xạ môi trường theo Quyết định số 1636/QĐ-TTg của Thủ tướng Chính phủ.</a:t>
            </a:r>
          </a:p>
          <a:p>
            <a:pPr marL="342900" indent="-342900" algn="just" eaLnBrk="0" fontAlgn="auto" hangingPunct="0">
              <a:spcBef>
                <a:spcPts val="500"/>
              </a:spcBef>
              <a:spcAft>
                <a:spcPts val="500"/>
              </a:spcAft>
              <a:buClr>
                <a:srgbClr val="080808"/>
              </a:buClr>
              <a:buFontTx/>
              <a:buChar char="-"/>
              <a:defRPr/>
            </a:pPr>
            <a:r>
              <a:rPr lang="de-DE" dirty="0"/>
              <a:t>Chưa xây dựng được Thông tư liên tịch về quản lý phóng xạ môi trường giữa Bộ KH&amp;CN và Bộ TN&amp;MT để xác định rõ trách nhiệm và cơ chế phối hợp giữa hai bộ trong các vấn đề liên quan đến quản lý phóng xạ môi trường.</a:t>
            </a:r>
          </a:p>
          <a:p>
            <a:pPr marL="342900" indent="-342900" algn="just" eaLnBrk="0" fontAlgn="auto" hangingPunct="0">
              <a:spcBef>
                <a:spcPts val="500"/>
              </a:spcBef>
              <a:spcAft>
                <a:spcPts val="500"/>
              </a:spcAft>
              <a:buClr>
                <a:srgbClr val="080808"/>
              </a:buClr>
              <a:buFontTx/>
              <a:buChar char="-"/>
              <a:defRPr/>
            </a:pPr>
            <a:endParaRPr lang="de-DE" dirty="0" smtClean="0"/>
          </a:p>
          <a:p>
            <a:pPr marL="342900" indent="-342900" algn="just" eaLnBrk="0" fontAlgn="auto" hangingPunct="0">
              <a:spcBef>
                <a:spcPts val="500"/>
              </a:spcBef>
              <a:spcAft>
                <a:spcPts val="500"/>
              </a:spcAft>
              <a:buClr>
                <a:srgbClr val="080808"/>
              </a:buClr>
              <a:buFontTx/>
              <a:buChar char="-"/>
              <a:defRPr/>
            </a:pPr>
            <a:endParaRPr lang="de-DE" dirty="0" smtClean="0"/>
          </a:p>
          <a:p>
            <a:pPr marL="342900" indent="-342900" algn="just" eaLnBrk="0" fontAlgn="auto" hangingPunct="0">
              <a:spcBef>
                <a:spcPts val="500"/>
              </a:spcBef>
              <a:spcAft>
                <a:spcPts val="500"/>
              </a:spcAft>
              <a:buClr>
                <a:srgbClr val="080808"/>
              </a:buClr>
              <a:buFontTx/>
              <a:buChar char="-"/>
              <a:defRPr/>
            </a:pPr>
            <a:endParaRPr lang="en-US" dirty="0">
              <a:solidFill>
                <a:srgbClr val="080808"/>
              </a:solidFill>
              <a:ea typeface="굴림" charset="-127"/>
              <a:cs typeface="Times New Roman" pitchFamily="18" charset="0"/>
            </a:endParaRPr>
          </a:p>
        </p:txBody>
      </p:sp>
    </p:spTree>
    <p:extLst>
      <p:ext uri="{BB962C8B-B14F-4D97-AF65-F5344CB8AC3E}">
        <p14:creationId xmlns:p14="http://schemas.microsoft.com/office/powerpoint/2010/main" val="1287146931"/>
      </p:ext>
    </p:extLst>
  </p:cSld>
  <p:clrMapOvr>
    <a:masterClrMapping/>
  </p:clrMapOvr>
  <p:transition spd="slow">
    <p:pull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37</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smtClean="0"/>
              <a:t>2.8. </a:t>
            </a:r>
            <a:r>
              <a:rPr lang="de-DE" sz="2800" smtClean="0"/>
              <a:t>Quản lý an ninh nguồn phóng xạ, vật liệu hạt nhân và cơ sở hạt nhân</a:t>
            </a:r>
            <a:r>
              <a:rPr lang="en-US" sz="2800" smtClean="0"/>
              <a:t> </a:t>
            </a:r>
            <a:r>
              <a:rPr lang="en-US" sz="1800" b="0" smtClean="0"/>
              <a:t>(1/2)</a:t>
            </a:r>
            <a:endParaRPr lang="en-US" sz="2800" b="0" smtClean="0"/>
          </a:p>
        </p:txBody>
      </p:sp>
      <p:sp>
        <p:nvSpPr>
          <p:cNvPr id="5" name="Rectangle 3"/>
          <p:cNvSpPr txBox="1">
            <a:spLocks noChangeArrowheads="1"/>
          </p:cNvSpPr>
          <p:nvPr/>
        </p:nvSpPr>
        <p:spPr bwMode="auto">
          <a:xfrm>
            <a:off x="386443" y="1219200"/>
            <a:ext cx="8445500" cy="5638800"/>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de-DE" b="1" dirty="0" smtClean="0">
                <a:solidFill>
                  <a:srgbClr val="080808"/>
                </a:solidFill>
                <a:ea typeface="굴림" charset="-127"/>
                <a:cs typeface="Times New Roman" pitchFamily="18" charset="0"/>
              </a:rPr>
              <a:t>An ninh nguồn phóng xạ</a:t>
            </a:r>
            <a:endParaRPr lang="en-US" b="1" dirty="0" smtClean="0">
              <a:solidFill>
                <a:srgbClr val="080808"/>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de-DE" dirty="0" smtClean="0"/>
              <a:t>Nhằm ngăn chặn buôn bán, vận chuyển trái phép vật liệu phóng xạ qua biên giới, Việt Nam đã tiến hành lắp đặt các cổng phát hiện phóng xạ tại các cửa khẩu lớn  (Nội Bài, Cái Mép, Cát Lái, Tân Sơn Nhất, Đà Nẵng).</a:t>
            </a:r>
          </a:p>
          <a:p>
            <a:pPr marL="342900" indent="-342900" algn="just" eaLnBrk="0" fontAlgn="auto" hangingPunct="0">
              <a:spcBef>
                <a:spcPts val="500"/>
              </a:spcBef>
              <a:spcAft>
                <a:spcPts val="500"/>
              </a:spcAft>
              <a:buClr>
                <a:srgbClr val="080808"/>
              </a:buClr>
              <a:buFontTx/>
              <a:buChar char="-"/>
              <a:defRPr/>
            </a:pPr>
            <a:r>
              <a:rPr lang="de-DE" dirty="0" smtClean="0"/>
              <a:t>Theo thống kê đến năm 2018, Việt Nam có 2</a:t>
            </a:r>
            <a:r>
              <a:rPr lang="vi-VN" dirty="0" smtClean="0"/>
              <a:t>5</a:t>
            </a:r>
            <a:r>
              <a:rPr lang="de-DE" dirty="0" smtClean="0"/>
              <a:t> cơ sở có sử dụng nguồn phóng xạ mức an ninh  A, các cơ sở bức xạ này đã được trang bị hệ thống an ninh hiện đại.</a:t>
            </a:r>
          </a:p>
          <a:p>
            <a:pPr marL="342900" indent="-342900" algn="just" eaLnBrk="0" fontAlgn="auto" hangingPunct="0">
              <a:spcBef>
                <a:spcPts val="500"/>
              </a:spcBef>
              <a:spcAft>
                <a:spcPts val="500"/>
              </a:spcAft>
              <a:buClr>
                <a:srgbClr val="080808"/>
              </a:buClr>
              <a:buFontTx/>
              <a:buChar char="-"/>
              <a:defRPr/>
            </a:pPr>
            <a:r>
              <a:rPr lang="de-DE" dirty="0" smtClean="0"/>
              <a:t>Đối với mức an ninh B, có 56 cơ sở chủ yếu là cơ sở NDT trong công nghiệp Hiện tại Cục ATBXHN đang hợp tác với các cơ quan liên quan của Chính phủ Hàn quốc, với sự hỗ trợ của Cơ quan năng lượng nguyên tử quốc tế (IAEA) triển khai dự án định vị nguồn phóng xạ RADLOT nhằm bảo đảm an ninh cho các nguồn phóng xạ NDT.  Đến nay, các thiết bị giám sát định vị đã được bàn giao, thử nghiệm thực tế trong thời gian 01 năm. </a:t>
            </a:r>
          </a:p>
          <a:p>
            <a:pPr marL="342900" indent="-342900" algn="just" eaLnBrk="0" fontAlgn="auto" hangingPunct="0">
              <a:spcBef>
                <a:spcPts val="500"/>
              </a:spcBef>
              <a:spcAft>
                <a:spcPts val="500"/>
              </a:spcAft>
              <a:buClr>
                <a:srgbClr val="080808"/>
              </a:buClr>
              <a:buFontTx/>
              <a:buChar char="-"/>
              <a:defRPr/>
            </a:pPr>
            <a:r>
              <a:rPr lang="de-DE" dirty="0" smtClean="0"/>
              <a:t>Nhằm nâng cao nhận thức và năng lực quản lý an ninh nguồn phóng xạ tại Việt Nam, trong khuôn khổ hợp tác với Bộ Năng lượng Hoa Kỳ, Cục đã tổ chức nhiều khóa đào tạo về quản lý an ninh nguồn phóng xạ trong sử dụng và vận chuyển, xây dựng kế hoạch an ninh của cơ sở, ứng phó sự cố an ninh nguồn phóng xạ, đào tạo thanh tra an ninh nguồn phóng xạ, v.v.</a:t>
            </a:r>
          </a:p>
          <a:p>
            <a:pPr marL="342900" indent="-342900" algn="just" eaLnBrk="0" fontAlgn="auto" hangingPunct="0">
              <a:spcBef>
                <a:spcPts val="500"/>
              </a:spcBef>
              <a:spcAft>
                <a:spcPts val="500"/>
              </a:spcAft>
              <a:buClr>
                <a:srgbClr val="080808"/>
              </a:buClr>
              <a:buFontTx/>
              <a:buChar char="-"/>
              <a:defRPr/>
            </a:pPr>
            <a:endParaRPr lang="en-US" dirty="0">
              <a:solidFill>
                <a:srgbClr val="080808"/>
              </a:solidFill>
              <a:ea typeface="굴림" charset="-127"/>
              <a:cs typeface="Times New Roman" pitchFamily="18" charset="0"/>
            </a:endParaRPr>
          </a:p>
        </p:txBody>
      </p:sp>
    </p:spTree>
  </p:cSld>
  <p:clrMapOvr>
    <a:masterClrMapping/>
  </p:clrMapOvr>
  <p:transition spd="slow">
    <p:pull dir="l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38</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smtClean="0"/>
              <a:t>2.8. </a:t>
            </a:r>
            <a:r>
              <a:rPr lang="de-DE" sz="2800" smtClean="0"/>
              <a:t>Quản lý an ninh nguồn phóng xạ, vật liệu hạt nhân và cơ sở hạt nhân</a:t>
            </a:r>
            <a:r>
              <a:rPr lang="en-US" sz="2800" smtClean="0"/>
              <a:t> </a:t>
            </a:r>
            <a:r>
              <a:rPr lang="en-US" sz="1800" b="0" smtClean="0"/>
              <a:t>(2/2)</a:t>
            </a:r>
            <a:endParaRPr lang="en-US" sz="2800" b="0" smtClean="0"/>
          </a:p>
        </p:txBody>
      </p:sp>
      <p:sp>
        <p:nvSpPr>
          <p:cNvPr id="5" name="Rectangle 3"/>
          <p:cNvSpPr txBox="1">
            <a:spLocks noChangeArrowheads="1"/>
          </p:cNvSpPr>
          <p:nvPr/>
        </p:nvSpPr>
        <p:spPr bwMode="auto">
          <a:xfrm>
            <a:off x="393700" y="1400175"/>
            <a:ext cx="8445500" cy="29432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de-DE" sz="2000" b="1" dirty="0" smtClean="0">
                <a:solidFill>
                  <a:srgbClr val="080808"/>
                </a:solidFill>
                <a:ea typeface="굴림" charset="-127"/>
                <a:cs typeface="Times New Roman" pitchFamily="18" charset="0"/>
              </a:rPr>
              <a:t>An ninh vật liệu hạt nhân và cơ sở hạt nhân</a:t>
            </a:r>
            <a:endParaRPr lang="en-US" sz="2000" b="1" dirty="0" smtClean="0">
              <a:solidFill>
                <a:srgbClr val="080808"/>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de-DE" sz="2000" dirty="0" smtClean="0"/>
              <a:t>Để cung cấp kiến thức cho cán bộ các Bộ, đơn vị liên quan về bảo vệ thực thể vật liệu hạt nhân, cơ sở hạt nhân, trong thời gian qua, Cục ATBXHN </a:t>
            </a:r>
            <a:r>
              <a:rPr lang="vi-VN" sz="2000" dirty="0" smtClean="0"/>
              <a:t>tiếp tục </a:t>
            </a:r>
            <a:r>
              <a:rPr lang="de-DE" sz="2000" dirty="0" smtClean="0"/>
              <a:t>hợp </a:t>
            </a:r>
            <a:r>
              <a:rPr lang="vi-VN" sz="2000" dirty="0" smtClean="0"/>
              <a:t>tác </a:t>
            </a:r>
            <a:r>
              <a:rPr lang="de-DE" sz="2000" dirty="0" smtClean="0"/>
              <a:t>với Bộ Năng lượng Hoa Kỳ tổ chức các Hội thảo về</a:t>
            </a:r>
            <a:r>
              <a:rPr lang="vi-VN" sz="2000" dirty="0" smtClean="0"/>
              <a:t> đánh giá hiệu quả hệ thống bảo vệ thực thể của cơ sở hạt nhân, xây dựng kế hoạch ứng phó sự cố an ninh của cơ sở hạt nhân, an ninh máy tính của cơ sở hạt nhân, v.v.</a:t>
            </a:r>
            <a:endParaRPr lang="en-US" sz="2000" dirty="0">
              <a:solidFill>
                <a:srgbClr val="080808"/>
              </a:solidFill>
              <a:ea typeface="굴림" charset="-127"/>
              <a:cs typeface="Times New Roman" pitchFamily="18" charset="0"/>
            </a:endParaRPr>
          </a:p>
        </p:txBody>
      </p:sp>
    </p:spTree>
  </p:cSld>
  <p:clrMapOvr>
    <a:masterClrMapping/>
  </p:clrMapOvr>
  <p:transition spd="slow">
    <p:pull dir="l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39</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smtClean="0"/>
              <a:t>2.9. </a:t>
            </a:r>
            <a:r>
              <a:rPr lang="de-DE" sz="2800" smtClean="0"/>
              <a:t>Thực thi các điều ước quốc tế về an toàn, an ninh và không phổ biến hạt nhân</a:t>
            </a:r>
            <a:r>
              <a:rPr lang="en-US" sz="2800" smtClean="0"/>
              <a:t> </a:t>
            </a:r>
            <a:endParaRPr lang="en-US" sz="2800" b="0" smtClean="0"/>
          </a:p>
        </p:txBody>
      </p:sp>
      <p:sp>
        <p:nvSpPr>
          <p:cNvPr id="5" name="Rectangle 3"/>
          <p:cNvSpPr txBox="1">
            <a:spLocks noChangeArrowheads="1"/>
          </p:cNvSpPr>
          <p:nvPr/>
        </p:nvSpPr>
        <p:spPr bwMode="auto">
          <a:xfrm>
            <a:off x="393700" y="1262742"/>
            <a:ext cx="8445500" cy="5486400"/>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Tx/>
              <a:buChar char="-"/>
              <a:defRPr/>
            </a:pPr>
            <a:r>
              <a:rPr lang="en-US" sz="2000" dirty="0" err="1" smtClean="0"/>
              <a:t>Thực</a:t>
            </a:r>
            <a:r>
              <a:rPr lang="en-US" sz="2000" dirty="0" smtClean="0"/>
              <a:t> </a:t>
            </a:r>
            <a:r>
              <a:rPr lang="en-US" sz="2000" dirty="0" err="1" smtClean="0"/>
              <a:t>hiện</a:t>
            </a:r>
            <a:r>
              <a:rPr lang="en-US" sz="2000" dirty="0" smtClean="0"/>
              <a:t> </a:t>
            </a:r>
            <a:r>
              <a:rPr lang="en-US" sz="2000" dirty="0" err="1" smtClean="0"/>
              <a:t>Công</a:t>
            </a:r>
            <a:r>
              <a:rPr lang="en-US" sz="2000" dirty="0" smtClean="0"/>
              <a:t> </a:t>
            </a:r>
            <a:r>
              <a:rPr lang="en-US" sz="2000" dirty="0" err="1" smtClean="0"/>
              <a:t>ước</a:t>
            </a:r>
            <a:r>
              <a:rPr lang="en-US" sz="2000" dirty="0" smtClean="0"/>
              <a:t> </a:t>
            </a:r>
            <a:r>
              <a:rPr lang="en-US" sz="2000" dirty="0" err="1" smtClean="0"/>
              <a:t>chung</a:t>
            </a:r>
            <a:r>
              <a:rPr lang="en-US" sz="2000" dirty="0" smtClean="0"/>
              <a:t> </a:t>
            </a:r>
            <a:r>
              <a:rPr lang="en-US" sz="2000" dirty="0" err="1" smtClean="0"/>
              <a:t>về</a:t>
            </a:r>
            <a:r>
              <a:rPr lang="en-US" sz="2000" dirty="0" smtClean="0"/>
              <a:t> An </a:t>
            </a:r>
            <a:r>
              <a:rPr lang="en-US" sz="2000" dirty="0" err="1" smtClean="0"/>
              <a:t>toàn</a:t>
            </a:r>
            <a:r>
              <a:rPr lang="en-US" sz="2000" dirty="0" smtClean="0"/>
              <a:t> </a:t>
            </a:r>
            <a:r>
              <a:rPr lang="en-US" sz="2000" dirty="0" err="1" smtClean="0"/>
              <a:t>quản</a:t>
            </a:r>
            <a:r>
              <a:rPr lang="en-US" sz="2000" dirty="0" smtClean="0"/>
              <a:t> </a:t>
            </a:r>
            <a:r>
              <a:rPr lang="en-US" sz="2000" dirty="0" err="1" smtClean="0"/>
              <a:t>lý</a:t>
            </a:r>
            <a:r>
              <a:rPr lang="en-US" sz="2000" dirty="0" smtClean="0"/>
              <a:t> </a:t>
            </a:r>
            <a:r>
              <a:rPr lang="en-US" sz="2000" dirty="0" err="1" smtClean="0"/>
              <a:t>nhiên</a:t>
            </a:r>
            <a:r>
              <a:rPr lang="en-US" sz="2000" dirty="0" smtClean="0"/>
              <a:t> </a:t>
            </a:r>
            <a:r>
              <a:rPr lang="en-US" sz="2000" dirty="0" err="1" smtClean="0"/>
              <a:t>liệu</a:t>
            </a:r>
            <a:r>
              <a:rPr lang="en-US" sz="2000" dirty="0" smtClean="0"/>
              <a:t> </a:t>
            </a:r>
            <a:r>
              <a:rPr lang="en-US" sz="2000" dirty="0" err="1" smtClean="0"/>
              <a:t>đã</a:t>
            </a:r>
            <a:r>
              <a:rPr lang="en-US" sz="2000" dirty="0" smtClean="0"/>
              <a:t> qua </a:t>
            </a:r>
            <a:r>
              <a:rPr lang="en-US" sz="2000" dirty="0" err="1" smtClean="0"/>
              <a:t>sử</a:t>
            </a:r>
            <a:r>
              <a:rPr lang="en-US" sz="2000" dirty="0" smtClean="0"/>
              <a:t> </a:t>
            </a:r>
            <a:r>
              <a:rPr lang="en-US" sz="2000" dirty="0" err="1" smtClean="0"/>
              <a:t>dụng</a:t>
            </a:r>
            <a:r>
              <a:rPr lang="en-US" sz="2000" dirty="0" smtClean="0"/>
              <a:t> </a:t>
            </a:r>
            <a:r>
              <a:rPr lang="en-US" sz="2000" dirty="0" err="1" smtClean="0"/>
              <a:t>và</a:t>
            </a:r>
            <a:r>
              <a:rPr lang="en-US" sz="2000" dirty="0" smtClean="0"/>
              <a:t> An </a:t>
            </a:r>
            <a:r>
              <a:rPr lang="en-US" sz="2000" dirty="0" err="1" smtClean="0"/>
              <a:t>toàn</a:t>
            </a:r>
            <a:r>
              <a:rPr lang="en-US" sz="2000" dirty="0" smtClean="0"/>
              <a:t> </a:t>
            </a:r>
            <a:r>
              <a:rPr lang="en-US" sz="2000" dirty="0" err="1" smtClean="0"/>
              <a:t>quản</a:t>
            </a:r>
            <a:r>
              <a:rPr lang="en-US" sz="2000" dirty="0" smtClean="0"/>
              <a:t> </a:t>
            </a:r>
            <a:r>
              <a:rPr lang="en-US" sz="2000" dirty="0" err="1" smtClean="0"/>
              <a:t>lý</a:t>
            </a:r>
            <a:r>
              <a:rPr lang="en-US" sz="2000" dirty="0" smtClean="0"/>
              <a:t> </a:t>
            </a:r>
            <a:r>
              <a:rPr lang="en-US" sz="2000" dirty="0" err="1" smtClean="0"/>
              <a:t>chất</a:t>
            </a:r>
            <a:r>
              <a:rPr lang="en-US" sz="2000" dirty="0" smtClean="0"/>
              <a:t> </a:t>
            </a:r>
            <a:r>
              <a:rPr lang="en-US" sz="2000" dirty="0" err="1" smtClean="0"/>
              <a:t>thải</a:t>
            </a:r>
            <a:r>
              <a:rPr lang="en-US" sz="2000" dirty="0" smtClean="0"/>
              <a:t> </a:t>
            </a:r>
            <a:r>
              <a:rPr lang="en-US" sz="2000" dirty="0" err="1" smtClean="0"/>
              <a:t>phóng</a:t>
            </a:r>
            <a:r>
              <a:rPr lang="en-US" sz="2000" dirty="0" smtClean="0"/>
              <a:t> </a:t>
            </a:r>
            <a:r>
              <a:rPr lang="en-US" sz="2000" dirty="0" err="1" smtClean="0"/>
              <a:t>xạ</a:t>
            </a:r>
            <a:r>
              <a:rPr lang="de-DE" sz="2000" dirty="0" smtClean="0"/>
              <a:t>.</a:t>
            </a:r>
          </a:p>
          <a:p>
            <a:pPr marL="342900" indent="-342900" algn="just" eaLnBrk="0" fontAlgn="auto" hangingPunct="0">
              <a:spcBef>
                <a:spcPts val="500"/>
              </a:spcBef>
              <a:spcAft>
                <a:spcPts val="500"/>
              </a:spcAft>
              <a:buClr>
                <a:srgbClr val="080808"/>
              </a:buClr>
              <a:buFontTx/>
              <a:buChar char="-"/>
              <a:defRPr/>
            </a:pPr>
            <a:r>
              <a:rPr lang="en-US" sz="2000" dirty="0" err="1" smtClean="0"/>
              <a:t>Thực</a:t>
            </a:r>
            <a:r>
              <a:rPr lang="en-US" sz="2000" dirty="0" smtClean="0"/>
              <a:t> </a:t>
            </a:r>
            <a:r>
              <a:rPr lang="en-US" sz="2000" dirty="0" err="1" smtClean="0"/>
              <a:t>hiện</a:t>
            </a:r>
            <a:r>
              <a:rPr lang="en-US" sz="2000" dirty="0" smtClean="0"/>
              <a:t> </a:t>
            </a:r>
            <a:r>
              <a:rPr lang="en-US" sz="2000" dirty="0" err="1" smtClean="0"/>
              <a:t>Công</a:t>
            </a:r>
            <a:r>
              <a:rPr lang="en-US" sz="2000" dirty="0" smtClean="0"/>
              <a:t> </a:t>
            </a:r>
            <a:r>
              <a:rPr lang="en-US" sz="2000" dirty="0" err="1" smtClean="0"/>
              <a:t>ước</a:t>
            </a:r>
            <a:r>
              <a:rPr lang="en-US" sz="2000" dirty="0" smtClean="0"/>
              <a:t> An </a:t>
            </a:r>
            <a:r>
              <a:rPr lang="en-US" sz="2000" dirty="0" err="1" smtClean="0"/>
              <a:t>toàn</a:t>
            </a:r>
            <a:r>
              <a:rPr lang="en-US" sz="2000" dirty="0" smtClean="0"/>
              <a:t> </a:t>
            </a:r>
            <a:r>
              <a:rPr lang="en-US" sz="2000" dirty="0" err="1" smtClean="0"/>
              <a:t>hạt</a:t>
            </a:r>
            <a:r>
              <a:rPr lang="en-US" sz="2000" dirty="0" smtClean="0"/>
              <a:t> </a:t>
            </a:r>
            <a:r>
              <a:rPr lang="en-US" sz="2000" dirty="0" err="1" smtClean="0"/>
              <a:t>nhân</a:t>
            </a:r>
            <a:r>
              <a:rPr lang="en-US" sz="2000" dirty="0" smtClean="0"/>
              <a:t> (CNS)</a:t>
            </a:r>
          </a:p>
          <a:p>
            <a:pPr marL="342900" indent="-342900" algn="just" eaLnBrk="0" fontAlgn="auto" hangingPunct="0">
              <a:spcBef>
                <a:spcPts val="500"/>
              </a:spcBef>
              <a:spcAft>
                <a:spcPts val="500"/>
              </a:spcAft>
              <a:buClr>
                <a:srgbClr val="080808"/>
              </a:buClr>
              <a:buFontTx/>
              <a:buChar char="-"/>
              <a:defRPr/>
            </a:pPr>
            <a:r>
              <a:rPr lang="pt-BR" sz="2000" dirty="0"/>
              <a:t>Nghiên cứu và thực hiện Hiệp ước Cấm thử </a:t>
            </a:r>
            <a:r>
              <a:rPr lang="pt-BR" sz="2000" dirty="0" smtClean="0"/>
              <a:t>hạt </a:t>
            </a:r>
            <a:r>
              <a:rPr lang="pt-BR" sz="2000" dirty="0"/>
              <a:t>nhân toàn </a:t>
            </a:r>
            <a:r>
              <a:rPr lang="pt-BR" sz="2000" dirty="0" smtClean="0"/>
              <a:t>diện (CTBT)</a:t>
            </a:r>
            <a:endParaRPr lang="en-US" sz="2000" dirty="0" smtClean="0"/>
          </a:p>
          <a:p>
            <a:pPr marL="342900" indent="-342900" algn="just" eaLnBrk="0" fontAlgn="auto" hangingPunct="0">
              <a:spcBef>
                <a:spcPts val="500"/>
              </a:spcBef>
              <a:spcAft>
                <a:spcPts val="500"/>
              </a:spcAft>
              <a:buClr>
                <a:srgbClr val="080808"/>
              </a:buClr>
              <a:buFontTx/>
              <a:buChar char="-"/>
              <a:defRPr/>
            </a:pPr>
            <a:r>
              <a:rPr lang="en-US" sz="2000" dirty="0" err="1" smtClean="0"/>
              <a:t>Thực</a:t>
            </a:r>
            <a:r>
              <a:rPr lang="en-US" sz="2000" dirty="0" smtClean="0"/>
              <a:t> </a:t>
            </a:r>
            <a:r>
              <a:rPr lang="en-US" sz="2000" dirty="0" err="1" smtClean="0"/>
              <a:t>hiện</a:t>
            </a:r>
            <a:r>
              <a:rPr lang="en-US" sz="2000" dirty="0" smtClean="0"/>
              <a:t> </a:t>
            </a:r>
            <a:r>
              <a:rPr lang="en-US" sz="2000" dirty="0" err="1" smtClean="0"/>
              <a:t>điều</a:t>
            </a:r>
            <a:r>
              <a:rPr lang="en-US" sz="2000" dirty="0" smtClean="0"/>
              <a:t> </a:t>
            </a:r>
            <a:r>
              <a:rPr lang="en-US" sz="2000" dirty="0" err="1" smtClean="0"/>
              <a:t>ước</a:t>
            </a:r>
            <a:r>
              <a:rPr lang="en-US" sz="2000" dirty="0" smtClean="0"/>
              <a:t> </a:t>
            </a:r>
            <a:r>
              <a:rPr lang="en-US" sz="2000" dirty="0" err="1" smtClean="0"/>
              <a:t>quốc</a:t>
            </a:r>
            <a:r>
              <a:rPr lang="en-US" sz="2000" dirty="0" smtClean="0"/>
              <a:t> </a:t>
            </a:r>
            <a:r>
              <a:rPr lang="en-US" sz="2000" dirty="0" err="1" smtClean="0"/>
              <a:t>tế</a:t>
            </a:r>
            <a:r>
              <a:rPr lang="en-US" sz="2000" dirty="0" smtClean="0"/>
              <a:t> </a:t>
            </a:r>
            <a:r>
              <a:rPr lang="en-US" sz="2000" dirty="0" err="1" smtClean="0"/>
              <a:t>về</a:t>
            </a:r>
            <a:r>
              <a:rPr lang="en-US" sz="2000" dirty="0" smtClean="0"/>
              <a:t> </a:t>
            </a:r>
            <a:r>
              <a:rPr lang="en-US" sz="2000" dirty="0" err="1" smtClean="0"/>
              <a:t>không</a:t>
            </a:r>
            <a:r>
              <a:rPr lang="en-US" sz="2000" dirty="0" smtClean="0"/>
              <a:t> </a:t>
            </a:r>
            <a:r>
              <a:rPr lang="en-US" sz="2000" dirty="0" err="1" smtClean="0"/>
              <a:t>phổ</a:t>
            </a:r>
            <a:r>
              <a:rPr lang="en-US" sz="2000" dirty="0" smtClean="0"/>
              <a:t> </a:t>
            </a:r>
            <a:r>
              <a:rPr lang="en-US" sz="2000" dirty="0" err="1" smtClean="0"/>
              <a:t>biến</a:t>
            </a:r>
            <a:r>
              <a:rPr lang="en-US" sz="2000" dirty="0" smtClean="0"/>
              <a:t> </a:t>
            </a:r>
            <a:r>
              <a:rPr lang="en-US" sz="2000" dirty="0" err="1" smtClean="0"/>
              <a:t>hạt</a:t>
            </a:r>
            <a:r>
              <a:rPr lang="en-US" sz="2000" dirty="0" smtClean="0"/>
              <a:t> </a:t>
            </a:r>
            <a:r>
              <a:rPr lang="en-US" sz="2000" dirty="0" err="1" smtClean="0"/>
              <a:t>nhân</a:t>
            </a:r>
            <a:r>
              <a:rPr lang="en-US" sz="2000" dirty="0" smtClean="0"/>
              <a:t> </a:t>
            </a:r>
            <a:r>
              <a:rPr lang="en-US" sz="2000" dirty="0" err="1" smtClean="0"/>
              <a:t>chủ</a:t>
            </a:r>
            <a:r>
              <a:rPr lang="en-US" sz="2000" dirty="0" smtClean="0"/>
              <a:t> </a:t>
            </a:r>
            <a:r>
              <a:rPr lang="en-US" sz="2000" dirty="0" err="1" smtClean="0"/>
              <a:t>yếu</a:t>
            </a:r>
            <a:r>
              <a:rPr lang="en-US" sz="2000" dirty="0" smtClean="0"/>
              <a:t> </a:t>
            </a:r>
            <a:r>
              <a:rPr lang="en-US" sz="2000" dirty="0" err="1" smtClean="0"/>
              <a:t>là</a:t>
            </a:r>
            <a:r>
              <a:rPr lang="en-US" sz="2000" dirty="0" smtClean="0"/>
              <a:t> </a:t>
            </a:r>
            <a:r>
              <a:rPr lang="en-US" sz="2000" dirty="0" err="1" smtClean="0"/>
              <a:t>thực</a:t>
            </a:r>
            <a:r>
              <a:rPr lang="en-US" sz="2000" dirty="0" smtClean="0"/>
              <a:t> </a:t>
            </a:r>
            <a:r>
              <a:rPr lang="en-US" sz="2000" dirty="0" err="1" smtClean="0"/>
              <a:t>hiện</a:t>
            </a:r>
            <a:r>
              <a:rPr lang="en-US" sz="2000" dirty="0" smtClean="0"/>
              <a:t> </a:t>
            </a:r>
            <a:r>
              <a:rPr lang="en-US" sz="2000" dirty="0" err="1" smtClean="0"/>
              <a:t>Hiệp</a:t>
            </a:r>
            <a:r>
              <a:rPr lang="en-US" sz="2000" dirty="0" smtClean="0"/>
              <a:t> </a:t>
            </a:r>
            <a:r>
              <a:rPr lang="en-US" sz="2000" dirty="0" err="1" smtClean="0"/>
              <a:t>định</a:t>
            </a:r>
            <a:r>
              <a:rPr lang="en-US" sz="2000" dirty="0" smtClean="0"/>
              <a:t> Thanh </a:t>
            </a:r>
            <a:r>
              <a:rPr lang="en-US" sz="2000" dirty="0" err="1" smtClean="0"/>
              <a:t>sát</a:t>
            </a:r>
            <a:r>
              <a:rPr lang="en-US" sz="2000" dirty="0" smtClean="0"/>
              <a:t> </a:t>
            </a:r>
            <a:r>
              <a:rPr lang="en-US" sz="2000" dirty="0" err="1" smtClean="0"/>
              <a:t>và</a:t>
            </a:r>
            <a:r>
              <a:rPr lang="en-US" sz="2000" dirty="0" smtClean="0"/>
              <a:t> </a:t>
            </a:r>
            <a:r>
              <a:rPr lang="en-US" sz="2000" dirty="0" err="1" smtClean="0"/>
              <a:t>Nghị</a:t>
            </a:r>
            <a:r>
              <a:rPr lang="en-US" sz="2000" dirty="0" smtClean="0"/>
              <a:t> </a:t>
            </a:r>
            <a:r>
              <a:rPr lang="en-US" sz="2000" dirty="0" err="1" smtClean="0"/>
              <a:t>định</a:t>
            </a:r>
            <a:r>
              <a:rPr lang="en-US" sz="2000" dirty="0" smtClean="0"/>
              <a:t> </a:t>
            </a:r>
            <a:r>
              <a:rPr lang="en-US" sz="2000" dirty="0" err="1" smtClean="0"/>
              <a:t>thư</a:t>
            </a:r>
            <a:r>
              <a:rPr lang="en-US" sz="2000" dirty="0" smtClean="0"/>
              <a:t> </a:t>
            </a:r>
            <a:r>
              <a:rPr lang="en-US" sz="2000" dirty="0" err="1" smtClean="0"/>
              <a:t>bổ</a:t>
            </a:r>
            <a:r>
              <a:rPr lang="en-US" sz="2000" dirty="0" smtClean="0"/>
              <a:t> sung </a:t>
            </a:r>
            <a:r>
              <a:rPr lang="en-US" sz="2000" dirty="0" err="1" smtClean="0"/>
              <a:t>của</a:t>
            </a:r>
            <a:r>
              <a:rPr lang="en-US" sz="2000" dirty="0" smtClean="0"/>
              <a:t> </a:t>
            </a:r>
            <a:r>
              <a:rPr lang="en-US" sz="2000" dirty="0" err="1" smtClean="0"/>
              <a:t>Hiệp</a:t>
            </a:r>
            <a:r>
              <a:rPr lang="en-US" sz="2000" dirty="0" smtClean="0"/>
              <a:t> </a:t>
            </a:r>
            <a:r>
              <a:rPr lang="en-US" sz="2000" dirty="0" err="1" smtClean="0"/>
              <a:t>định</a:t>
            </a:r>
            <a:r>
              <a:rPr lang="en-US" sz="2000" dirty="0" smtClean="0"/>
              <a:t> Thanh </a:t>
            </a:r>
            <a:r>
              <a:rPr lang="en-US" sz="2000" dirty="0" err="1" smtClean="0"/>
              <a:t>sát</a:t>
            </a:r>
            <a:r>
              <a:rPr lang="en-US" sz="2000" dirty="0" smtClean="0"/>
              <a:t>.</a:t>
            </a:r>
          </a:p>
          <a:p>
            <a:pPr algn="just" eaLnBrk="0" fontAlgn="auto" hangingPunct="0">
              <a:spcBef>
                <a:spcPts val="500"/>
              </a:spcBef>
              <a:spcAft>
                <a:spcPts val="500"/>
              </a:spcAft>
              <a:buClr>
                <a:srgbClr val="080808"/>
              </a:buClr>
              <a:defRPr/>
            </a:pPr>
            <a:r>
              <a:rPr lang="vi-VN" sz="2000" dirty="0" smtClean="0"/>
              <a:t>Từ 2015 đến nay, Việt </a:t>
            </a:r>
            <a:r>
              <a:rPr lang="vi-VN" sz="2000" dirty="0"/>
              <a:t>Nam </a:t>
            </a:r>
            <a:r>
              <a:rPr lang="vi-VN" sz="2000" dirty="0" smtClean="0"/>
              <a:t>liên tục </a:t>
            </a:r>
            <a:r>
              <a:rPr lang="vi-VN" sz="2000" dirty="0"/>
              <a:t>nhận được “Kết luận mở rộng”, </a:t>
            </a:r>
            <a:r>
              <a:rPr lang="vi-VN" sz="2000" dirty="0" smtClean="0"/>
              <a:t>theo đó, IAEA thực </a:t>
            </a:r>
            <a:r>
              <a:rPr lang="vi-VN" sz="2000" dirty="0"/>
              <a:t>hiện cách tiếp cận cấp quốc gia đối với Việt Nam từ ngày 01/5/2017. Theo cách tiếp cận này, hoạt động thanh sát của IAEA tại Việt Nam sẽ giảm xuống (bốn năm một lần đối với Lò phản ứng nghiên cứu tại Đà Lạt và 4-6 năm một lần đối với Viện Công nghệ Xạ hiếm và Viện Khoa học và Kỹ thuật hạt nhân). Tuy nhiên, tiếp cận bổ sung vẫn được thực hiện và Việt Nam hàng năm vẫn phải nộp báo cáo kế toán hạt nhân cũng như khai báo theo AP cho </a:t>
            </a:r>
            <a:r>
              <a:rPr lang="vi-VN" sz="2000" dirty="0" smtClean="0"/>
              <a:t>IAEA. </a:t>
            </a:r>
            <a:endParaRPr lang="en-US" sz="2000" dirty="0" smtClean="0"/>
          </a:p>
          <a:p>
            <a:pPr marL="342900" indent="-342900" algn="just" eaLnBrk="0" fontAlgn="auto" hangingPunct="0">
              <a:spcBef>
                <a:spcPts val="500"/>
              </a:spcBef>
              <a:spcAft>
                <a:spcPts val="500"/>
              </a:spcAft>
              <a:buClr>
                <a:srgbClr val="080808"/>
              </a:buClr>
              <a:defRPr/>
            </a:pPr>
            <a:endParaRPr lang="en-US" sz="2000" dirty="0">
              <a:solidFill>
                <a:srgbClr val="080808"/>
              </a:solidFill>
              <a:ea typeface="굴림" charset="-127"/>
              <a:cs typeface="Times New Roman" pitchFamily="18" charset="0"/>
            </a:endParaRPr>
          </a:p>
        </p:txBody>
      </p:sp>
    </p:spTree>
  </p:cSld>
  <p:clrMapOvr>
    <a:masterClrMapping/>
  </p:clrMapOvr>
  <p:transition spd="slow">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4</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mtClean="0"/>
              <a:t>1. Mở đầu </a:t>
            </a:r>
            <a:r>
              <a:rPr lang="en-US" sz="1800" b="0" smtClean="0"/>
              <a:t>(2/2)</a:t>
            </a:r>
            <a:endParaRPr lang="en-US" smtClean="0"/>
          </a:p>
        </p:txBody>
      </p:sp>
      <p:sp>
        <p:nvSpPr>
          <p:cNvPr id="7" name="Rectangle 3"/>
          <p:cNvSpPr txBox="1">
            <a:spLocks noChangeArrowheads="1"/>
          </p:cNvSpPr>
          <p:nvPr/>
        </p:nvSpPr>
        <p:spPr bwMode="auto">
          <a:xfrm>
            <a:off x="304800" y="1295400"/>
            <a:ext cx="8445500" cy="5029200"/>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Tx/>
              <a:buChar char="-"/>
              <a:defRPr/>
            </a:pPr>
            <a:r>
              <a:rPr lang="en-US" sz="2400" dirty="0" err="1" smtClean="0">
                <a:solidFill>
                  <a:srgbClr val="080808"/>
                </a:solidFill>
                <a:ea typeface="굴림" charset="-127"/>
                <a:cs typeface="Times New Roman" pitchFamily="18" charset="0"/>
              </a:rPr>
              <a:t>Với</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nhu</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cầu</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phát</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triển</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ứng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dụng</a:t>
            </a:r>
            <a:r>
              <a:rPr lang="en-US" sz="2400" dirty="0" smtClean="0">
                <a:solidFill>
                  <a:srgbClr val="080808"/>
                </a:solidFill>
                <a:ea typeface="굴림" charset="-127"/>
                <a:cs typeface="Times New Roman" pitchFamily="18" charset="0"/>
              </a:rPr>
              <a:t> NLNT </a:t>
            </a:r>
            <a:r>
              <a:rPr lang="en-US" sz="2400" dirty="0" err="1" smtClean="0">
                <a:solidFill>
                  <a:srgbClr val="080808"/>
                </a:solidFill>
                <a:ea typeface="굴림" charset="-127"/>
                <a:cs typeface="Times New Roman" pitchFamily="18" charset="0"/>
              </a:rPr>
              <a:t>trong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các</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ngành</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kinh</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tế</a:t>
            </a:r>
            <a:r>
              <a:rPr lang="en-US" sz="2400" dirty="0" smtClean="0">
                <a:solidFill>
                  <a:srgbClr val="080808"/>
                </a:solidFill>
                <a:ea typeface="굴림" charset="-127"/>
                <a:cs typeface="Times New Roman" pitchFamily="18" charset="0"/>
              </a:rPr>
              <a:t> - </a:t>
            </a:r>
            <a:r>
              <a:rPr lang="en-US" sz="2400" dirty="0" err="1" smtClean="0">
                <a:solidFill>
                  <a:srgbClr val="080808"/>
                </a:solidFill>
                <a:ea typeface="굴림" charset="-127"/>
                <a:cs typeface="Times New Roman" pitchFamily="18" charset="0"/>
              </a:rPr>
              <a:t>xã</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hội</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tăng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trưởng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nhanh</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như</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vậy</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công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tác</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quản</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lý</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nhà</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nước</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về</a:t>
            </a:r>
            <a:r>
              <a:rPr lang="en-US" sz="2400" dirty="0" smtClean="0">
                <a:solidFill>
                  <a:srgbClr val="080808"/>
                </a:solidFill>
                <a:ea typeface="굴림" charset="-127"/>
                <a:cs typeface="Times New Roman" pitchFamily="18" charset="0"/>
              </a:rPr>
              <a:t> an </a:t>
            </a:r>
            <a:r>
              <a:rPr lang="en-US" sz="2400" dirty="0" err="1" smtClean="0">
                <a:solidFill>
                  <a:srgbClr val="080808"/>
                </a:solidFill>
                <a:ea typeface="굴림" charset="-127"/>
                <a:cs typeface="Times New Roman" pitchFamily="18" charset="0"/>
              </a:rPr>
              <a:t>toàn</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bức</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xạ</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và</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hạt</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nhân</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đã</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đặt</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ra</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các</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thách</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thức</a:t>
            </a:r>
            <a:r>
              <a:rPr lang="en-US" sz="2400" dirty="0" smtClean="0">
                <a:solidFill>
                  <a:srgbClr val="080808"/>
                </a:solidFill>
                <a:ea typeface="굴림" charset="-127"/>
                <a:cs typeface="Times New Roman" pitchFamily="18" charset="0"/>
              </a:rPr>
              <a:t> to </a:t>
            </a:r>
            <a:r>
              <a:rPr lang="en-US" sz="2400" dirty="0" err="1" smtClean="0">
                <a:solidFill>
                  <a:srgbClr val="080808"/>
                </a:solidFill>
                <a:ea typeface="굴림" charset="-127"/>
                <a:cs typeface="Times New Roman" pitchFamily="18" charset="0"/>
              </a:rPr>
              <a:t>lớn</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cả</a:t>
            </a:r>
            <a:r>
              <a:rPr lang="en-US" sz="2400" dirty="0" smtClean="0">
                <a:solidFill>
                  <a:srgbClr val="080808"/>
                </a:solidFill>
                <a:ea typeface="굴림" charset="-127"/>
                <a:cs typeface="Times New Roman" pitchFamily="18" charset="0"/>
              </a:rPr>
              <a:t> ở </a:t>
            </a:r>
            <a:r>
              <a:rPr lang="en-US" sz="2400" dirty="0" err="1" smtClean="0">
                <a:solidFill>
                  <a:srgbClr val="080808"/>
                </a:solidFill>
                <a:ea typeface="굴림" charset="-127"/>
                <a:cs typeface="Times New Roman" pitchFamily="18" charset="0"/>
              </a:rPr>
              <a:t>Trung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ương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và</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địa</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phương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nhằm</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bảo</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đảm</a:t>
            </a:r>
            <a:r>
              <a:rPr lang="en-US" sz="2400" dirty="0" smtClean="0">
                <a:solidFill>
                  <a:srgbClr val="080808"/>
                </a:solidFill>
                <a:ea typeface="굴림" charset="-127"/>
                <a:cs typeface="Times New Roman" pitchFamily="18" charset="0"/>
              </a:rPr>
              <a:t> an </a:t>
            </a:r>
            <a:r>
              <a:rPr lang="en-US" sz="2400" dirty="0" err="1" smtClean="0">
                <a:solidFill>
                  <a:srgbClr val="080808"/>
                </a:solidFill>
                <a:ea typeface="굴림" charset="-127"/>
                <a:cs typeface="Times New Roman" pitchFamily="18" charset="0"/>
              </a:rPr>
              <a:t>toàn</a:t>
            </a:r>
            <a:r>
              <a:rPr lang="en-US" sz="2400" dirty="0" smtClean="0">
                <a:solidFill>
                  <a:srgbClr val="080808"/>
                </a:solidFill>
                <a:ea typeface="굴림" charset="-127"/>
                <a:cs typeface="Times New Roman" pitchFamily="18" charset="0"/>
              </a:rPr>
              <a:t>, an </a:t>
            </a:r>
            <a:r>
              <a:rPr lang="en-US" sz="2400" dirty="0" err="1" smtClean="0">
                <a:solidFill>
                  <a:srgbClr val="080808"/>
                </a:solidFill>
                <a:ea typeface="굴림" charset="-127"/>
                <a:cs typeface="Times New Roman" pitchFamily="18" charset="0"/>
              </a:rPr>
              <a:t>ninh</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cho</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các</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hoạt</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động</a:t>
            </a:r>
            <a:r>
              <a:rPr lang="en-US" sz="2400" dirty="0" smtClean="0">
                <a:solidFill>
                  <a:srgbClr val="080808"/>
                </a:solidFill>
                <a:ea typeface="굴림" charset="-127"/>
                <a:cs typeface="Times New Roman" pitchFamily="18" charset="0"/>
              </a:rPr>
              <a:t> </a:t>
            </a:r>
            <a:r>
              <a:rPr lang="en-US" sz="2400" dirty="0" err="1" smtClean="0">
                <a:solidFill>
                  <a:srgbClr val="080808"/>
                </a:solidFill>
                <a:ea typeface="굴림" charset="-127"/>
                <a:cs typeface="Times New Roman" pitchFamily="18" charset="0"/>
              </a:rPr>
              <a:t>này</a:t>
            </a:r>
            <a:r>
              <a:rPr lang="en-US" sz="2400" dirty="0" smtClean="0">
                <a:solidFill>
                  <a:srgbClr val="080808"/>
                </a:solidFill>
                <a:ea typeface="굴림" charset="-127"/>
                <a:cs typeface="Times New Roman" pitchFamily="18" charset="0"/>
              </a:rPr>
              <a:t> ở </a:t>
            </a:r>
            <a:r>
              <a:rPr lang="en-US" sz="2400" dirty="0" err="1" smtClean="0">
                <a:solidFill>
                  <a:srgbClr val="080808"/>
                </a:solidFill>
                <a:ea typeface="굴림" charset="-127"/>
                <a:cs typeface="Times New Roman" pitchFamily="18" charset="0"/>
              </a:rPr>
              <a:t>nước</a:t>
            </a:r>
            <a:r>
              <a:rPr lang="en-US" sz="2400" dirty="0" smtClean="0">
                <a:solidFill>
                  <a:srgbClr val="080808"/>
                </a:solidFill>
                <a:ea typeface="굴림" charset="-127"/>
                <a:cs typeface="Times New Roman" pitchFamily="18" charset="0"/>
              </a:rPr>
              <a:t> ta</a:t>
            </a:r>
          </a:p>
          <a:p>
            <a:pPr marL="342900" indent="-342900" algn="just" eaLnBrk="0" fontAlgn="auto" hangingPunct="0">
              <a:spcBef>
                <a:spcPts val="500"/>
              </a:spcBef>
              <a:spcAft>
                <a:spcPts val="500"/>
              </a:spcAft>
              <a:buClr>
                <a:srgbClr val="080808"/>
              </a:buClr>
              <a:buFontTx/>
              <a:buChar char="-"/>
              <a:defRPr/>
            </a:pPr>
            <a:r>
              <a:rPr lang="en-US" sz="2400" dirty="0" err="1" smtClean="0"/>
              <a:t>Bài</a:t>
            </a:r>
            <a:r>
              <a:rPr lang="en-US" sz="2400" dirty="0" smtClean="0"/>
              <a:t> </a:t>
            </a:r>
            <a:r>
              <a:rPr lang="en-US" sz="2400" dirty="0" err="1" smtClean="0"/>
              <a:t>trình</a:t>
            </a:r>
            <a:r>
              <a:rPr lang="en-US" sz="2400" dirty="0" smtClean="0"/>
              <a:t> </a:t>
            </a:r>
            <a:r>
              <a:rPr lang="en-US" sz="2400" dirty="0" err="1" smtClean="0"/>
              <a:t>bày</a:t>
            </a:r>
            <a:r>
              <a:rPr lang="en-US" sz="2400" dirty="0" smtClean="0"/>
              <a:t> </a:t>
            </a:r>
            <a:r>
              <a:rPr lang="en-US" sz="2400" dirty="0" err="1" smtClean="0"/>
              <a:t>này</a:t>
            </a:r>
            <a:r>
              <a:rPr lang="en-US" sz="2400" dirty="0" smtClean="0"/>
              <a:t> </a:t>
            </a:r>
            <a:r>
              <a:rPr lang="en-US" sz="2400" dirty="0" err="1" smtClean="0"/>
              <a:t>tóm</a:t>
            </a:r>
            <a:r>
              <a:rPr lang="en-US" sz="2400" dirty="0" smtClean="0"/>
              <a:t> </a:t>
            </a:r>
            <a:r>
              <a:rPr lang="en-US" sz="2400" dirty="0" err="1" smtClean="0"/>
              <a:t>tắt</a:t>
            </a:r>
            <a:r>
              <a:rPr lang="en-US" sz="2400" dirty="0" smtClean="0"/>
              <a:t> </a:t>
            </a:r>
            <a:r>
              <a:rPr lang="en-US" sz="2400" dirty="0" err="1" smtClean="0"/>
              <a:t>các</a:t>
            </a:r>
            <a:r>
              <a:rPr lang="en-US" sz="2400" dirty="0" smtClean="0"/>
              <a:t> </a:t>
            </a:r>
            <a:r>
              <a:rPr lang="en-US" sz="2400" dirty="0" err="1" smtClean="0"/>
              <a:t>hoạt</a:t>
            </a:r>
            <a:r>
              <a:rPr lang="en-US" sz="2400" dirty="0" smtClean="0"/>
              <a:t> </a:t>
            </a:r>
            <a:r>
              <a:rPr lang="en-US" sz="2400" dirty="0" err="1" smtClean="0"/>
              <a:t>động</a:t>
            </a:r>
            <a:r>
              <a:rPr lang="en-US" sz="2400" dirty="0" smtClean="0"/>
              <a:t> </a:t>
            </a:r>
            <a:r>
              <a:rPr lang="en-US" sz="2400" dirty="0" err="1" smtClean="0"/>
              <a:t>quản</a:t>
            </a:r>
            <a:r>
              <a:rPr lang="en-US" sz="2400" dirty="0" smtClean="0"/>
              <a:t> </a:t>
            </a:r>
            <a:r>
              <a:rPr lang="en-US" sz="2400" dirty="0" err="1" smtClean="0"/>
              <a:t>lý</a:t>
            </a:r>
            <a:r>
              <a:rPr lang="en-US" sz="2400" dirty="0" smtClean="0"/>
              <a:t> </a:t>
            </a:r>
            <a:r>
              <a:rPr lang="en-US" sz="2400" dirty="0" err="1" smtClean="0"/>
              <a:t>Nhà</a:t>
            </a:r>
            <a:r>
              <a:rPr lang="en-US" sz="2400" dirty="0" smtClean="0"/>
              <a:t> </a:t>
            </a:r>
            <a:r>
              <a:rPr lang="en-US" sz="2400" dirty="0" err="1" smtClean="0"/>
              <a:t>nước</a:t>
            </a:r>
            <a:r>
              <a:rPr lang="en-US" sz="2400" dirty="0" smtClean="0"/>
              <a:t> </a:t>
            </a:r>
            <a:r>
              <a:rPr lang="en-US" sz="2400" dirty="0" err="1" smtClean="0"/>
              <a:t>đã</a:t>
            </a:r>
            <a:r>
              <a:rPr lang="en-US" sz="2400" dirty="0" smtClean="0"/>
              <a:t> </a:t>
            </a:r>
            <a:r>
              <a:rPr lang="en-US" sz="2400" dirty="0" err="1" smtClean="0"/>
              <a:t>tiến</a:t>
            </a:r>
            <a:r>
              <a:rPr lang="en-US" sz="2400" dirty="0" smtClean="0"/>
              <a:t> </a:t>
            </a:r>
            <a:r>
              <a:rPr lang="en-US" sz="2400" dirty="0" err="1" smtClean="0"/>
              <a:t>hành</a:t>
            </a:r>
            <a:r>
              <a:rPr lang="en-US" sz="2400" dirty="0" smtClean="0"/>
              <a:t> ở </a:t>
            </a:r>
            <a:r>
              <a:rPr lang="en-US" sz="2400" dirty="0" err="1" smtClean="0"/>
              <a:t>Việt</a:t>
            </a:r>
            <a:r>
              <a:rPr lang="en-US" sz="2400" dirty="0" smtClean="0"/>
              <a:t> </a:t>
            </a:r>
            <a:r>
              <a:rPr lang="en-US" sz="2400" dirty="0" err="1" smtClean="0"/>
              <a:t>nam</a:t>
            </a:r>
            <a:r>
              <a:rPr lang="en-US" sz="2400" dirty="0" smtClean="0"/>
              <a:t> </a:t>
            </a:r>
            <a:r>
              <a:rPr lang="en-US" sz="2400" dirty="0" err="1" smtClean="0"/>
              <a:t>trong</a:t>
            </a:r>
            <a:r>
              <a:rPr lang="en-US" sz="2400" dirty="0" smtClean="0"/>
              <a:t> 3 </a:t>
            </a:r>
            <a:r>
              <a:rPr lang="en-US" sz="2400" dirty="0" err="1" smtClean="0"/>
              <a:t>năm</a:t>
            </a:r>
            <a:r>
              <a:rPr lang="en-US" sz="2400" dirty="0" smtClean="0"/>
              <a:t> qua, </a:t>
            </a:r>
            <a:r>
              <a:rPr lang="en-US" sz="2400" dirty="0" err="1" smtClean="0"/>
              <a:t>làm</a:t>
            </a:r>
            <a:r>
              <a:rPr lang="en-US" sz="2400" dirty="0" smtClean="0"/>
              <a:t> </a:t>
            </a:r>
            <a:r>
              <a:rPr lang="en-US" sz="2400" dirty="0" err="1" smtClean="0"/>
              <a:t>rõ</a:t>
            </a:r>
            <a:r>
              <a:rPr lang="en-US" sz="2400" dirty="0" smtClean="0"/>
              <a:t> </a:t>
            </a:r>
            <a:r>
              <a:rPr lang="en-US" sz="2400" dirty="0" err="1" smtClean="0"/>
              <a:t>những</a:t>
            </a:r>
            <a:r>
              <a:rPr lang="en-US" sz="2400" dirty="0" smtClean="0"/>
              <a:t> </a:t>
            </a:r>
            <a:r>
              <a:rPr lang="en-US" sz="2400" dirty="0" err="1" smtClean="0"/>
              <a:t>khó</a:t>
            </a:r>
            <a:r>
              <a:rPr lang="en-US" sz="2400" dirty="0" smtClean="0"/>
              <a:t> </a:t>
            </a:r>
            <a:r>
              <a:rPr lang="en-US" sz="2400" dirty="0" err="1" smtClean="0"/>
              <a:t>khăn</a:t>
            </a:r>
            <a:r>
              <a:rPr lang="en-US" sz="2400" dirty="0" smtClean="0"/>
              <a:t> </a:t>
            </a:r>
            <a:r>
              <a:rPr lang="en-US" sz="2400" dirty="0" err="1" smtClean="0"/>
              <a:t>vướng</a:t>
            </a:r>
            <a:r>
              <a:rPr lang="en-US" sz="2400" dirty="0" smtClean="0"/>
              <a:t> </a:t>
            </a:r>
            <a:r>
              <a:rPr lang="en-US" sz="2400" dirty="0" err="1" smtClean="0"/>
              <a:t>mắc</a:t>
            </a:r>
            <a:r>
              <a:rPr lang="en-US" sz="2400" dirty="0" smtClean="0"/>
              <a:t> </a:t>
            </a:r>
            <a:r>
              <a:rPr lang="en-US" sz="2400" dirty="0" err="1" smtClean="0"/>
              <a:t>gặp</a:t>
            </a:r>
            <a:r>
              <a:rPr lang="en-US" sz="2400" dirty="0" smtClean="0"/>
              <a:t> </a:t>
            </a:r>
            <a:r>
              <a:rPr lang="en-US" sz="2400" dirty="0" err="1" smtClean="0"/>
              <a:t>phải</a:t>
            </a:r>
            <a:r>
              <a:rPr lang="en-US" sz="2400" dirty="0" smtClean="0"/>
              <a:t> </a:t>
            </a:r>
            <a:r>
              <a:rPr lang="en-US" sz="2400" dirty="0" err="1" smtClean="0"/>
              <a:t>và</a:t>
            </a:r>
            <a:r>
              <a:rPr lang="en-US" sz="2400" dirty="0" smtClean="0"/>
              <a:t> </a:t>
            </a:r>
            <a:r>
              <a:rPr lang="en-US" sz="2400" dirty="0" err="1" smtClean="0"/>
              <a:t>đề</a:t>
            </a:r>
            <a:r>
              <a:rPr lang="en-US" sz="2400" dirty="0" smtClean="0"/>
              <a:t> </a:t>
            </a:r>
            <a:r>
              <a:rPr lang="en-US" sz="2400" dirty="0" err="1" smtClean="0"/>
              <a:t>xuất</a:t>
            </a:r>
            <a:r>
              <a:rPr lang="en-US" sz="2400" dirty="0" smtClean="0"/>
              <a:t> </a:t>
            </a:r>
            <a:r>
              <a:rPr lang="en-US" sz="2400" dirty="0" err="1" smtClean="0"/>
              <a:t>kiến</a:t>
            </a:r>
            <a:r>
              <a:rPr lang="en-US" sz="2400" dirty="0" smtClean="0"/>
              <a:t> </a:t>
            </a:r>
            <a:r>
              <a:rPr lang="en-US" sz="2400" dirty="0" err="1" smtClean="0"/>
              <a:t>nghị</a:t>
            </a:r>
            <a:r>
              <a:rPr lang="en-US" sz="2400" dirty="0" smtClean="0"/>
              <a:t> </a:t>
            </a:r>
            <a:r>
              <a:rPr lang="en-US" sz="2400" dirty="0" err="1" smtClean="0"/>
              <a:t>để</a:t>
            </a:r>
            <a:r>
              <a:rPr lang="en-US" sz="2400" dirty="0" smtClean="0"/>
              <a:t> </a:t>
            </a:r>
            <a:r>
              <a:rPr lang="en-US" sz="2400" dirty="0" err="1" smtClean="0"/>
              <a:t>đẩy</a:t>
            </a:r>
            <a:r>
              <a:rPr lang="en-US" sz="2400" dirty="0" smtClean="0"/>
              <a:t> </a:t>
            </a:r>
            <a:r>
              <a:rPr lang="en-US" sz="2400" dirty="0" err="1" smtClean="0"/>
              <a:t>mạnh</a:t>
            </a:r>
            <a:r>
              <a:rPr lang="en-US" sz="2400" dirty="0" smtClean="0"/>
              <a:t> </a:t>
            </a:r>
            <a:r>
              <a:rPr lang="en-US" sz="2400" dirty="0" err="1" smtClean="0"/>
              <a:t>công</a:t>
            </a:r>
            <a:r>
              <a:rPr lang="en-US" sz="2400" dirty="0" smtClean="0"/>
              <a:t> </a:t>
            </a:r>
            <a:r>
              <a:rPr lang="en-US" sz="2400" dirty="0" err="1" smtClean="0"/>
              <a:t>tác</a:t>
            </a:r>
            <a:r>
              <a:rPr lang="en-US" sz="2400" dirty="0" smtClean="0"/>
              <a:t> </a:t>
            </a:r>
            <a:r>
              <a:rPr lang="en-US" sz="2400" dirty="0" err="1" smtClean="0"/>
              <a:t>quản</a:t>
            </a:r>
            <a:r>
              <a:rPr lang="en-US" sz="2400" dirty="0" smtClean="0"/>
              <a:t> </a:t>
            </a:r>
            <a:r>
              <a:rPr lang="en-US" sz="2400" dirty="0" err="1" smtClean="0"/>
              <a:t>lý</a:t>
            </a:r>
            <a:r>
              <a:rPr lang="en-US" sz="2400" dirty="0" smtClean="0"/>
              <a:t> </a:t>
            </a:r>
            <a:r>
              <a:rPr lang="en-US" sz="2400" dirty="0" err="1" smtClean="0"/>
              <a:t>nhà</a:t>
            </a:r>
            <a:r>
              <a:rPr lang="en-US" sz="2400" dirty="0" smtClean="0"/>
              <a:t> </a:t>
            </a:r>
            <a:r>
              <a:rPr lang="en-US" sz="2400" dirty="0" err="1" smtClean="0"/>
              <a:t>nước</a:t>
            </a:r>
            <a:r>
              <a:rPr lang="en-US" sz="2400" dirty="0" smtClean="0"/>
              <a:t> </a:t>
            </a:r>
            <a:r>
              <a:rPr lang="en-US" sz="2400" dirty="0" err="1" smtClean="0"/>
              <a:t>về</a:t>
            </a:r>
            <a:r>
              <a:rPr lang="en-US" sz="2400" dirty="0" smtClean="0"/>
              <a:t> an </a:t>
            </a:r>
            <a:r>
              <a:rPr lang="en-US" sz="2400" dirty="0" err="1" smtClean="0"/>
              <a:t>toàn</a:t>
            </a:r>
            <a:r>
              <a:rPr lang="en-US" sz="2400" dirty="0" smtClean="0"/>
              <a:t> an </a:t>
            </a:r>
            <a:r>
              <a:rPr lang="en-US" sz="2400" dirty="0" err="1" smtClean="0"/>
              <a:t>ninh</a:t>
            </a:r>
            <a:r>
              <a:rPr lang="en-US" sz="2400" dirty="0" smtClean="0"/>
              <a:t> </a:t>
            </a:r>
            <a:r>
              <a:rPr lang="en-US" sz="2400" dirty="0" err="1" smtClean="0"/>
              <a:t>bức</a:t>
            </a:r>
            <a:r>
              <a:rPr lang="en-US" sz="2400" dirty="0" smtClean="0"/>
              <a:t> </a:t>
            </a:r>
            <a:r>
              <a:rPr lang="en-US" sz="2400" dirty="0" err="1" smtClean="0"/>
              <a:t>xạ</a:t>
            </a:r>
            <a:r>
              <a:rPr lang="en-US" sz="2400" dirty="0" smtClean="0"/>
              <a:t> </a:t>
            </a:r>
            <a:r>
              <a:rPr lang="en-US" sz="2400" dirty="0" err="1" smtClean="0"/>
              <a:t>và</a:t>
            </a:r>
            <a:r>
              <a:rPr lang="en-US" sz="2400" dirty="0" smtClean="0"/>
              <a:t> </a:t>
            </a:r>
            <a:r>
              <a:rPr lang="en-US" sz="2400" dirty="0" err="1" smtClean="0"/>
              <a:t>hạt</a:t>
            </a:r>
            <a:r>
              <a:rPr lang="en-US" sz="2400" dirty="0" smtClean="0"/>
              <a:t> </a:t>
            </a:r>
            <a:r>
              <a:rPr lang="en-US" sz="2400" dirty="0" err="1" smtClean="0"/>
              <a:t>nhân</a:t>
            </a:r>
            <a:r>
              <a:rPr lang="en-US" sz="2400" dirty="0" smtClean="0"/>
              <a:t> ở </a:t>
            </a:r>
            <a:r>
              <a:rPr lang="en-US" sz="2400" dirty="0" err="1" smtClean="0"/>
              <a:t>nước</a:t>
            </a:r>
            <a:r>
              <a:rPr lang="en-US" sz="2400" dirty="0" smtClean="0"/>
              <a:t> ta.</a:t>
            </a:r>
            <a:endParaRPr lang="en-US" sz="2400" dirty="0">
              <a:solidFill>
                <a:srgbClr val="080808"/>
              </a:solidFill>
              <a:ea typeface="굴림" charset="-127"/>
              <a:cs typeface="Times New Roman" pitchFamily="18" charset="0"/>
            </a:endParaRPr>
          </a:p>
        </p:txBody>
      </p:sp>
    </p:spTree>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40</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smtClean="0"/>
              <a:t>2.10. Quản lý công tác đào tạo an toàn bức xạ và đào tạo chuyên môn nghiệp vụ</a:t>
            </a:r>
            <a:endParaRPr lang="en-US" sz="2800" b="0" smtClean="0"/>
          </a:p>
        </p:txBody>
      </p:sp>
      <p:sp>
        <p:nvSpPr>
          <p:cNvPr id="5" name="Rectangle 3"/>
          <p:cNvSpPr txBox="1">
            <a:spLocks noChangeArrowheads="1"/>
          </p:cNvSpPr>
          <p:nvPr/>
        </p:nvSpPr>
        <p:spPr bwMode="auto">
          <a:xfrm>
            <a:off x="393700" y="139291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Tx/>
              <a:buChar char="-"/>
              <a:defRPr/>
            </a:pPr>
            <a:r>
              <a:rPr lang="en-US" sz="2000" dirty="0" err="1" smtClean="0"/>
              <a:t>Từ</a:t>
            </a:r>
            <a:r>
              <a:rPr lang="en-US" sz="2000" dirty="0" smtClean="0"/>
              <a:t> </a:t>
            </a:r>
            <a:r>
              <a:rPr lang="en-US" sz="2000" dirty="0" err="1" smtClean="0"/>
              <a:t>năm</a:t>
            </a:r>
            <a:r>
              <a:rPr lang="en-US" sz="2000" dirty="0" smtClean="0"/>
              <a:t> 2015, </a:t>
            </a:r>
            <a:r>
              <a:rPr lang="en-US" sz="2000" dirty="0" err="1" smtClean="0"/>
              <a:t>Cục</a:t>
            </a:r>
            <a:r>
              <a:rPr lang="en-US" sz="2000" dirty="0" smtClean="0"/>
              <a:t> ATBXHN </a:t>
            </a:r>
            <a:r>
              <a:rPr lang="en-US" sz="2000" dirty="0" err="1" smtClean="0"/>
              <a:t>đã</a:t>
            </a:r>
            <a:r>
              <a:rPr lang="en-US" sz="2000" dirty="0" smtClean="0"/>
              <a:t> </a:t>
            </a:r>
            <a:r>
              <a:rPr lang="en-US" sz="2000" dirty="0" err="1" smtClean="0"/>
              <a:t>tổ</a:t>
            </a:r>
            <a:r>
              <a:rPr lang="en-US" sz="2000" dirty="0" smtClean="0"/>
              <a:t> </a:t>
            </a:r>
            <a:r>
              <a:rPr lang="en-US" sz="2000" dirty="0" err="1" smtClean="0"/>
              <a:t>chức</a:t>
            </a:r>
            <a:r>
              <a:rPr lang="en-US" sz="2000" dirty="0" smtClean="0"/>
              <a:t> </a:t>
            </a:r>
            <a:r>
              <a:rPr lang="en-US" sz="2000" dirty="0" err="1" smtClean="0"/>
              <a:t>thực</a:t>
            </a:r>
            <a:r>
              <a:rPr lang="en-US" sz="2000" dirty="0" smtClean="0"/>
              <a:t> </a:t>
            </a:r>
            <a:r>
              <a:rPr lang="en-US" sz="2000" dirty="0" err="1" smtClean="0"/>
              <a:t>hiện</a:t>
            </a:r>
            <a:r>
              <a:rPr lang="en-US" sz="2000" dirty="0" smtClean="0"/>
              <a:t> </a:t>
            </a:r>
            <a:r>
              <a:rPr lang="en-US" sz="2000" dirty="0" err="1" smtClean="0"/>
              <a:t>các</a:t>
            </a:r>
            <a:r>
              <a:rPr lang="en-US" sz="2000" dirty="0" smtClean="0"/>
              <a:t> </a:t>
            </a:r>
            <a:r>
              <a:rPr lang="en-US" sz="2000" dirty="0" err="1" smtClean="0"/>
              <a:t>quy</a:t>
            </a:r>
            <a:r>
              <a:rPr lang="en-US" sz="2000" dirty="0" smtClean="0"/>
              <a:t> </a:t>
            </a:r>
            <a:r>
              <a:rPr lang="en-US" sz="2000" dirty="0" err="1" smtClean="0"/>
              <a:t>định</a:t>
            </a:r>
            <a:r>
              <a:rPr lang="en-US" sz="2000" dirty="0" smtClean="0"/>
              <a:t> </a:t>
            </a:r>
            <a:r>
              <a:rPr lang="en-US" sz="2000" dirty="0" err="1" smtClean="0"/>
              <a:t>về</a:t>
            </a:r>
            <a:r>
              <a:rPr lang="en-US" sz="2000" dirty="0" smtClean="0"/>
              <a:t> </a:t>
            </a:r>
            <a:r>
              <a:rPr lang="en-US" sz="2000" dirty="0" err="1" smtClean="0"/>
              <a:t>đào</a:t>
            </a:r>
            <a:r>
              <a:rPr lang="en-US" sz="2000" dirty="0" smtClean="0"/>
              <a:t> </a:t>
            </a:r>
            <a:r>
              <a:rPr lang="en-US" sz="2000" dirty="0" err="1" smtClean="0"/>
              <a:t>tạo</a:t>
            </a:r>
            <a:r>
              <a:rPr lang="en-US" sz="2000" dirty="0" smtClean="0"/>
              <a:t> ATBX </a:t>
            </a:r>
            <a:r>
              <a:rPr lang="en-US" sz="2000" dirty="0" err="1" smtClean="0"/>
              <a:t>theo</a:t>
            </a:r>
            <a:r>
              <a:rPr lang="en-US" sz="2000" dirty="0" smtClean="0"/>
              <a:t> </a:t>
            </a:r>
            <a:r>
              <a:rPr lang="en-US" sz="2000" dirty="0" err="1" smtClean="0"/>
              <a:t>Thông</a:t>
            </a:r>
            <a:r>
              <a:rPr lang="en-US" sz="2000" dirty="0" smtClean="0"/>
              <a:t> </a:t>
            </a:r>
            <a:r>
              <a:rPr lang="en-US" sz="2000" dirty="0" err="1" smtClean="0"/>
              <a:t>tư</a:t>
            </a:r>
            <a:r>
              <a:rPr lang="en-US" sz="2000" dirty="0" smtClean="0"/>
              <a:t> 34/2014/TT-BKHCN, </a:t>
            </a:r>
            <a:r>
              <a:rPr lang="en-US" sz="2000" dirty="0" err="1" smtClean="0"/>
              <a:t>theo</a:t>
            </a:r>
            <a:r>
              <a:rPr lang="en-US" sz="2000" dirty="0" smtClean="0"/>
              <a:t> </a:t>
            </a:r>
            <a:r>
              <a:rPr lang="en-US" sz="2000" dirty="0" err="1" smtClean="0"/>
              <a:t>đó</a:t>
            </a:r>
            <a:r>
              <a:rPr lang="en-US" sz="2000" dirty="0" smtClean="0"/>
              <a:t> </a:t>
            </a:r>
            <a:r>
              <a:rPr lang="en-US" sz="2000" dirty="0" err="1" smtClean="0"/>
              <a:t>việc</a:t>
            </a:r>
            <a:r>
              <a:rPr lang="en-US" sz="2000" dirty="0" smtClean="0"/>
              <a:t> </a:t>
            </a:r>
            <a:r>
              <a:rPr lang="en-US" sz="2000" dirty="0" err="1" smtClean="0"/>
              <a:t>đào</a:t>
            </a:r>
            <a:r>
              <a:rPr lang="en-US" sz="2000" dirty="0" smtClean="0"/>
              <a:t> </a:t>
            </a:r>
            <a:r>
              <a:rPr lang="en-US" sz="2000" dirty="0" err="1" smtClean="0"/>
              <a:t>tạo</a:t>
            </a:r>
            <a:r>
              <a:rPr lang="en-US" sz="2000" dirty="0" smtClean="0"/>
              <a:t> </a:t>
            </a:r>
            <a:r>
              <a:rPr lang="en-US" sz="2000" dirty="0" err="1" smtClean="0"/>
              <a:t>và</a:t>
            </a:r>
            <a:r>
              <a:rPr lang="en-US" sz="2000" dirty="0" smtClean="0"/>
              <a:t> </a:t>
            </a:r>
            <a:r>
              <a:rPr lang="en-US" sz="2000" dirty="0" err="1" smtClean="0"/>
              <a:t>cấp</a:t>
            </a:r>
            <a:r>
              <a:rPr lang="en-US" sz="2000" dirty="0" smtClean="0"/>
              <a:t> </a:t>
            </a:r>
            <a:r>
              <a:rPr lang="en-US" sz="2000" dirty="0" err="1" smtClean="0"/>
              <a:t>giấy</a:t>
            </a:r>
            <a:r>
              <a:rPr lang="en-US" sz="2000" dirty="0" smtClean="0"/>
              <a:t> </a:t>
            </a:r>
            <a:r>
              <a:rPr lang="en-US" sz="2000" dirty="0" err="1" smtClean="0"/>
              <a:t>chứng</a:t>
            </a:r>
            <a:r>
              <a:rPr lang="en-US" sz="2000" dirty="0" smtClean="0"/>
              <a:t> </a:t>
            </a:r>
            <a:r>
              <a:rPr lang="en-US" sz="2000" dirty="0" err="1" smtClean="0"/>
              <a:t>nhận</a:t>
            </a:r>
            <a:r>
              <a:rPr lang="en-US" sz="2000" dirty="0" smtClean="0"/>
              <a:t> </a:t>
            </a:r>
            <a:r>
              <a:rPr lang="en-US" sz="2000" dirty="0" err="1" smtClean="0"/>
              <a:t>đã</a:t>
            </a:r>
            <a:r>
              <a:rPr lang="en-US" sz="2000" dirty="0" smtClean="0"/>
              <a:t> qua </a:t>
            </a:r>
            <a:r>
              <a:rPr lang="en-US" sz="2000" dirty="0" err="1" smtClean="0"/>
              <a:t>lớp</a:t>
            </a:r>
            <a:r>
              <a:rPr lang="en-US" sz="2000" dirty="0" smtClean="0"/>
              <a:t> </a:t>
            </a:r>
            <a:r>
              <a:rPr lang="en-US" sz="2000" dirty="0" err="1" smtClean="0"/>
              <a:t>đào</a:t>
            </a:r>
            <a:r>
              <a:rPr lang="en-US" sz="2000" dirty="0" smtClean="0"/>
              <a:t> </a:t>
            </a:r>
            <a:r>
              <a:rPr lang="en-US" sz="2000" dirty="0" err="1" smtClean="0"/>
              <a:t>tạo</a:t>
            </a:r>
            <a:r>
              <a:rPr lang="en-US" sz="2000" dirty="0" smtClean="0"/>
              <a:t> </a:t>
            </a:r>
            <a:r>
              <a:rPr lang="en-US" sz="2000" dirty="0" err="1" smtClean="0"/>
              <a:t>về</a:t>
            </a:r>
            <a:r>
              <a:rPr lang="en-US" sz="2000" dirty="0" smtClean="0"/>
              <a:t> An </a:t>
            </a:r>
            <a:r>
              <a:rPr lang="en-US" sz="2000" dirty="0" err="1" smtClean="0"/>
              <a:t>toàn</a:t>
            </a:r>
            <a:r>
              <a:rPr lang="en-US" sz="2000" dirty="0" smtClean="0"/>
              <a:t> </a:t>
            </a:r>
            <a:r>
              <a:rPr lang="en-US" sz="2000" dirty="0" err="1" smtClean="0"/>
              <a:t>bức</a:t>
            </a:r>
            <a:r>
              <a:rPr lang="en-US" sz="2000" dirty="0" smtClean="0"/>
              <a:t> </a:t>
            </a:r>
            <a:r>
              <a:rPr lang="en-US" sz="2000" dirty="0" err="1" smtClean="0"/>
              <a:t>xạ</a:t>
            </a:r>
            <a:r>
              <a:rPr lang="en-US" sz="2000" dirty="0" smtClean="0"/>
              <a:t> do </a:t>
            </a:r>
            <a:r>
              <a:rPr lang="en-US" sz="2000" dirty="0" err="1" smtClean="0"/>
              <a:t>đơn</a:t>
            </a:r>
            <a:r>
              <a:rPr lang="en-US" sz="2000" dirty="0" smtClean="0"/>
              <a:t> </a:t>
            </a:r>
            <a:r>
              <a:rPr lang="en-US" sz="2000" dirty="0" err="1" smtClean="0"/>
              <a:t>vị</a:t>
            </a:r>
            <a:r>
              <a:rPr lang="en-US" sz="2000" dirty="0" smtClean="0"/>
              <a:t> </a:t>
            </a:r>
            <a:r>
              <a:rPr lang="en-US" sz="2000" dirty="0" err="1" smtClean="0"/>
              <a:t>đào</a:t>
            </a:r>
            <a:r>
              <a:rPr lang="en-US" sz="2000" dirty="0" smtClean="0"/>
              <a:t> </a:t>
            </a:r>
            <a:r>
              <a:rPr lang="en-US" sz="2000" dirty="0" err="1" smtClean="0"/>
              <a:t>tạo</a:t>
            </a:r>
            <a:r>
              <a:rPr lang="en-US" sz="2000" dirty="0" smtClean="0"/>
              <a:t> </a:t>
            </a:r>
            <a:r>
              <a:rPr lang="en-US" sz="2000" dirty="0" err="1" smtClean="0"/>
              <a:t>thực</a:t>
            </a:r>
            <a:r>
              <a:rPr lang="en-US" sz="2000" dirty="0" smtClean="0"/>
              <a:t> </a:t>
            </a:r>
            <a:r>
              <a:rPr lang="en-US" sz="2000" dirty="0" err="1" smtClean="0"/>
              <a:t>hiện</a:t>
            </a:r>
            <a:r>
              <a:rPr lang="en-US" sz="2000" dirty="0" smtClean="0"/>
              <a:t>. </a:t>
            </a:r>
            <a:r>
              <a:rPr lang="en-US" sz="2000" dirty="0" err="1" smtClean="0"/>
              <a:t>Cục</a:t>
            </a:r>
            <a:r>
              <a:rPr lang="en-US" sz="2000" dirty="0" smtClean="0"/>
              <a:t> ATBXHN </a:t>
            </a:r>
            <a:r>
              <a:rPr lang="en-US" sz="2000" dirty="0" err="1" smtClean="0"/>
              <a:t>thực</a:t>
            </a:r>
            <a:r>
              <a:rPr lang="en-US" sz="2000" dirty="0" smtClean="0"/>
              <a:t> </a:t>
            </a:r>
            <a:r>
              <a:rPr lang="en-US" sz="2000" dirty="0" err="1" smtClean="0"/>
              <a:t>hiện</a:t>
            </a:r>
            <a:r>
              <a:rPr lang="en-US" sz="2000" dirty="0" smtClean="0"/>
              <a:t> </a:t>
            </a:r>
            <a:r>
              <a:rPr lang="en-US" sz="2000" dirty="0" err="1" smtClean="0"/>
              <a:t>việc</a:t>
            </a:r>
            <a:r>
              <a:rPr lang="en-US" sz="2000" dirty="0" smtClean="0"/>
              <a:t> </a:t>
            </a:r>
            <a:r>
              <a:rPr lang="en-US" sz="2000" dirty="0" err="1" smtClean="0"/>
              <a:t>cấp</a:t>
            </a:r>
            <a:r>
              <a:rPr lang="en-US" sz="2000" dirty="0" smtClean="0"/>
              <a:t> </a:t>
            </a:r>
            <a:r>
              <a:rPr lang="en-US" sz="2000" dirty="0" err="1" smtClean="0"/>
              <a:t>giấy</a:t>
            </a:r>
            <a:r>
              <a:rPr lang="en-US" sz="2000" dirty="0" smtClean="0"/>
              <a:t> </a:t>
            </a:r>
            <a:r>
              <a:rPr lang="en-US" sz="2000" dirty="0" err="1" smtClean="0"/>
              <a:t>phép</a:t>
            </a:r>
            <a:r>
              <a:rPr lang="en-US" sz="2000" dirty="0" smtClean="0"/>
              <a:t> </a:t>
            </a:r>
            <a:r>
              <a:rPr lang="en-US" sz="2000" dirty="0" err="1" smtClean="0"/>
              <a:t>cho</a:t>
            </a:r>
            <a:r>
              <a:rPr lang="en-US" sz="2000" dirty="0" smtClean="0"/>
              <a:t> </a:t>
            </a:r>
            <a:r>
              <a:rPr lang="en-US" sz="2000" dirty="0" err="1" smtClean="0"/>
              <a:t>cơ</a:t>
            </a:r>
            <a:r>
              <a:rPr lang="en-US" sz="2000" dirty="0" smtClean="0"/>
              <a:t> </a:t>
            </a:r>
            <a:r>
              <a:rPr lang="en-US" sz="2000" dirty="0" err="1" smtClean="0"/>
              <a:t>sở</a:t>
            </a:r>
            <a:r>
              <a:rPr lang="en-US" sz="2000" dirty="0" smtClean="0"/>
              <a:t> </a:t>
            </a:r>
            <a:r>
              <a:rPr lang="en-US" sz="2000" dirty="0" err="1" smtClean="0"/>
              <a:t>đào</a:t>
            </a:r>
            <a:r>
              <a:rPr lang="en-US" sz="2000" dirty="0" smtClean="0"/>
              <a:t> </a:t>
            </a:r>
            <a:r>
              <a:rPr lang="en-US" sz="2000" dirty="0" err="1" smtClean="0"/>
              <a:t>tạo</a:t>
            </a:r>
            <a:r>
              <a:rPr lang="en-US" sz="2000" dirty="0" smtClean="0"/>
              <a:t>.</a:t>
            </a:r>
          </a:p>
          <a:p>
            <a:pPr marL="342900" indent="-342900" algn="just" eaLnBrk="0" fontAlgn="auto" hangingPunct="0">
              <a:spcBef>
                <a:spcPts val="500"/>
              </a:spcBef>
              <a:spcAft>
                <a:spcPts val="500"/>
              </a:spcAft>
              <a:buClr>
                <a:srgbClr val="080808"/>
              </a:buClr>
              <a:buFontTx/>
              <a:buChar char="-"/>
              <a:defRPr/>
            </a:pPr>
            <a:r>
              <a:rPr lang="en-US" sz="2000" dirty="0" err="1" smtClean="0"/>
              <a:t>Hàng</a:t>
            </a:r>
            <a:r>
              <a:rPr lang="en-US" sz="2000" dirty="0" smtClean="0"/>
              <a:t> </a:t>
            </a:r>
            <a:r>
              <a:rPr lang="en-US" sz="2000" dirty="0" err="1" smtClean="0"/>
              <a:t>năm</a:t>
            </a:r>
            <a:r>
              <a:rPr lang="en-US" sz="2000" dirty="0" smtClean="0"/>
              <a:t>, </a:t>
            </a:r>
            <a:r>
              <a:rPr lang="en-US" sz="2000" dirty="0" err="1" smtClean="0"/>
              <a:t>Cục</a:t>
            </a:r>
            <a:r>
              <a:rPr lang="en-US" sz="2000" dirty="0" smtClean="0"/>
              <a:t> ATBXHN </a:t>
            </a:r>
            <a:r>
              <a:rPr lang="en-US" sz="2000" dirty="0" err="1" smtClean="0"/>
              <a:t>tổ</a:t>
            </a:r>
            <a:r>
              <a:rPr lang="en-US" sz="2000" dirty="0" smtClean="0"/>
              <a:t> </a:t>
            </a:r>
            <a:r>
              <a:rPr lang="en-US" sz="2000" dirty="0" err="1" smtClean="0"/>
              <a:t>chức</a:t>
            </a:r>
            <a:r>
              <a:rPr lang="en-US" sz="2000" dirty="0" smtClean="0"/>
              <a:t> </a:t>
            </a:r>
            <a:r>
              <a:rPr lang="en-US" sz="2000" dirty="0" err="1" smtClean="0"/>
              <a:t>các</a:t>
            </a:r>
            <a:r>
              <a:rPr lang="en-US" sz="2000" dirty="0" smtClean="0"/>
              <a:t> </a:t>
            </a:r>
            <a:r>
              <a:rPr lang="en-US" sz="2000" dirty="0" err="1" smtClean="0"/>
              <a:t>đoàn</a:t>
            </a:r>
            <a:r>
              <a:rPr lang="en-US" sz="2000" dirty="0" smtClean="0"/>
              <a:t> </a:t>
            </a:r>
            <a:r>
              <a:rPr lang="en-US" sz="2000" dirty="0" err="1" smtClean="0"/>
              <a:t>kiểm</a:t>
            </a:r>
            <a:r>
              <a:rPr lang="en-US" sz="2000" dirty="0" smtClean="0"/>
              <a:t> </a:t>
            </a:r>
            <a:r>
              <a:rPr lang="en-US" sz="2000" dirty="0" err="1" smtClean="0"/>
              <a:t>tra</a:t>
            </a:r>
            <a:r>
              <a:rPr lang="en-US" sz="2000" dirty="0" smtClean="0"/>
              <a:t> </a:t>
            </a:r>
            <a:r>
              <a:rPr lang="en-US" sz="2000" dirty="0" err="1" smtClean="0"/>
              <a:t>định</a:t>
            </a:r>
            <a:r>
              <a:rPr lang="en-US" sz="2000" dirty="0" smtClean="0"/>
              <a:t> </a:t>
            </a:r>
            <a:r>
              <a:rPr lang="en-US" sz="2000" dirty="0" err="1" smtClean="0"/>
              <a:t>kỳ</a:t>
            </a:r>
            <a:r>
              <a:rPr lang="en-US" sz="2000" dirty="0" smtClean="0"/>
              <a:t> </a:t>
            </a:r>
            <a:r>
              <a:rPr lang="en-US" sz="2000" dirty="0" err="1" smtClean="0"/>
              <a:t>và</a:t>
            </a:r>
            <a:r>
              <a:rPr lang="en-US" sz="2000" dirty="0" smtClean="0"/>
              <a:t> </a:t>
            </a:r>
            <a:r>
              <a:rPr lang="en-US" sz="2000" dirty="0" err="1" smtClean="0"/>
              <a:t>đột</a:t>
            </a:r>
            <a:r>
              <a:rPr lang="en-US" sz="2000" dirty="0" smtClean="0"/>
              <a:t> </a:t>
            </a:r>
            <a:r>
              <a:rPr lang="en-US" sz="2000" dirty="0" err="1" smtClean="0"/>
              <a:t>xuất</a:t>
            </a:r>
            <a:r>
              <a:rPr lang="en-US" sz="2000" dirty="0" smtClean="0"/>
              <a:t> </a:t>
            </a:r>
            <a:r>
              <a:rPr lang="en-US" sz="2000" dirty="0" err="1" smtClean="0"/>
              <a:t>việc</a:t>
            </a:r>
            <a:r>
              <a:rPr lang="en-US" sz="2000" dirty="0" smtClean="0"/>
              <a:t> </a:t>
            </a:r>
            <a:r>
              <a:rPr lang="en-US" sz="2000" dirty="0" err="1" smtClean="0"/>
              <a:t>tuân</a:t>
            </a:r>
            <a:r>
              <a:rPr lang="en-US" sz="2000" dirty="0" smtClean="0"/>
              <a:t> </a:t>
            </a:r>
            <a:r>
              <a:rPr lang="en-US" sz="2000" dirty="0" err="1" smtClean="0"/>
              <a:t>thủ</a:t>
            </a:r>
            <a:r>
              <a:rPr lang="en-US" sz="2000" dirty="0" smtClean="0"/>
              <a:t> qui </a:t>
            </a:r>
            <a:r>
              <a:rPr lang="en-US" sz="2000" dirty="0" err="1" smtClean="0"/>
              <a:t>định</a:t>
            </a:r>
            <a:r>
              <a:rPr lang="en-US" sz="2000" dirty="0" smtClean="0"/>
              <a:t> </a:t>
            </a:r>
            <a:r>
              <a:rPr lang="en-US" sz="2000" dirty="0" err="1" smtClean="0"/>
              <a:t>về</a:t>
            </a:r>
            <a:r>
              <a:rPr lang="en-US" sz="2000" dirty="0" smtClean="0"/>
              <a:t> </a:t>
            </a:r>
            <a:r>
              <a:rPr lang="en-US" sz="2000" dirty="0" err="1" smtClean="0"/>
              <a:t>đào</a:t>
            </a:r>
            <a:r>
              <a:rPr lang="en-US" sz="2000" dirty="0" smtClean="0"/>
              <a:t> </a:t>
            </a:r>
            <a:r>
              <a:rPr lang="en-US" sz="2000" dirty="0" err="1" smtClean="0"/>
              <a:t>tạo</a:t>
            </a:r>
            <a:r>
              <a:rPr lang="en-US" sz="2000" dirty="0" smtClean="0"/>
              <a:t> </a:t>
            </a:r>
            <a:r>
              <a:rPr lang="en-US" sz="2000" dirty="0" err="1" smtClean="0"/>
              <a:t>theo</a:t>
            </a:r>
            <a:r>
              <a:rPr lang="en-US" sz="2000" dirty="0" smtClean="0"/>
              <a:t> </a:t>
            </a:r>
            <a:r>
              <a:rPr lang="en-US" sz="2000" dirty="0" err="1" smtClean="0"/>
              <a:t>Thông</a:t>
            </a:r>
            <a:r>
              <a:rPr lang="en-US" sz="2000" dirty="0"/>
              <a:t> </a:t>
            </a:r>
            <a:r>
              <a:rPr lang="en-US" sz="2000" dirty="0" err="1"/>
              <a:t>tư</a:t>
            </a:r>
            <a:r>
              <a:rPr lang="en-US" sz="2000" dirty="0"/>
              <a:t> 34/2014/TT-BKHCN </a:t>
            </a:r>
            <a:r>
              <a:rPr lang="en-US" sz="2000" dirty="0" err="1" smtClean="0"/>
              <a:t>của</a:t>
            </a:r>
            <a:r>
              <a:rPr lang="en-US" sz="2000" dirty="0" smtClean="0"/>
              <a:t> </a:t>
            </a:r>
            <a:r>
              <a:rPr lang="en-US" sz="2000" dirty="0" err="1" smtClean="0"/>
              <a:t>các</a:t>
            </a:r>
            <a:r>
              <a:rPr lang="en-US" sz="2000" dirty="0" smtClean="0"/>
              <a:t> </a:t>
            </a:r>
            <a:r>
              <a:rPr lang="en-US" sz="2000" dirty="0" err="1" smtClean="0"/>
              <a:t>cơ</a:t>
            </a:r>
            <a:r>
              <a:rPr lang="en-US" sz="2000" dirty="0" smtClean="0"/>
              <a:t> </a:t>
            </a:r>
            <a:r>
              <a:rPr lang="en-US" sz="2000" dirty="0" err="1" smtClean="0"/>
              <a:t>sở</a:t>
            </a:r>
            <a:r>
              <a:rPr lang="en-US" sz="2000" dirty="0" smtClean="0"/>
              <a:t> </a:t>
            </a:r>
            <a:r>
              <a:rPr lang="en-US" sz="2000" dirty="0" err="1" smtClean="0"/>
              <a:t>đào</a:t>
            </a:r>
            <a:r>
              <a:rPr lang="en-US" sz="2000" dirty="0" smtClean="0"/>
              <a:t> </a:t>
            </a:r>
            <a:r>
              <a:rPr lang="en-US" sz="2000" dirty="0" err="1" smtClean="0"/>
              <a:t>tạo</a:t>
            </a:r>
            <a:r>
              <a:rPr lang="en-US" sz="2000" dirty="0" smtClean="0"/>
              <a:t>. </a:t>
            </a:r>
          </a:p>
          <a:p>
            <a:pPr marL="342900" indent="-342900" algn="just" eaLnBrk="0" fontAlgn="auto" hangingPunct="0">
              <a:spcBef>
                <a:spcPts val="500"/>
              </a:spcBef>
              <a:spcAft>
                <a:spcPts val="500"/>
              </a:spcAft>
              <a:buClr>
                <a:srgbClr val="080808"/>
              </a:buClr>
              <a:buFontTx/>
              <a:buChar char="-"/>
              <a:defRPr/>
            </a:pPr>
            <a:r>
              <a:rPr lang="en-US" sz="2000" dirty="0" err="1" smtClean="0"/>
              <a:t>Kết</a:t>
            </a:r>
            <a:r>
              <a:rPr lang="en-US" sz="2000" dirty="0" smtClean="0"/>
              <a:t> </a:t>
            </a:r>
            <a:r>
              <a:rPr lang="en-US" sz="2000" dirty="0" err="1" smtClean="0"/>
              <a:t>quả</a:t>
            </a:r>
            <a:r>
              <a:rPr lang="en-US" sz="2000" dirty="0" smtClean="0"/>
              <a:t> </a:t>
            </a:r>
            <a:r>
              <a:rPr lang="en-US" sz="2000" dirty="0" err="1" smtClean="0"/>
              <a:t>các</a:t>
            </a:r>
            <a:r>
              <a:rPr lang="en-US" sz="2000" dirty="0" smtClean="0"/>
              <a:t> </a:t>
            </a:r>
            <a:r>
              <a:rPr lang="en-US" sz="2000" dirty="0" err="1" smtClean="0"/>
              <a:t>đợt</a:t>
            </a:r>
            <a:r>
              <a:rPr lang="en-US" sz="2000" dirty="0" smtClean="0"/>
              <a:t> </a:t>
            </a:r>
            <a:r>
              <a:rPr lang="en-US" sz="2000" dirty="0" err="1" smtClean="0"/>
              <a:t>kiểm</a:t>
            </a:r>
            <a:r>
              <a:rPr lang="en-US" sz="2000" dirty="0" smtClean="0"/>
              <a:t> </a:t>
            </a:r>
            <a:r>
              <a:rPr lang="en-US" sz="2000" dirty="0" err="1" smtClean="0"/>
              <a:t>tra</a:t>
            </a:r>
            <a:r>
              <a:rPr lang="en-US" sz="2000" dirty="0"/>
              <a:t> </a:t>
            </a:r>
            <a:r>
              <a:rPr lang="en-US" sz="2000" dirty="0" err="1" smtClean="0"/>
              <a:t>cho</a:t>
            </a:r>
            <a:r>
              <a:rPr lang="en-US" sz="2000" dirty="0" smtClean="0"/>
              <a:t> </a:t>
            </a:r>
            <a:r>
              <a:rPr lang="en-US" sz="2000" dirty="0" err="1" smtClean="0"/>
              <a:t>thấy</a:t>
            </a:r>
            <a:r>
              <a:rPr lang="en-US" sz="2000" dirty="0" smtClean="0"/>
              <a:t> </a:t>
            </a:r>
            <a:r>
              <a:rPr lang="en-US" sz="2000" dirty="0" err="1" smtClean="0"/>
              <a:t>các</a:t>
            </a:r>
            <a:r>
              <a:rPr lang="en-US" sz="2000" dirty="0" smtClean="0"/>
              <a:t> </a:t>
            </a:r>
            <a:r>
              <a:rPr lang="en-US" sz="2000" dirty="0" err="1" smtClean="0"/>
              <a:t>cơ</a:t>
            </a:r>
            <a:r>
              <a:rPr lang="en-US" sz="2000" dirty="0" smtClean="0"/>
              <a:t> </a:t>
            </a:r>
            <a:r>
              <a:rPr lang="en-US" sz="2000" dirty="0" err="1" smtClean="0"/>
              <a:t>sở</a:t>
            </a:r>
            <a:r>
              <a:rPr lang="en-US" sz="2000" dirty="0" smtClean="0"/>
              <a:t> </a:t>
            </a:r>
            <a:r>
              <a:rPr lang="en-US" sz="2000" dirty="0" err="1" smtClean="0"/>
              <a:t>đào</a:t>
            </a:r>
            <a:r>
              <a:rPr lang="en-US" sz="2000" dirty="0" smtClean="0"/>
              <a:t> </a:t>
            </a:r>
            <a:r>
              <a:rPr lang="en-US" sz="2000" dirty="0" err="1" smtClean="0"/>
              <a:t>tạo</a:t>
            </a:r>
            <a:r>
              <a:rPr lang="en-US" sz="2000" dirty="0" smtClean="0"/>
              <a:t> </a:t>
            </a:r>
            <a:r>
              <a:rPr lang="en-US" sz="2000" dirty="0" err="1" smtClean="0"/>
              <a:t>đã</a:t>
            </a:r>
            <a:r>
              <a:rPr lang="en-US" sz="2000" dirty="0" smtClean="0"/>
              <a:t> </a:t>
            </a:r>
            <a:r>
              <a:rPr lang="en-US" sz="2000" dirty="0" err="1" smtClean="0"/>
              <a:t>tuân</a:t>
            </a:r>
            <a:r>
              <a:rPr lang="en-US" sz="2000" dirty="0" smtClean="0"/>
              <a:t> </a:t>
            </a:r>
            <a:r>
              <a:rPr lang="en-US" sz="2000" dirty="0" err="1" smtClean="0"/>
              <a:t>thủ</a:t>
            </a:r>
            <a:r>
              <a:rPr lang="en-US" sz="2000" dirty="0" smtClean="0"/>
              <a:t> </a:t>
            </a:r>
            <a:r>
              <a:rPr lang="en-US" sz="2000" dirty="0" err="1" smtClean="0"/>
              <a:t>khá</a:t>
            </a:r>
            <a:r>
              <a:rPr lang="en-US" sz="2000" dirty="0" smtClean="0"/>
              <a:t> </a:t>
            </a:r>
            <a:r>
              <a:rPr lang="en-US" sz="2000" dirty="0" err="1" smtClean="0"/>
              <a:t>tốt</a:t>
            </a:r>
            <a:r>
              <a:rPr lang="en-US" sz="2000" dirty="0" smtClean="0"/>
              <a:t> </a:t>
            </a:r>
            <a:r>
              <a:rPr lang="en-US" sz="2000" dirty="0" err="1" smtClean="0"/>
              <a:t>các</a:t>
            </a:r>
            <a:r>
              <a:rPr lang="en-US" sz="2000" dirty="0" smtClean="0"/>
              <a:t> qui </a:t>
            </a:r>
            <a:r>
              <a:rPr lang="en-US" sz="2000" dirty="0" err="1" smtClean="0"/>
              <a:t>định</a:t>
            </a:r>
            <a:r>
              <a:rPr lang="en-US" sz="2000" dirty="0" smtClean="0"/>
              <a:t> </a:t>
            </a:r>
            <a:r>
              <a:rPr lang="en-US" sz="2000" dirty="0" err="1" smtClean="0"/>
              <a:t>của</a:t>
            </a:r>
            <a:r>
              <a:rPr lang="en-US" sz="2000" dirty="0" smtClean="0"/>
              <a:t> </a:t>
            </a:r>
            <a:r>
              <a:rPr lang="en-US" sz="2000" dirty="0" err="1"/>
              <a:t>Thông</a:t>
            </a:r>
            <a:r>
              <a:rPr lang="en-US" sz="2000" dirty="0"/>
              <a:t> </a:t>
            </a:r>
            <a:r>
              <a:rPr lang="en-US" sz="2000" dirty="0" err="1"/>
              <a:t>tư</a:t>
            </a:r>
            <a:r>
              <a:rPr lang="en-US" sz="2000" dirty="0"/>
              <a:t> </a:t>
            </a:r>
            <a:r>
              <a:rPr lang="en-US" sz="2000" dirty="0" smtClean="0"/>
              <a:t>34/2014/TT-BKHCN. </a:t>
            </a:r>
            <a:r>
              <a:rPr lang="en-US" sz="2000" dirty="0" err="1" smtClean="0"/>
              <a:t>Tuy</a:t>
            </a:r>
            <a:r>
              <a:rPr lang="en-US" sz="2000" dirty="0" smtClean="0"/>
              <a:t> </a:t>
            </a:r>
            <a:r>
              <a:rPr lang="en-US" sz="2000" dirty="0" err="1" smtClean="0"/>
              <a:t>nhiên</a:t>
            </a:r>
            <a:r>
              <a:rPr lang="en-US" sz="2000" dirty="0" smtClean="0"/>
              <a:t> </a:t>
            </a:r>
            <a:r>
              <a:rPr lang="en-US" sz="2000" dirty="0" err="1" smtClean="0"/>
              <a:t>hầu</a:t>
            </a:r>
            <a:r>
              <a:rPr lang="en-US" sz="2000" dirty="0" smtClean="0"/>
              <a:t> </a:t>
            </a:r>
            <a:r>
              <a:rPr lang="en-US" sz="2000" dirty="0" err="1" smtClean="0"/>
              <a:t>hết</a:t>
            </a:r>
            <a:r>
              <a:rPr lang="en-US" sz="2000" dirty="0" smtClean="0"/>
              <a:t> </a:t>
            </a:r>
            <a:r>
              <a:rPr lang="en-US" sz="2000" dirty="0" err="1" smtClean="0"/>
              <a:t>các</a:t>
            </a:r>
            <a:r>
              <a:rPr lang="en-US" sz="2000" dirty="0" smtClean="0"/>
              <a:t> </a:t>
            </a:r>
            <a:r>
              <a:rPr lang="en-US" sz="2000" dirty="0" err="1" smtClean="0"/>
              <a:t>cơ</a:t>
            </a:r>
            <a:r>
              <a:rPr lang="en-US" sz="2000" dirty="0" smtClean="0"/>
              <a:t> </a:t>
            </a:r>
            <a:r>
              <a:rPr lang="en-US" sz="2000" dirty="0" err="1" smtClean="0"/>
              <a:t>sở</a:t>
            </a:r>
            <a:r>
              <a:rPr lang="en-US" sz="2000" dirty="0" smtClean="0"/>
              <a:t> </a:t>
            </a:r>
            <a:r>
              <a:rPr lang="en-US" sz="2000" dirty="0" err="1" smtClean="0"/>
              <a:t>đào</a:t>
            </a:r>
            <a:r>
              <a:rPr lang="en-US" sz="2000" dirty="0" smtClean="0"/>
              <a:t> </a:t>
            </a:r>
            <a:r>
              <a:rPr lang="en-US" sz="2000" dirty="0" err="1" smtClean="0"/>
              <a:t>tạo</a:t>
            </a:r>
            <a:r>
              <a:rPr lang="en-US" sz="2000" dirty="0" smtClean="0"/>
              <a:t> </a:t>
            </a:r>
            <a:r>
              <a:rPr lang="en-US" sz="2000" dirty="0" err="1" smtClean="0"/>
              <a:t>chưa</a:t>
            </a:r>
            <a:r>
              <a:rPr lang="en-US" sz="2000" dirty="0" smtClean="0"/>
              <a:t> </a:t>
            </a:r>
            <a:r>
              <a:rPr lang="en-US" sz="2000" dirty="0" err="1" smtClean="0"/>
              <a:t>thực</a:t>
            </a:r>
            <a:r>
              <a:rPr lang="en-US" sz="2000" dirty="0" smtClean="0"/>
              <a:t> </a:t>
            </a:r>
            <a:r>
              <a:rPr lang="en-US" sz="2000" dirty="0" err="1" smtClean="0"/>
              <a:t>hiện</a:t>
            </a:r>
            <a:r>
              <a:rPr lang="en-US" sz="2000" dirty="0" smtClean="0"/>
              <a:t> </a:t>
            </a:r>
            <a:r>
              <a:rPr lang="en-US" sz="2000" dirty="0" err="1" smtClean="0"/>
              <a:t>tốt</a:t>
            </a:r>
            <a:r>
              <a:rPr lang="en-US" sz="2000" dirty="0" smtClean="0"/>
              <a:t> </a:t>
            </a:r>
            <a:r>
              <a:rPr lang="en-US" sz="2000" dirty="0" err="1" smtClean="0"/>
              <a:t>thời</a:t>
            </a:r>
            <a:r>
              <a:rPr lang="en-US" sz="2000" dirty="0" smtClean="0"/>
              <a:t> </a:t>
            </a:r>
            <a:r>
              <a:rPr lang="en-US" sz="2000" dirty="0" err="1" smtClean="0"/>
              <a:t>hạn</a:t>
            </a:r>
            <a:r>
              <a:rPr lang="en-US" sz="2000" dirty="0" smtClean="0"/>
              <a:t> </a:t>
            </a:r>
            <a:r>
              <a:rPr lang="en-US" sz="2000" dirty="0" err="1" smtClean="0"/>
              <a:t>nộp</a:t>
            </a:r>
            <a:r>
              <a:rPr lang="en-US" sz="2000" dirty="0" smtClean="0"/>
              <a:t> </a:t>
            </a:r>
            <a:r>
              <a:rPr lang="en-US" sz="2000" dirty="0" err="1" smtClean="0"/>
              <a:t>báo</a:t>
            </a:r>
            <a:r>
              <a:rPr lang="en-US" sz="2000" dirty="0" smtClean="0"/>
              <a:t> </a:t>
            </a:r>
            <a:r>
              <a:rPr lang="en-US" sz="2000" dirty="0" err="1" smtClean="0"/>
              <a:t>cáo</a:t>
            </a:r>
            <a:r>
              <a:rPr lang="en-US" sz="2000" dirty="0" smtClean="0"/>
              <a:t> </a:t>
            </a:r>
            <a:r>
              <a:rPr lang="en-US" sz="2000" dirty="0" err="1" smtClean="0"/>
              <a:t>kết</a:t>
            </a:r>
            <a:r>
              <a:rPr lang="en-US" sz="2000" dirty="0" smtClean="0"/>
              <a:t> </a:t>
            </a:r>
            <a:r>
              <a:rPr lang="en-US" sz="2000" dirty="0" err="1" smtClean="0"/>
              <a:t>quả</a:t>
            </a:r>
            <a:r>
              <a:rPr lang="en-US" sz="2000" dirty="0" smtClean="0"/>
              <a:t> </a:t>
            </a:r>
            <a:r>
              <a:rPr lang="en-US" sz="2000" dirty="0" err="1" smtClean="0"/>
              <a:t>sau</a:t>
            </a:r>
            <a:r>
              <a:rPr lang="en-US" sz="2000" dirty="0" smtClean="0"/>
              <a:t> </a:t>
            </a:r>
            <a:r>
              <a:rPr lang="en-US" sz="2000" dirty="0" err="1" smtClean="0"/>
              <a:t>khóa</a:t>
            </a:r>
            <a:r>
              <a:rPr lang="en-US" sz="2000" dirty="0" smtClean="0"/>
              <a:t> </a:t>
            </a:r>
            <a:r>
              <a:rPr lang="en-US" sz="2000" dirty="0" err="1" smtClean="0"/>
              <a:t>đào</a:t>
            </a:r>
            <a:r>
              <a:rPr lang="en-US" sz="2000" dirty="0" smtClean="0"/>
              <a:t> </a:t>
            </a:r>
            <a:r>
              <a:rPr lang="en-US" sz="2000" dirty="0" err="1" smtClean="0"/>
              <a:t>tạo</a:t>
            </a:r>
            <a:r>
              <a:rPr lang="en-US" sz="2000" dirty="0" smtClean="0"/>
              <a:t>; </a:t>
            </a:r>
            <a:r>
              <a:rPr lang="en-US" sz="2000" dirty="0" err="1" smtClean="0"/>
              <a:t>một</a:t>
            </a:r>
            <a:r>
              <a:rPr lang="en-US" sz="2000" dirty="0" smtClean="0"/>
              <a:t> </a:t>
            </a:r>
            <a:r>
              <a:rPr lang="en-US" sz="2000" dirty="0" err="1" smtClean="0"/>
              <a:t>số</a:t>
            </a:r>
            <a:r>
              <a:rPr lang="en-US" sz="2000" dirty="0" smtClean="0"/>
              <a:t> </a:t>
            </a:r>
            <a:r>
              <a:rPr lang="en-US" sz="2000" dirty="0" err="1" smtClean="0"/>
              <a:t>cơ</a:t>
            </a:r>
            <a:r>
              <a:rPr lang="en-US" sz="2000" dirty="0" smtClean="0"/>
              <a:t> </a:t>
            </a:r>
            <a:r>
              <a:rPr lang="en-US" sz="2000" dirty="0" err="1" smtClean="0"/>
              <a:t>sở</a:t>
            </a:r>
            <a:r>
              <a:rPr lang="en-US" sz="2000" dirty="0" smtClean="0"/>
              <a:t> </a:t>
            </a:r>
            <a:r>
              <a:rPr lang="en-US" sz="2000" dirty="0" err="1" smtClean="0"/>
              <a:t>chưa</a:t>
            </a:r>
            <a:r>
              <a:rPr lang="en-US" sz="2000" dirty="0" smtClean="0"/>
              <a:t> </a:t>
            </a:r>
            <a:r>
              <a:rPr lang="en-US" sz="2000" dirty="0" err="1" smtClean="0"/>
              <a:t>thực</a:t>
            </a:r>
            <a:r>
              <a:rPr lang="en-US" sz="2000" dirty="0" smtClean="0"/>
              <a:t> </a:t>
            </a:r>
            <a:r>
              <a:rPr lang="en-US" sz="2000" dirty="0" err="1" smtClean="0"/>
              <a:t>hiện</a:t>
            </a:r>
            <a:r>
              <a:rPr lang="en-US" sz="2000" dirty="0" smtClean="0"/>
              <a:t> </a:t>
            </a:r>
            <a:r>
              <a:rPr lang="en-US" sz="2000" dirty="0" err="1" smtClean="0"/>
              <a:t>tốt</a:t>
            </a:r>
            <a:r>
              <a:rPr lang="en-US" sz="2000" dirty="0" smtClean="0"/>
              <a:t> </a:t>
            </a:r>
            <a:r>
              <a:rPr lang="en-US" sz="2000" dirty="0" err="1" smtClean="0"/>
              <a:t>việc</a:t>
            </a:r>
            <a:r>
              <a:rPr lang="en-US" sz="2000" dirty="0" smtClean="0"/>
              <a:t> </a:t>
            </a:r>
            <a:r>
              <a:rPr lang="en-US" sz="2000" dirty="0" err="1" smtClean="0"/>
              <a:t>bố</a:t>
            </a:r>
            <a:r>
              <a:rPr lang="en-US" sz="2000" dirty="0" smtClean="0"/>
              <a:t> </a:t>
            </a:r>
            <a:r>
              <a:rPr lang="en-US" sz="2000" dirty="0" err="1" smtClean="0"/>
              <a:t>trí</a:t>
            </a:r>
            <a:r>
              <a:rPr lang="en-US" sz="2000" dirty="0" smtClean="0"/>
              <a:t> </a:t>
            </a:r>
            <a:r>
              <a:rPr lang="en-US" sz="2000" dirty="0" err="1" smtClean="0"/>
              <a:t>giảng</a:t>
            </a:r>
            <a:r>
              <a:rPr lang="en-US" sz="2000" dirty="0" smtClean="0"/>
              <a:t> </a:t>
            </a:r>
            <a:r>
              <a:rPr lang="en-US" sz="2000" dirty="0" err="1" smtClean="0"/>
              <a:t>viên</a:t>
            </a:r>
            <a:r>
              <a:rPr lang="en-US" sz="2000" dirty="0" smtClean="0"/>
              <a:t> </a:t>
            </a:r>
            <a:r>
              <a:rPr lang="en-US" sz="2000" dirty="0" err="1" smtClean="0"/>
              <a:t>cho</a:t>
            </a:r>
            <a:r>
              <a:rPr lang="en-US" sz="2000" dirty="0" smtClean="0"/>
              <a:t> </a:t>
            </a:r>
            <a:r>
              <a:rPr lang="en-US" sz="2000" dirty="0" err="1" smtClean="0"/>
              <a:t>khóa</a:t>
            </a:r>
            <a:r>
              <a:rPr lang="en-US" sz="2000" dirty="0" smtClean="0"/>
              <a:t> </a:t>
            </a:r>
            <a:r>
              <a:rPr lang="en-US" sz="2000" dirty="0" err="1" smtClean="0"/>
              <a:t>đào</a:t>
            </a:r>
            <a:r>
              <a:rPr lang="en-US" sz="2000" dirty="0" smtClean="0"/>
              <a:t> </a:t>
            </a:r>
            <a:r>
              <a:rPr lang="en-US" sz="2000" dirty="0" err="1" smtClean="0"/>
              <a:t>tạo</a:t>
            </a:r>
            <a:r>
              <a:rPr lang="en-US" sz="2000" dirty="0" smtClean="0"/>
              <a:t> (</a:t>
            </a:r>
            <a:r>
              <a:rPr lang="en-US" sz="2000" dirty="0" err="1" smtClean="0"/>
              <a:t>không</a:t>
            </a:r>
            <a:r>
              <a:rPr lang="en-US" sz="2000" dirty="0" smtClean="0"/>
              <a:t> </a:t>
            </a:r>
            <a:r>
              <a:rPr lang="en-US" sz="2000" dirty="0" err="1" smtClean="0"/>
              <a:t>có</a:t>
            </a:r>
            <a:r>
              <a:rPr lang="en-US" sz="2000" dirty="0" smtClean="0"/>
              <a:t> </a:t>
            </a:r>
            <a:r>
              <a:rPr lang="en-US" sz="2000" dirty="0" err="1" smtClean="0"/>
              <a:t>giảng</a:t>
            </a:r>
            <a:r>
              <a:rPr lang="en-US" sz="2000" dirty="0" smtClean="0"/>
              <a:t> </a:t>
            </a:r>
            <a:r>
              <a:rPr lang="en-US" sz="2000" dirty="0" err="1" smtClean="0"/>
              <a:t>viên</a:t>
            </a:r>
            <a:r>
              <a:rPr lang="en-US" sz="2000" dirty="0" smtClean="0"/>
              <a:t> </a:t>
            </a:r>
            <a:r>
              <a:rPr lang="en-US" sz="2000" dirty="0" err="1" smtClean="0"/>
              <a:t>cơ</a:t>
            </a:r>
            <a:r>
              <a:rPr lang="en-US" sz="2000" dirty="0" smtClean="0"/>
              <a:t> </a:t>
            </a:r>
            <a:r>
              <a:rPr lang="en-US" sz="2000" dirty="0" err="1" smtClean="0"/>
              <a:t>hữu</a:t>
            </a:r>
            <a:r>
              <a:rPr lang="en-US" sz="2000" dirty="0" smtClean="0"/>
              <a:t>, </a:t>
            </a:r>
            <a:r>
              <a:rPr lang="en-US" sz="2000" dirty="0" err="1" smtClean="0"/>
              <a:t>không</a:t>
            </a:r>
            <a:r>
              <a:rPr lang="en-US" sz="2000" dirty="0" smtClean="0"/>
              <a:t> </a:t>
            </a:r>
            <a:r>
              <a:rPr lang="en-US" sz="2000" dirty="0" err="1" smtClean="0"/>
              <a:t>có</a:t>
            </a:r>
            <a:r>
              <a:rPr lang="en-US" sz="2000" dirty="0" smtClean="0"/>
              <a:t> </a:t>
            </a:r>
            <a:r>
              <a:rPr lang="en-US" sz="2000" dirty="0" err="1" smtClean="0"/>
              <a:t>giảng</a:t>
            </a:r>
            <a:r>
              <a:rPr lang="en-US" sz="2000" dirty="0" smtClean="0"/>
              <a:t> </a:t>
            </a:r>
            <a:r>
              <a:rPr lang="en-US" sz="2000" dirty="0" err="1" smtClean="0"/>
              <a:t>viên</a:t>
            </a:r>
            <a:r>
              <a:rPr lang="en-US" sz="2000" dirty="0" smtClean="0"/>
              <a:t> </a:t>
            </a:r>
            <a:r>
              <a:rPr lang="en-US" sz="2000" dirty="0" err="1" smtClean="0"/>
              <a:t>về</a:t>
            </a:r>
            <a:r>
              <a:rPr lang="en-US" sz="2000" dirty="0" smtClean="0"/>
              <a:t> </a:t>
            </a:r>
            <a:r>
              <a:rPr lang="en-US" sz="2000" dirty="0" err="1" smtClean="0"/>
              <a:t>pháp</a:t>
            </a:r>
            <a:r>
              <a:rPr lang="en-US" sz="2000" dirty="0" smtClean="0"/>
              <a:t> </a:t>
            </a:r>
            <a:r>
              <a:rPr lang="en-US" sz="2000" dirty="0" err="1" smtClean="0"/>
              <a:t>luật</a:t>
            </a:r>
            <a:r>
              <a:rPr lang="en-US" sz="2000" dirty="0" smtClean="0"/>
              <a:t> </a:t>
            </a:r>
            <a:r>
              <a:rPr lang="en-US" sz="2000" dirty="0" err="1"/>
              <a:t>tham</a:t>
            </a:r>
            <a:r>
              <a:rPr lang="en-US" sz="2000" dirty="0"/>
              <a:t> </a:t>
            </a:r>
            <a:r>
              <a:rPr lang="en-US" sz="2000" dirty="0" err="1"/>
              <a:t>gia</a:t>
            </a:r>
            <a:r>
              <a:rPr lang="en-US" sz="2000" dirty="0"/>
              <a:t> </a:t>
            </a:r>
            <a:r>
              <a:rPr lang="en-US" sz="2000" dirty="0" err="1"/>
              <a:t>khóa</a:t>
            </a:r>
            <a:r>
              <a:rPr lang="en-US" sz="2000" dirty="0"/>
              <a:t> </a:t>
            </a:r>
            <a:r>
              <a:rPr lang="en-US" sz="2000" dirty="0" err="1"/>
              <a:t>đào</a:t>
            </a:r>
            <a:r>
              <a:rPr lang="en-US" sz="2000" dirty="0"/>
              <a:t> </a:t>
            </a:r>
            <a:r>
              <a:rPr lang="en-US" sz="2000" dirty="0" err="1" smtClean="0"/>
              <a:t>tạo</a:t>
            </a:r>
            <a:r>
              <a:rPr lang="en-US" sz="2000" dirty="0" smtClean="0"/>
              <a:t>)</a:t>
            </a:r>
          </a:p>
          <a:p>
            <a:pPr marL="342900" indent="-342900" algn="just" eaLnBrk="0" fontAlgn="auto" hangingPunct="0">
              <a:spcBef>
                <a:spcPts val="500"/>
              </a:spcBef>
              <a:spcAft>
                <a:spcPts val="500"/>
              </a:spcAft>
              <a:buClr>
                <a:srgbClr val="080808"/>
              </a:buClr>
              <a:defRPr/>
            </a:pPr>
            <a:endParaRPr lang="en-US" sz="2000" dirty="0" smtClean="0"/>
          </a:p>
        </p:txBody>
      </p:sp>
    </p:spTree>
  </p:cSld>
  <p:clrMapOvr>
    <a:masterClrMapping/>
  </p:clrMapOvr>
  <p:transition spd="slow">
    <p:pull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normAutofit/>
          </a:bodyPr>
          <a:lstStyle/>
          <a:p>
            <a:pPr>
              <a:defRPr/>
            </a:pPr>
            <a:r>
              <a:rPr lang="en-US" sz="3200" err="1" smtClean="0"/>
              <a:t>Nội</a:t>
            </a:r>
            <a:r>
              <a:rPr lang="en-US" sz="3200" smtClean="0"/>
              <a:t> dung</a:t>
            </a:r>
            <a:endParaRPr lang="en-US" sz="3200"/>
          </a:p>
        </p:txBody>
      </p:sp>
      <p:sp>
        <p:nvSpPr>
          <p:cNvPr id="6149" name="Text Box 65"/>
          <p:cNvSpPr txBox="1">
            <a:spLocks noChangeArrowheads="1"/>
          </p:cNvSpPr>
          <p:nvPr/>
        </p:nvSpPr>
        <p:spPr bwMode="auto">
          <a:xfrm>
            <a:off x="1143000" y="2047875"/>
            <a:ext cx="6629400" cy="461665"/>
          </a:xfrm>
          <a:prstGeom prst="rect">
            <a:avLst/>
          </a:prstGeom>
          <a:noFill/>
          <a:ln w="9525" algn="ctr">
            <a:noFill/>
            <a:miter lim="800000"/>
            <a:headEnd/>
            <a:tailEnd/>
          </a:ln>
        </p:spPr>
        <p:txBody>
          <a:bodyPr wrap="square">
            <a:spAutoFit/>
          </a:bodyPr>
          <a:lstStyle/>
          <a:p>
            <a:pPr eaLnBrk="0" hangingPunct="0"/>
            <a:r>
              <a:rPr lang="en-US" sz="2400" b="1">
                <a:solidFill>
                  <a:srgbClr val="003399"/>
                </a:solidFill>
              </a:rPr>
              <a:t>1. </a:t>
            </a:r>
            <a:r>
              <a:rPr lang="en-US" sz="2400" b="1" smtClean="0">
                <a:solidFill>
                  <a:srgbClr val="003399"/>
                </a:solidFill>
              </a:rPr>
              <a:t>Mở đầu</a:t>
            </a:r>
            <a:endParaRPr lang="en-US" sz="2400">
              <a:solidFill>
                <a:srgbClr val="003399"/>
              </a:solidFill>
            </a:endParaRPr>
          </a:p>
        </p:txBody>
      </p:sp>
      <p:sp>
        <p:nvSpPr>
          <p:cNvPr id="7187" name="Text Box 65"/>
          <p:cNvSpPr txBox="1">
            <a:spLocks noChangeArrowheads="1"/>
          </p:cNvSpPr>
          <p:nvPr/>
        </p:nvSpPr>
        <p:spPr bwMode="auto">
          <a:xfrm>
            <a:off x="1158875" y="3800475"/>
            <a:ext cx="6858000" cy="461665"/>
          </a:xfrm>
          <a:prstGeom prst="rect">
            <a:avLst/>
          </a:prstGeom>
          <a:noFill/>
          <a:ln w="9525" algn="ctr">
            <a:noFill/>
            <a:miter lim="800000"/>
            <a:headEnd/>
            <a:tailEnd/>
          </a:ln>
        </p:spPr>
        <p:txBody>
          <a:bodyPr>
            <a:spAutoFit/>
          </a:bodyPr>
          <a:lstStyle/>
          <a:p>
            <a:pPr eaLnBrk="0" hangingPunct="0"/>
            <a:r>
              <a:rPr lang="en-US" sz="2400" b="1">
                <a:solidFill>
                  <a:srgbClr val="003399"/>
                </a:solidFill>
              </a:rPr>
              <a:t>3. </a:t>
            </a:r>
            <a:r>
              <a:rPr lang="en-US" sz="2400" b="1" smtClean="0">
                <a:solidFill>
                  <a:srgbClr val="003399"/>
                </a:solidFill>
              </a:rPr>
              <a:t>Các điều kiện hỗ trợ công tác QLNN</a:t>
            </a:r>
            <a:endParaRPr lang="en-US" sz="2400" b="1">
              <a:solidFill>
                <a:srgbClr val="003399"/>
              </a:solidFill>
            </a:endParaRPr>
          </a:p>
        </p:txBody>
      </p:sp>
      <p:sp>
        <p:nvSpPr>
          <p:cNvPr id="6154" name="Line 61"/>
          <p:cNvSpPr>
            <a:spLocks noChangeShapeType="1"/>
          </p:cNvSpPr>
          <p:nvPr/>
        </p:nvSpPr>
        <p:spPr bwMode="auto">
          <a:xfrm>
            <a:off x="1235075" y="2505075"/>
            <a:ext cx="6583363" cy="0"/>
          </a:xfrm>
          <a:prstGeom prst="line">
            <a:avLst/>
          </a:prstGeom>
          <a:noFill/>
          <a:ln w="25400">
            <a:solidFill>
              <a:srgbClr val="5F5F5F"/>
            </a:solidFill>
            <a:prstDash val="sysDot"/>
            <a:round/>
            <a:headEnd/>
            <a:tailEnd type="oval" w="med" len="med"/>
          </a:ln>
        </p:spPr>
        <p:txBody>
          <a:bodyPr wrap="none" anchor="ctr"/>
          <a:lstStyle/>
          <a:p>
            <a:endParaRPr lang="en-US"/>
          </a:p>
        </p:txBody>
      </p:sp>
      <p:sp>
        <p:nvSpPr>
          <p:cNvPr id="6155" name="Line 61"/>
          <p:cNvSpPr>
            <a:spLocks noChangeShapeType="1"/>
          </p:cNvSpPr>
          <p:nvPr/>
        </p:nvSpPr>
        <p:spPr bwMode="auto">
          <a:xfrm>
            <a:off x="1235075" y="4267200"/>
            <a:ext cx="6583363" cy="0"/>
          </a:xfrm>
          <a:prstGeom prst="line">
            <a:avLst/>
          </a:prstGeom>
          <a:noFill/>
          <a:ln w="25400">
            <a:solidFill>
              <a:srgbClr val="5F5F5F"/>
            </a:solidFill>
            <a:prstDash val="sysDot"/>
            <a:round/>
            <a:headEnd/>
            <a:tailEnd type="oval" w="med" len="med"/>
          </a:ln>
        </p:spPr>
        <p:txBody>
          <a:bodyPr wrap="none" anchor="ctr"/>
          <a:lstStyle/>
          <a:p>
            <a:endParaRPr lang="en-US"/>
          </a:p>
        </p:txBody>
      </p:sp>
      <p:sp>
        <p:nvSpPr>
          <p:cNvPr id="9" name="Text Box 65"/>
          <p:cNvSpPr txBox="1">
            <a:spLocks noChangeArrowheads="1"/>
          </p:cNvSpPr>
          <p:nvPr/>
        </p:nvSpPr>
        <p:spPr bwMode="auto">
          <a:xfrm>
            <a:off x="1143000" y="2967335"/>
            <a:ext cx="6629400" cy="461665"/>
          </a:xfrm>
          <a:prstGeom prst="rect">
            <a:avLst/>
          </a:prstGeom>
          <a:noFill/>
          <a:ln w="9525" algn="ctr">
            <a:noFill/>
            <a:miter lim="800000"/>
            <a:headEnd/>
            <a:tailEnd/>
          </a:ln>
        </p:spPr>
        <p:txBody>
          <a:bodyPr wrap="square">
            <a:spAutoFit/>
          </a:bodyPr>
          <a:lstStyle/>
          <a:p>
            <a:pPr eaLnBrk="0" hangingPunct="0"/>
            <a:r>
              <a:rPr lang="en-US" sz="2400" b="1">
                <a:solidFill>
                  <a:srgbClr val="003399"/>
                </a:solidFill>
              </a:rPr>
              <a:t>2</a:t>
            </a:r>
            <a:r>
              <a:rPr lang="en-US" sz="2400" b="1" smtClean="0">
                <a:solidFill>
                  <a:srgbClr val="003399"/>
                </a:solidFill>
              </a:rPr>
              <a:t>. Các hoạt động quản lý nhà nước</a:t>
            </a:r>
            <a:endParaRPr lang="en-US" sz="2400">
              <a:solidFill>
                <a:srgbClr val="003399"/>
              </a:solidFill>
            </a:endParaRPr>
          </a:p>
        </p:txBody>
      </p:sp>
      <p:sp>
        <p:nvSpPr>
          <p:cNvPr id="10" name="Line 61"/>
          <p:cNvSpPr>
            <a:spLocks noChangeShapeType="1"/>
          </p:cNvSpPr>
          <p:nvPr/>
        </p:nvSpPr>
        <p:spPr bwMode="auto">
          <a:xfrm>
            <a:off x="1235075" y="3424535"/>
            <a:ext cx="6583363" cy="0"/>
          </a:xfrm>
          <a:prstGeom prst="line">
            <a:avLst/>
          </a:prstGeom>
          <a:noFill/>
          <a:ln w="25400">
            <a:solidFill>
              <a:srgbClr val="5F5F5F"/>
            </a:solidFill>
            <a:prstDash val="sysDot"/>
            <a:round/>
            <a:headEnd/>
            <a:tailEnd type="oval" w="med" len="med"/>
          </a:ln>
        </p:spPr>
        <p:txBody>
          <a:bodyPr wrap="none" anchor="ctr"/>
          <a:lstStyle/>
          <a:p>
            <a:endParaRPr lang="en-US"/>
          </a:p>
        </p:txBody>
      </p:sp>
      <p:sp>
        <p:nvSpPr>
          <p:cNvPr id="11" name="Text Box 65"/>
          <p:cNvSpPr txBox="1">
            <a:spLocks noChangeArrowheads="1"/>
          </p:cNvSpPr>
          <p:nvPr/>
        </p:nvSpPr>
        <p:spPr bwMode="auto">
          <a:xfrm>
            <a:off x="1143000" y="4724400"/>
            <a:ext cx="6629400" cy="461665"/>
          </a:xfrm>
          <a:prstGeom prst="rect">
            <a:avLst/>
          </a:prstGeom>
          <a:noFill/>
          <a:ln w="9525" algn="ctr">
            <a:noFill/>
            <a:miter lim="800000"/>
            <a:headEnd/>
            <a:tailEnd/>
          </a:ln>
        </p:spPr>
        <p:txBody>
          <a:bodyPr wrap="square">
            <a:spAutoFit/>
          </a:bodyPr>
          <a:lstStyle/>
          <a:p>
            <a:pPr eaLnBrk="0" hangingPunct="0"/>
            <a:r>
              <a:rPr lang="en-US" sz="2400" b="1">
                <a:solidFill>
                  <a:srgbClr val="003399"/>
                </a:solidFill>
              </a:rPr>
              <a:t>4</a:t>
            </a:r>
            <a:r>
              <a:rPr lang="en-US" sz="2400" b="1" smtClean="0">
                <a:solidFill>
                  <a:srgbClr val="003399"/>
                </a:solidFill>
              </a:rPr>
              <a:t>. Kết luận và Kiến nghị</a:t>
            </a:r>
            <a:endParaRPr lang="en-US" sz="2400">
              <a:solidFill>
                <a:srgbClr val="003399"/>
              </a:solidFill>
            </a:endParaRPr>
          </a:p>
        </p:txBody>
      </p:sp>
      <p:sp>
        <p:nvSpPr>
          <p:cNvPr id="12" name="Line 61"/>
          <p:cNvSpPr>
            <a:spLocks noChangeShapeType="1"/>
          </p:cNvSpPr>
          <p:nvPr/>
        </p:nvSpPr>
        <p:spPr bwMode="auto">
          <a:xfrm>
            <a:off x="1235075" y="5181600"/>
            <a:ext cx="6583363" cy="0"/>
          </a:xfrm>
          <a:prstGeom prst="line">
            <a:avLst/>
          </a:prstGeom>
          <a:noFill/>
          <a:ln w="25400">
            <a:solidFill>
              <a:srgbClr val="5F5F5F"/>
            </a:solidFill>
            <a:prstDash val="sysDot"/>
            <a:round/>
            <a:headEnd/>
            <a:tailEnd type="oval" w="med" len="med"/>
          </a:ln>
        </p:spPr>
        <p:txBody>
          <a:bodyPr wrap="none" anchor="ctr"/>
          <a:lstStyle/>
          <a:p>
            <a:endParaRPr lang="en-US"/>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500" fill="hold"/>
                                        <p:tgtEl>
                                          <p:spTgt spid="6149"/>
                                        </p:tgtEl>
                                      </p:cBhvr>
                                      <p:by x="50000" y="50000"/>
                                    </p:animScale>
                                  </p:childTnLst>
                                </p:cTn>
                              </p:par>
                              <p:par>
                                <p:cTn id="7" presetID="6" presetClass="emph" presetSubtype="0" fill="hold" grpId="0" nodeType="withEffect">
                                  <p:stCondLst>
                                    <p:cond delay="0"/>
                                  </p:stCondLst>
                                  <p:childTnLst>
                                    <p:animScale>
                                      <p:cBhvr>
                                        <p:cTn id="8" dur="500" fill="hold"/>
                                        <p:tgtEl>
                                          <p:spTgt spid="6154"/>
                                        </p:tgtEl>
                                      </p:cBhvr>
                                      <p:by x="50000" y="50000"/>
                                    </p:animScale>
                                  </p:childTnLst>
                                </p:cTn>
                              </p:par>
                              <p:par>
                                <p:cTn id="9" presetID="6" presetClass="emph" presetSubtype="0" fill="hold" grpId="0" nodeType="withEffect">
                                  <p:stCondLst>
                                    <p:cond delay="0"/>
                                  </p:stCondLst>
                                  <p:childTnLst>
                                    <p:animScale>
                                      <p:cBhvr>
                                        <p:cTn id="10" dur="500" fill="hold"/>
                                        <p:tgtEl>
                                          <p:spTgt spid="9"/>
                                        </p:tgtEl>
                                      </p:cBhvr>
                                      <p:by x="50000" y="50000"/>
                                    </p:animScale>
                                  </p:childTnLst>
                                </p:cTn>
                              </p:par>
                              <p:par>
                                <p:cTn id="11" presetID="6" presetClass="emph" presetSubtype="0" fill="hold" grpId="0" nodeType="withEffect">
                                  <p:stCondLst>
                                    <p:cond delay="0"/>
                                  </p:stCondLst>
                                  <p:childTnLst>
                                    <p:animScale>
                                      <p:cBhvr>
                                        <p:cTn id="12" dur="500" fill="hold"/>
                                        <p:tgtEl>
                                          <p:spTgt spid="10"/>
                                        </p:tgtEl>
                                      </p:cBhvr>
                                      <p:by x="50000" y="50000"/>
                                    </p:animScale>
                                  </p:childTnLst>
                                </p:cTn>
                              </p:par>
                              <p:par>
                                <p:cTn id="13" presetID="6" presetClass="emph" presetSubtype="0" fill="hold" grpId="0" nodeType="withEffect">
                                  <p:stCondLst>
                                    <p:cond delay="0"/>
                                  </p:stCondLst>
                                  <p:childTnLst>
                                    <p:animScale>
                                      <p:cBhvr>
                                        <p:cTn id="14" dur="500" fill="hold"/>
                                        <p:tgtEl>
                                          <p:spTgt spid="11"/>
                                        </p:tgtEl>
                                      </p:cBhvr>
                                      <p:by x="50000" y="50000"/>
                                    </p:animScale>
                                  </p:childTnLst>
                                </p:cTn>
                              </p:par>
                              <p:par>
                                <p:cTn id="15" presetID="6" presetClass="emph" presetSubtype="0" fill="hold" grpId="0" nodeType="withEffect">
                                  <p:stCondLst>
                                    <p:cond delay="0"/>
                                  </p:stCondLst>
                                  <p:childTnLst>
                                    <p:animScale>
                                      <p:cBhvr>
                                        <p:cTn id="16" dur="500" fill="hold"/>
                                        <p:tgtEl>
                                          <p:spTgt spid="12"/>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P spid="6154" grpId="0" animBg="1"/>
      <p:bldP spid="9" grpId="0"/>
      <p:bldP spid="10" grpId="0" animBg="1"/>
      <p:bldP spid="11" grpId="0"/>
      <p:bldP spid="1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42</a:t>
            </a:fld>
            <a:endParaRPr lang="en-US" altLang="en-US"/>
          </a:p>
        </p:txBody>
      </p:sp>
      <p:sp>
        <p:nvSpPr>
          <p:cNvPr id="5123" name="Rectangle 2"/>
          <p:cNvSpPr>
            <a:spLocks noGrp="1" noChangeArrowheads="1"/>
          </p:cNvSpPr>
          <p:nvPr>
            <p:ph type="title"/>
          </p:nvPr>
        </p:nvSpPr>
        <p:spPr>
          <a:xfrm>
            <a:off x="0" y="-14514"/>
            <a:ext cx="9144000" cy="892625"/>
          </a:xfrm>
        </p:spPr>
        <p:txBody>
          <a:bodyPr>
            <a:normAutofit/>
          </a:bodyPr>
          <a:lstStyle/>
          <a:p>
            <a:pPr eaLnBrk="1" hangingPunct="1">
              <a:defRPr/>
            </a:pPr>
            <a:r>
              <a:rPr lang="en-US" sz="2800" dirty="0" smtClean="0"/>
              <a:t>3.1. </a:t>
            </a:r>
            <a:r>
              <a:rPr lang="pt-BR" sz="2800" dirty="0" smtClean="0"/>
              <a:t>Hoạt động chuyên môn về an toàn hạt nhân</a:t>
            </a:r>
            <a:r>
              <a:rPr lang="en-US" sz="2800" dirty="0" smtClean="0"/>
              <a:t> </a:t>
            </a:r>
            <a:endParaRPr lang="en-US" sz="2800" b="0" dirty="0" smtClean="0"/>
          </a:p>
        </p:txBody>
      </p:sp>
      <p:sp>
        <p:nvSpPr>
          <p:cNvPr id="7" name="Rectangle 3"/>
          <p:cNvSpPr txBox="1">
            <a:spLocks noChangeArrowheads="1"/>
          </p:cNvSpPr>
          <p:nvPr/>
        </p:nvSpPr>
        <p:spPr bwMode="auto">
          <a:xfrm>
            <a:off x="152400" y="892626"/>
            <a:ext cx="8686800" cy="5867399"/>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Tx/>
              <a:buChar char="-"/>
              <a:defRPr/>
            </a:pPr>
            <a:r>
              <a:rPr lang="pt-BR" sz="2200" dirty="0" smtClean="0"/>
              <a:t>Trong giai đoạn chuẩn bị thực hiện Dự án ĐHN Ninh Thuận phòng Cục đã thành lập 05 nhóm chuyên môn, cùng với các chuyên gia trong và ngoài nước, bao gồm:  Nhóm đánh giá thiết kế hệ thống và an toàn tất định; Nhóm đánh giá rủi ro; Nhóm đánh giá an toàn thiết bị cơ khí và vật liệu; Nhóm đánh giá an toàn hệ thống IC, điện và an toàn cháy nổ; Nhóm đánh giá địa điểm và cấu trúc.</a:t>
            </a:r>
          </a:p>
          <a:p>
            <a:pPr marL="342900" indent="-342900" algn="just" eaLnBrk="0" fontAlgn="auto" hangingPunct="0">
              <a:spcBef>
                <a:spcPts val="500"/>
              </a:spcBef>
              <a:spcAft>
                <a:spcPts val="500"/>
              </a:spcAft>
              <a:buClr>
                <a:srgbClr val="080808"/>
              </a:buClr>
              <a:buFontTx/>
              <a:buChar char="-"/>
              <a:defRPr/>
            </a:pPr>
            <a:r>
              <a:rPr lang="en-US" sz="2200" dirty="0" smtClean="0">
                <a:solidFill>
                  <a:srgbClr val="080808"/>
                </a:solidFill>
                <a:ea typeface="굴림" charset="-127"/>
                <a:cs typeface="Times New Roman" pitchFamily="18" charset="0"/>
              </a:rPr>
              <a:t>Sau NQ </a:t>
            </a:r>
            <a:r>
              <a:rPr lang="en-US" sz="2200" dirty="0" err="1" smtClean="0">
                <a:solidFill>
                  <a:srgbClr val="080808"/>
                </a:solidFill>
                <a:ea typeface="굴림" charset="-127"/>
                <a:cs typeface="Times New Roman" pitchFamily="18" charset="0"/>
              </a:rPr>
              <a:t>số</a:t>
            </a:r>
            <a:r>
              <a:rPr lang="en-US" sz="2200" dirty="0" smtClean="0">
                <a:solidFill>
                  <a:srgbClr val="080808"/>
                </a:solidFill>
                <a:ea typeface="굴림" charset="-127"/>
                <a:cs typeface="Times New Roman" pitchFamily="18" charset="0"/>
              </a:rPr>
              <a:t> 31 </a:t>
            </a:r>
            <a:r>
              <a:rPr lang="en-US" sz="2200" dirty="0" err="1" smtClean="0">
                <a:solidFill>
                  <a:srgbClr val="080808"/>
                </a:solidFill>
                <a:ea typeface="굴림" charset="-127"/>
                <a:cs typeface="Times New Roman" pitchFamily="18" charset="0"/>
              </a:rPr>
              <a:t>về</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dừng</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thực</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hiện</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dự</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án</a:t>
            </a:r>
            <a:r>
              <a:rPr lang="en-US" sz="2200" dirty="0" smtClean="0">
                <a:solidFill>
                  <a:srgbClr val="080808"/>
                </a:solidFill>
                <a:ea typeface="굴림" charset="-127"/>
                <a:cs typeface="Times New Roman" pitchFamily="18" charset="0"/>
              </a:rPr>
              <a:t> ĐHN </a:t>
            </a:r>
            <a:r>
              <a:rPr lang="en-US" sz="2200" dirty="0" err="1" smtClean="0">
                <a:solidFill>
                  <a:srgbClr val="080808"/>
                </a:solidFill>
                <a:ea typeface="굴림" charset="-127"/>
                <a:cs typeface="Times New Roman" pitchFamily="18" charset="0"/>
              </a:rPr>
              <a:t>Ninh</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Thuận</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nhóm</a:t>
            </a:r>
            <a:r>
              <a:rPr lang="en-US" sz="2200" dirty="0" smtClean="0">
                <a:solidFill>
                  <a:srgbClr val="080808"/>
                </a:solidFill>
                <a:ea typeface="굴림" charset="-127"/>
                <a:cs typeface="Times New Roman" pitchFamily="18" charset="0"/>
              </a:rPr>
              <a:t> An </a:t>
            </a:r>
            <a:r>
              <a:rPr lang="en-US" sz="2200" dirty="0" err="1" smtClean="0">
                <a:solidFill>
                  <a:srgbClr val="080808"/>
                </a:solidFill>
                <a:ea typeface="굴림" charset="-127"/>
                <a:cs typeface="Times New Roman" pitchFamily="18" charset="0"/>
              </a:rPr>
              <a:t>toàn</a:t>
            </a:r>
            <a:r>
              <a:rPr lang="en-US" sz="2200" dirty="0" smtClean="0">
                <a:solidFill>
                  <a:srgbClr val="080808"/>
                </a:solidFill>
                <a:ea typeface="굴림" charset="-127"/>
                <a:cs typeface="Times New Roman" pitchFamily="18" charset="0"/>
              </a:rPr>
              <a:t> HN </a:t>
            </a:r>
            <a:r>
              <a:rPr lang="en-US" sz="2200" dirty="0" err="1" smtClean="0">
                <a:solidFill>
                  <a:srgbClr val="080808"/>
                </a:solidFill>
                <a:ea typeface="굴림" charset="-127"/>
                <a:cs typeface="Times New Roman" pitchFamily="18" charset="0"/>
              </a:rPr>
              <a:t>tập</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trung</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vào</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các</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nghiên</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cứu</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kỹ</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thuật</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các</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tiêu</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chuẩn</a:t>
            </a:r>
            <a:r>
              <a:rPr lang="en-US" sz="2200" dirty="0" smtClean="0">
                <a:solidFill>
                  <a:srgbClr val="080808"/>
                </a:solidFill>
                <a:ea typeface="굴림" charset="-127"/>
                <a:cs typeface="Times New Roman" pitchFamily="18" charset="0"/>
              </a:rPr>
              <a:t> an </a:t>
            </a:r>
            <a:r>
              <a:rPr lang="en-US" sz="2200" dirty="0" err="1" smtClean="0">
                <a:solidFill>
                  <a:srgbClr val="080808"/>
                </a:solidFill>
                <a:ea typeface="굴림" charset="-127"/>
                <a:cs typeface="Times New Roman" pitchFamily="18" charset="0"/>
              </a:rPr>
              <a:t>toàn</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cập</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nhật</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của</a:t>
            </a:r>
            <a:r>
              <a:rPr lang="en-US" sz="2200" dirty="0" smtClean="0">
                <a:solidFill>
                  <a:srgbClr val="080808"/>
                </a:solidFill>
                <a:ea typeface="굴림" charset="-127"/>
                <a:cs typeface="Times New Roman" pitchFamily="18" charset="0"/>
              </a:rPr>
              <a:t> IAEA </a:t>
            </a:r>
            <a:r>
              <a:rPr lang="en-US" sz="2200" dirty="0" err="1" smtClean="0">
                <a:solidFill>
                  <a:srgbClr val="080808"/>
                </a:solidFill>
                <a:ea typeface="굴림" charset="-127"/>
                <a:cs typeface="Times New Roman" pitchFamily="18" charset="0"/>
              </a:rPr>
              <a:t>và</a:t>
            </a:r>
            <a:r>
              <a:rPr lang="en-US" sz="2200" dirty="0" smtClean="0">
                <a:solidFill>
                  <a:srgbClr val="080808"/>
                </a:solidFill>
                <a:ea typeface="굴림" charset="-127"/>
                <a:cs typeface="Times New Roman" pitchFamily="18" charset="0"/>
              </a:rPr>
              <a:t> LB Nga  </a:t>
            </a:r>
            <a:r>
              <a:rPr lang="en-US" sz="2200" dirty="0" err="1" smtClean="0">
                <a:solidFill>
                  <a:srgbClr val="080808"/>
                </a:solidFill>
                <a:ea typeface="굴림" charset="-127"/>
                <a:cs typeface="Times New Roman" pitchFamily="18" charset="0"/>
              </a:rPr>
              <a:t>phục</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vụ</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nhiệm</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vụ</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xây</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dựng</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hệ</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thống</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văn</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bản</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cho</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lò</a:t>
            </a:r>
            <a:r>
              <a:rPr lang="en-US" sz="2200" dirty="0" smtClean="0">
                <a:solidFill>
                  <a:srgbClr val="080808"/>
                </a:solidFill>
                <a:ea typeface="굴림" charset="-127"/>
                <a:cs typeface="Times New Roman" pitchFamily="18" charset="0"/>
              </a:rPr>
              <a:t> NC </a:t>
            </a:r>
            <a:r>
              <a:rPr lang="en-US" sz="2200" dirty="0" err="1" smtClean="0">
                <a:solidFill>
                  <a:srgbClr val="080808"/>
                </a:solidFill>
                <a:ea typeface="굴림" charset="-127"/>
                <a:cs typeface="Times New Roman" pitchFamily="18" charset="0"/>
              </a:rPr>
              <a:t>của</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Trung</a:t>
            </a:r>
            <a:r>
              <a:rPr lang="en-US" sz="2200" dirty="0" smtClean="0">
                <a:solidFill>
                  <a:srgbClr val="080808"/>
                </a:solidFill>
                <a:ea typeface="굴림" charset="-127"/>
                <a:cs typeface="Times New Roman" pitchFamily="18" charset="0"/>
              </a:rPr>
              <a:t> </a:t>
            </a:r>
            <a:r>
              <a:rPr lang="en-US" sz="2200" dirty="0" err="1" smtClean="0">
                <a:solidFill>
                  <a:srgbClr val="080808"/>
                </a:solidFill>
                <a:ea typeface="굴림" charset="-127"/>
                <a:cs typeface="Times New Roman" pitchFamily="18" charset="0"/>
              </a:rPr>
              <a:t>tâm</a:t>
            </a:r>
            <a:r>
              <a:rPr lang="en-US" sz="2200" dirty="0" smtClean="0">
                <a:solidFill>
                  <a:srgbClr val="080808"/>
                </a:solidFill>
                <a:ea typeface="굴림" charset="-127"/>
                <a:cs typeface="Times New Roman" pitchFamily="18" charset="0"/>
              </a:rPr>
              <a:t> KHCNHN.</a:t>
            </a:r>
          </a:p>
          <a:p>
            <a:pPr marL="342900" indent="-342900" algn="just" eaLnBrk="0" fontAlgn="auto" hangingPunct="0">
              <a:spcBef>
                <a:spcPts val="500"/>
              </a:spcBef>
              <a:spcAft>
                <a:spcPts val="500"/>
              </a:spcAft>
              <a:buClr>
                <a:srgbClr val="080808"/>
              </a:buClr>
              <a:buFontTx/>
              <a:buChar char="-"/>
              <a:defRPr/>
            </a:pPr>
            <a:r>
              <a:rPr lang="vi-VN" sz="2200" dirty="0" smtClean="0">
                <a:solidFill>
                  <a:srgbClr val="080808"/>
                </a:solidFill>
                <a:ea typeface="굴림" charset="-127"/>
                <a:cs typeface="Times New Roman" pitchFamily="18" charset="0"/>
              </a:rPr>
              <a:t>Trong </a:t>
            </a:r>
            <a:r>
              <a:rPr lang="vi-VN" sz="2200" dirty="0">
                <a:solidFill>
                  <a:srgbClr val="080808"/>
                </a:solidFill>
                <a:ea typeface="굴림" charset="-127"/>
                <a:cs typeface="Times New Roman" pitchFamily="18" charset="0"/>
              </a:rPr>
              <a:t>năm 2018 có kế hoạch hòan thành 02 dự thảo Thông tư về Quy định về an toàn đối với lò phản ứng hạt nhân nghiên cứu và Thông tư quy định nội dung báo cáo phân tích an toàn sơ bộ cho lò phản ứng hạt nhân nghiên cứu, cùng với 01 QĐ về Quy định an toàn đối với địa điểm lò NC.</a:t>
            </a:r>
          </a:p>
          <a:p>
            <a:pPr marL="342900" indent="-342900" algn="just" eaLnBrk="0" fontAlgn="auto" hangingPunct="0">
              <a:spcBef>
                <a:spcPts val="500"/>
              </a:spcBef>
              <a:spcAft>
                <a:spcPts val="500"/>
              </a:spcAft>
              <a:buClr>
                <a:srgbClr val="080808"/>
              </a:buClr>
              <a:buFontTx/>
              <a:buChar char="-"/>
              <a:defRPr/>
            </a:pPr>
            <a:endParaRPr lang="en-US" sz="2200" dirty="0">
              <a:solidFill>
                <a:srgbClr val="080808"/>
              </a:solidFill>
              <a:ea typeface="굴림" charset="-127"/>
              <a:cs typeface="Times New Roman" pitchFamily="18" charset="0"/>
            </a:endParaRPr>
          </a:p>
        </p:txBody>
      </p:sp>
    </p:spTree>
  </p:cSld>
  <p:clrMapOvr>
    <a:masterClrMapping/>
  </p:clrMapOvr>
  <p:transition spd="slow">
    <p:pull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43</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smtClean="0"/>
              <a:t>3.2. </a:t>
            </a:r>
            <a:r>
              <a:rPr lang="pt-BR" sz="2800" smtClean="0"/>
              <a:t>Xây dựng năng lực thanh tra an toàn</a:t>
            </a:r>
            <a:r>
              <a:rPr lang="en-US" sz="2800" smtClean="0"/>
              <a:t> </a:t>
            </a:r>
            <a:r>
              <a:rPr lang="en-US" sz="1800" b="0" smtClean="0"/>
              <a:t>(1/2)</a:t>
            </a:r>
            <a:endParaRPr lang="en-US" sz="2800" b="0" smtClean="0"/>
          </a:p>
        </p:txBody>
      </p:sp>
      <p:sp>
        <p:nvSpPr>
          <p:cNvPr id="5" name="Rectangle 3"/>
          <p:cNvSpPr txBox="1">
            <a:spLocks noChangeArrowheads="1"/>
          </p:cNvSpPr>
          <p:nvPr/>
        </p:nvSpPr>
        <p:spPr bwMode="auto">
          <a:xfrm>
            <a:off x="393700" y="124777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b="1" dirty="0" err="1" smtClean="0">
                <a:solidFill>
                  <a:srgbClr val="080808"/>
                </a:solidFill>
                <a:ea typeface="굴림" charset="-127"/>
                <a:cs typeface="Times New Roman" pitchFamily="18" charset="0"/>
              </a:rPr>
              <a:t>Thanh</a:t>
            </a:r>
            <a:r>
              <a:rPr lang="en-US" b="1" dirty="0" smtClean="0">
                <a:solidFill>
                  <a:srgbClr val="080808"/>
                </a:solidFill>
                <a:ea typeface="굴림" charset="-127"/>
                <a:cs typeface="Times New Roman" pitchFamily="18" charset="0"/>
              </a:rPr>
              <a:t> </a:t>
            </a:r>
            <a:r>
              <a:rPr lang="en-US" b="1" dirty="0" err="1" smtClean="0">
                <a:solidFill>
                  <a:srgbClr val="080808"/>
                </a:solidFill>
                <a:ea typeface="굴림" charset="-127"/>
                <a:cs typeface="Times New Roman" pitchFamily="18" charset="0"/>
              </a:rPr>
              <a:t>tra</a:t>
            </a:r>
            <a:r>
              <a:rPr lang="en-US" b="1" dirty="0" smtClean="0">
                <a:solidFill>
                  <a:srgbClr val="080808"/>
                </a:solidFill>
                <a:ea typeface="굴림" charset="-127"/>
                <a:cs typeface="Times New Roman" pitchFamily="18" charset="0"/>
              </a:rPr>
              <a:t> </a:t>
            </a:r>
            <a:r>
              <a:rPr lang="en-US" b="1" dirty="0" err="1" smtClean="0">
                <a:solidFill>
                  <a:srgbClr val="080808"/>
                </a:solidFill>
                <a:ea typeface="굴림" charset="-127"/>
                <a:cs typeface="Times New Roman" pitchFamily="18" charset="0"/>
              </a:rPr>
              <a:t>Cơ</a:t>
            </a:r>
            <a:r>
              <a:rPr lang="en-US" b="1" dirty="0" smtClean="0">
                <a:solidFill>
                  <a:srgbClr val="080808"/>
                </a:solidFill>
                <a:ea typeface="굴림" charset="-127"/>
                <a:cs typeface="Times New Roman" pitchFamily="18" charset="0"/>
              </a:rPr>
              <a:t> </a:t>
            </a:r>
            <a:r>
              <a:rPr lang="en-US" b="1" dirty="0" err="1" smtClean="0">
                <a:solidFill>
                  <a:srgbClr val="080808"/>
                </a:solidFill>
                <a:ea typeface="굴림" charset="-127"/>
                <a:cs typeface="Times New Roman" pitchFamily="18" charset="0"/>
              </a:rPr>
              <a:t>sở</a:t>
            </a:r>
            <a:r>
              <a:rPr lang="en-US" b="1" dirty="0" smtClean="0">
                <a:solidFill>
                  <a:srgbClr val="080808"/>
                </a:solidFill>
                <a:ea typeface="굴림" charset="-127"/>
                <a:cs typeface="Times New Roman" pitchFamily="18" charset="0"/>
              </a:rPr>
              <a:t> </a:t>
            </a:r>
            <a:r>
              <a:rPr lang="en-US" b="1" dirty="0" err="1" smtClean="0">
                <a:solidFill>
                  <a:srgbClr val="080808"/>
                </a:solidFill>
                <a:ea typeface="굴림" charset="-127"/>
                <a:cs typeface="Times New Roman" pitchFamily="18" charset="0"/>
              </a:rPr>
              <a:t>bức</a:t>
            </a:r>
            <a:r>
              <a:rPr lang="en-US" b="1" dirty="0" smtClean="0">
                <a:solidFill>
                  <a:srgbClr val="080808"/>
                </a:solidFill>
                <a:ea typeface="굴림" charset="-127"/>
                <a:cs typeface="Times New Roman" pitchFamily="18" charset="0"/>
              </a:rPr>
              <a:t> </a:t>
            </a:r>
            <a:r>
              <a:rPr lang="en-US" b="1" dirty="0" err="1" smtClean="0">
                <a:solidFill>
                  <a:srgbClr val="080808"/>
                </a:solidFill>
                <a:ea typeface="굴림" charset="-127"/>
                <a:cs typeface="Times New Roman" pitchFamily="18" charset="0"/>
              </a:rPr>
              <a:t>xạ</a:t>
            </a:r>
            <a:endParaRPr lang="en-US" b="1" dirty="0" smtClean="0">
              <a:solidFill>
                <a:srgbClr val="080808"/>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pt-BR" dirty="0" smtClean="0"/>
              <a:t>Với trên 4000 cơ sở bức xạ trong cả nước, để hoạt động thanh tra có hiệu quả lực lượng thanh tra an toàn bức xạ tại Cục ATBXHN và các Sở KHCN cần được bổ sung nhân lực, đặc biệt các Sở KHCN cần bố trí cán bộ chuyên trách có chuyên môn về ATBX làm công tác thanh tra.</a:t>
            </a:r>
          </a:p>
          <a:p>
            <a:pPr marL="342900" indent="-342900" algn="just" eaLnBrk="0" fontAlgn="auto" hangingPunct="0">
              <a:spcBef>
                <a:spcPts val="500"/>
              </a:spcBef>
              <a:spcAft>
                <a:spcPts val="500"/>
              </a:spcAft>
              <a:buClr>
                <a:srgbClr val="080808"/>
              </a:buClr>
              <a:buFontTx/>
              <a:buChar char="-"/>
              <a:defRPr/>
            </a:pPr>
            <a:r>
              <a:rPr lang="pt-BR" dirty="0" smtClean="0"/>
              <a:t>Bên cạnh đào tạo về nghiệp vụ thanh tra, việc đào tạo bồi dưỡng kiến thức chuyên môn về an toàn bức xạ, an ninh nguồn phóng xạ cần phải được tổ chức thường xuyên cho cán bộ </a:t>
            </a:r>
            <a:r>
              <a:rPr lang="pt-BR" dirty="0"/>
              <a:t>T</a:t>
            </a:r>
            <a:r>
              <a:rPr lang="pt-BR" dirty="0" smtClean="0"/>
              <a:t>hanh tra Cục và Thanh tra Sở, </a:t>
            </a:r>
            <a:r>
              <a:rPr lang="it-IT" dirty="0" smtClean="0"/>
              <a:t>các </a:t>
            </a:r>
            <a:r>
              <a:rPr lang="it-IT" dirty="0"/>
              <a:t>cán bộ thanh tra và quản lý </a:t>
            </a:r>
            <a:r>
              <a:rPr lang="it-IT" dirty="0" smtClean="0"/>
              <a:t>ATBX của </a:t>
            </a:r>
            <a:r>
              <a:rPr lang="it-IT" dirty="0"/>
              <a:t>các Sở </a:t>
            </a:r>
            <a:r>
              <a:rPr lang="it-IT" dirty="0" smtClean="0"/>
              <a:t>KHCN cần </a:t>
            </a:r>
            <a:r>
              <a:rPr lang="it-IT" dirty="0"/>
              <a:t>phải được huấn luyện, đào tạo về năng lực đo kiểm tra, nhận dạng nguồn phóng xạ. </a:t>
            </a:r>
            <a:endParaRPr lang="pt-BR" strike="sngStrike" dirty="0" smtClean="0"/>
          </a:p>
          <a:p>
            <a:pPr marL="342900" indent="-342900" algn="just" eaLnBrk="0" fontAlgn="auto" hangingPunct="0">
              <a:spcBef>
                <a:spcPts val="500"/>
              </a:spcBef>
              <a:spcAft>
                <a:spcPts val="500"/>
              </a:spcAft>
              <a:buClr>
                <a:srgbClr val="080808"/>
              </a:buClr>
              <a:buFontTx/>
              <a:buChar char="-"/>
              <a:defRPr/>
            </a:pPr>
            <a:r>
              <a:rPr lang="pt-BR" dirty="0" smtClean="0"/>
              <a:t>Trang thiết bị phục vụ công tác thanh tra tại Cục ATBXHN và các Sở KHCN địa phương chưa được cung cấp đầy đủ, cần phải được quan tâm đầu tư, đặc biệt phương tiện kiểm tra các thông số của thiết bị bức xạ trong y tế và thiết bị nhận diện đồng vị phóng xạ.</a:t>
            </a:r>
          </a:p>
          <a:p>
            <a:pPr marL="342900" indent="-342900" algn="just" eaLnBrk="0" fontAlgn="auto" hangingPunct="0">
              <a:spcBef>
                <a:spcPts val="500"/>
              </a:spcBef>
              <a:spcAft>
                <a:spcPts val="500"/>
              </a:spcAft>
              <a:buClr>
                <a:srgbClr val="080808"/>
              </a:buClr>
              <a:buFontTx/>
              <a:buChar char="-"/>
              <a:defRPr/>
            </a:pPr>
            <a:r>
              <a:rPr lang="pt-BR" dirty="0"/>
              <a:t>K</a:t>
            </a:r>
            <a:r>
              <a:rPr lang="pt-BR" dirty="0" smtClean="0"/>
              <a:t>iến </a:t>
            </a:r>
            <a:r>
              <a:rPr lang="pt-BR" dirty="0"/>
              <a:t>nghị Thanh tra Chính phủ sửa đổi các quy định đối với hoạt động thanh tra chuyên </a:t>
            </a:r>
            <a:r>
              <a:rPr lang="pt-BR" dirty="0" smtClean="0"/>
              <a:t>ngành ATBX </a:t>
            </a:r>
            <a:r>
              <a:rPr lang="pt-BR" dirty="0"/>
              <a:t>theo hướng rút gọn, phù hợp với tính chất nhanh chóng, kịp thời của hoạt động này</a:t>
            </a:r>
            <a:endParaRPr lang="en-US" dirty="0" smtClean="0"/>
          </a:p>
          <a:p>
            <a:pPr marL="342900" indent="-342900" algn="just" eaLnBrk="0" fontAlgn="auto" hangingPunct="0">
              <a:spcBef>
                <a:spcPts val="500"/>
              </a:spcBef>
              <a:spcAft>
                <a:spcPts val="500"/>
              </a:spcAft>
              <a:buClr>
                <a:srgbClr val="080808"/>
              </a:buClr>
              <a:buFontTx/>
              <a:buChar char="-"/>
              <a:defRPr/>
            </a:pPr>
            <a:endParaRPr lang="en-US" sz="2000" dirty="0">
              <a:solidFill>
                <a:srgbClr val="080808"/>
              </a:solidFill>
              <a:ea typeface="굴림" charset="-127"/>
              <a:cs typeface="Times New Roman" pitchFamily="18" charset="0"/>
            </a:endParaRPr>
          </a:p>
        </p:txBody>
      </p:sp>
    </p:spTree>
  </p:cSld>
  <p:clrMapOvr>
    <a:masterClrMapping/>
  </p:clrMapOvr>
  <p:transition spd="slow">
    <p:pull/>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44</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smtClean="0"/>
              <a:t>3.2. </a:t>
            </a:r>
            <a:r>
              <a:rPr lang="pt-BR" sz="2800" smtClean="0"/>
              <a:t>Xây dựng năng lực thanh tra an toàn</a:t>
            </a:r>
            <a:r>
              <a:rPr lang="en-US" sz="2800" smtClean="0"/>
              <a:t> </a:t>
            </a:r>
            <a:r>
              <a:rPr lang="en-US" sz="1800" b="0" smtClean="0"/>
              <a:t>(2/2)</a:t>
            </a:r>
            <a:endParaRPr lang="en-US" sz="2800" b="0" smtClean="0"/>
          </a:p>
        </p:txBody>
      </p:sp>
      <p:sp>
        <p:nvSpPr>
          <p:cNvPr id="5" name="Rectangle 3"/>
          <p:cNvSpPr txBox="1">
            <a:spLocks noChangeArrowheads="1"/>
          </p:cNvSpPr>
          <p:nvPr/>
        </p:nvSpPr>
        <p:spPr bwMode="auto">
          <a:xfrm>
            <a:off x="393700" y="124777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000" b="1" dirty="0" err="1" smtClean="0">
                <a:solidFill>
                  <a:srgbClr val="080808"/>
                </a:solidFill>
                <a:ea typeface="굴림" charset="-127"/>
                <a:cs typeface="Times New Roman" pitchFamily="18" charset="0"/>
              </a:rPr>
              <a:t>Thanh</a:t>
            </a:r>
            <a:r>
              <a:rPr lang="en-US" sz="2000" b="1" dirty="0" smtClean="0">
                <a:solidFill>
                  <a:srgbClr val="080808"/>
                </a:solidFill>
                <a:ea typeface="굴림" charset="-127"/>
                <a:cs typeface="Times New Roman" pitchFamily="18" charset="0"/>
              </a:rPr>
              <a:t> </a:t>
            </a:r>
            <a:r>
              <a:rPr lang="en-US" sz="2000" b="1" dirty="0" err="1" smtClean="0">
                <a:solidFill>
                  <a:srgbClr val="080808"/>
                </a:solidFill>
                <a:ea typeface="굴림" charset="-127"/>
                <a:cs typeface="Times New Roman" pitchFamily="18" charset="0"/>
              </a:rPr>
              <a:t>tra</a:t>
            </a:r>
            <a:r>
              <a:rPr lang="en-US" sz="2000" b="1" dirty="0" smtClean="0">
                <a:solidFill>
                  <a:srgbClr val="080808"/>
                </a:solidFill>
                <a:ea typeface="굴림" charset="-127"/>
                <a:cs typeface="Times New Roman" pitchFamily="18" charset="0"/>
              </a:rPr>
              <a:t> </a:t>
            </a:r>
            <a:r>
              <a:rPr lang="en-US" sz="2000" b="1" dirty="0" err="1" smtClean="0">
                <a:solidFill>
                  <a:srgbClr val="080808"/>
                </a:solidFill>
                <a:ea typeface="굴림" charset="-127"/>
                <a:cs typeface="Times New Roman" pitchFamily="18" charset="0"/>
              </a:rPr>
              <a:t>Cơ</a:t>
            </a:r>
            <a:r>
              <a:rPr lang="en-US" sz="2000" b="1" dirty="0" smtClean="0">
                <a:solidFill>
                  <a:srgbClr val="080808"/>
                </a:solidFill>
                <a:ea typeface="굴림" charset="-127"/>
                <a:cs typeface="Times New Roman" pitchFamily="18" charset="0"/>
              </a:rPr>
              <a:t> </a:t>
            </a:r>
            <a:r>
              <a:rPr lang="en-US" sz="2000" b="1" dirty="0" err="1" smtClean="0">
                <a:solidFill>
                  <a:srgbClr val="080808"/>
                </a:solidFill>
                <a:ea typeface="굴림" charset="-127"/>
                <a:cs typeface="Times New Roman" pitchFamily="18" charset="0"/>
              </a:rPr>
              <a:t>sở</a:t>
            </a:r>
            <a:r>
              <a:rPr lang="en-US" sz="2000" b="1" dirty="0" smtClean="0">
                <a:solidFill>
                  <a:srgbClr val="080808"/>
                </a:solidFill>
                <a:ea typeface="굴림" charset="-127"/>
                <a:cs typeface="Times New Roman" pitchFamily="18" charset="0"/>
              </a:rPr>
              <a:t> </a:t>
            </a:r>
            <a:r>
              <a:rPr lang="en-US" sz="2000" b="1" dirty="0" err="1" smtClean="0">
                <a:solidFill>
                  <a:srgbClr val="080808"/>
                </a:solidFill>
                <a:ea typeface="굴림" charset="-127"/>
                <a:cs typeface="Times New Roman" pitchFamily="18" charset="0"/>
              </a:rPr>
              <a:t>hạt</a:t>
            </a:r>
            <a:r>
              <a:rPr lang="en-US" sz="2000" b="1" dirty="0" smtClean="0">
                <a:solidFill>
                  <a:srgbClr val="080808"/>
                </a:solidFill>
                <a:ea typeface="굴림" charset="-127"/>
                <a:cs typeface="Times New Roman" pitchFamily="18" charset="0"/>
              </a:rPr>
              <a:t> </a:t>
            </a:r>
            <a:r>
              <a:rPr lang="en-US" sz="2000" b="1" dirty="0" err="1" smtClean="0">
                <a:solidFill>
                  <a:srgbClr val="080808"/>
                </a:solidFill>
                <a:ea typeface="굴림" charset="-127"/>
                <a:cs typeface="Times New Roman" pitchFamily="18" charset="0"/>
              </a:rPr>
              <a:t>nhân</a:t>
            </a:r>
            <a:endParaRPr lang="en-US" sz="2000" b="1" dirty="0" smtClean="0">
              <a:solidFill>
                <a:srgbClr val="080808"/>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pt-BR" sz="2000" dirty="0" smtClean="0"/>
              <a:t>Trong 03 năm vừa qua, Cục ATBXHN đã tiến hành thanh tra lò phản ứng hạt nhân nghiên cứu Đà Lạt năm 2016. </a:t>
            </a:r>
          </a:p>
          <a:p>
            <a:pPr marL="342900" indent="-342900" algn="just" eaLnBrk="0" fontAlgn="auto" hangingPunct="0">
              <a:spcBef>
                <a:spcPts val="500"/>
              </a:spcBef>
              <a:spcAft>
                <a:spcPts val="500"/>
              </a:spcAft>
              <a:buClr>
                <a:srgbClr val="080808"/>
              </a:buClr>
              <a:buFontTx/>
              <a:buChar char="-"/>
              <a:defRPr/>
            </a:pPr>
            <a:r>
              <a:rPr lang="pt-BR" sz="2000" dirty="0" smtClean="0"/>
              <a:t>Đối với nhà máy điện hạt nhân, Cục ATBXHN thực hiện thanh tra Ban quản lý Dự án điện hạt nhân Ninh Thuận năm 2015, đã dừng thanh tra từ năm 2016 khi Dự án Điện hạt nhân Ninh Thuận dừng.</a:t>
            </a:r>
          </a:p>
          <a:p>
            <a:pPr marL="342900" indent="-342900" algn="just" eaLnBrk="0" fontAlgn="auto" hangingPunct="0">
              <a:spcBef>
                <a:spcPts val="500"/>
              </a:spcBef>
              <a:spcAft>
                <a:spcPts val="500"/>
              </a:spcAft>
              <a:buClr>
                <a:srgbClr val="080808"/>
              </a:buClr>
              <a:buFontTx/>
              <a:buChar char="-"/>
              <a:defRPr/>
            </a:pPr>
            <a:r>
              <a:rPr lang="pt-BR" sz="2000" dirty="0" smtClean="0"/>
              <a:t>Để tiếp tục thực hiện tốt nhiệm vụ thanh tra </a:t>
            </a:r>
            <a:r>
              <a:rPr lang="pt-BR" sz="2000" dirty="0"/>
              <a:t>lò phản ứng hạt </a:t>
            </a:r>
            <a:r>
              <a:rPr lang="pt-BR" sz="2000" dirty="0" smtClean="0"/>
              <a:t>nhân nghiên cứu </a:t>
            </a:r>
            <a:r>
              <a:rPr lang="pt-BR" sz="2000" dirty="0"/>
              <a:t>Đà </a:t>
            </a:r>
            <a:r>
              <a:rPr lang="pt-BR" sz="2000" dirty="0" smtClean="0"/>
              <a:t>Lạt và dự kiến triển khai thanh tra đối với dự án xây </a:t>
            </a:r>
            <a:r>
              <a:rPr lang="pt-BR" sz="2000" dirty="0"/>
              <a:t>dựng lò phản ứng hạt nhân nghiên cứu </a:t>
            </a:r>
            <a:r>
              <a:rPr lang="pt-BR" sz="2000" dirty="0" smtClean="0"/>
              <a:t>mới, việc đào tạo cán bộ thanh tra về an toàn hạt nhân cũng rất cần thiết, trong đó chú trọng vào những nội dung chuyên sâu để chuẩn bị cho hoạt động tháo dỡ lò phản ứng hạt nhân Đà Lạt và xây dựng lò phản ứng hạt nhân mới.</a:t>
            </a:r>
            <a:endParaRPr lang="en-US" sz="2000" dirty="0" smtClean="0"/>
          </a:p>
          <a:p>
            <a:pPr marL="342900" indent="-342900" algn="just" eaLnBrk="0" fontAlgn="auto" hangingPunct="0">
              <a:spcBef>
                <a:spcPts val="500"/>
              </a:spcBef>
              <a:spcAft>
                <a:spcPts val="500"/>
              </a:spcAft>
              <a:buClr>
                <a:srgbClr val="080808"/>
              </a:buClr>
              <a:buFontTx/>
              <a:buChar char="-"/>
              <a:defRPr/>
            </a:pPr>
            <a:endParaRPr lang="en-US" sz="2000" dirty="0">
              <a:ea typeface="굴림" charset="-127"/>
              <a:cs typeface="Times New Roman" pitchFamily="18" charset="0"/>
            </a:endParaRPr>
          </a:p>
        </p:txBody>
      </p:sp>
    </p:spTree>
  </p:cSld>
  <p:clrMapOvr>
    <a:masterClrMapping/>
  </p:clrMapOvr>
  <p:transition spd="slow">
    <p:pull/>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45</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smtClean="0"/>
              <a:t>3.3. </a:t>
            </a:r>
            <a:r>
              <a:rPr lang="pt-BR" sz="2800" smtClean="0"/>
              <a:t>Xây dựng năng lực ứng phó sự cố</a:t>
            </a:r>
            <a:endParaRPr lang="en-US" sz="2800" b="0" smtClean="0"/>
          </a:p>
        </p:txBody>
      </p:sp>
      <p:sp>
        <p:nvSpPr>
          <p:cNvPr id="7" name="Rectangle 3"/>
          <p:cNvSpPr txBox="1">
            <a:spLocks noChangeArrowheads="1"/>
          </p:cNvSpPr>
          <p:nvPr/>
        </p:nvSpPr>
        <p:spPr bwMode="auto">
          <a:xfrm>
            <a:off x="393700" y="124777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000" b="1" dirty="0" err="1" smtClean="0">
                <a:solidFill>
                  <a:srgbClr val="080808"/>
                </a:solidFill>
                <a:ea typeface="굴림" charset="-127"/>
                <a:cs typeface="Times New Roman" pitchFamily="18" charset="0"/>
              </a:rPr>
              <a:t>Xây</a:t>
            </a:r>
            <a:r>
              <a:rPr lang="en-US" sz="2000" b="1" dirty="0" smtClean="0">
                <a:solidFill>
                  <a:srgbClr val="080808"/>
                </a:solidFill>
                <a:ea typeface="굴림" charset="-127"/>
                <a:cs typeface="Times New Roman" pitchFamily="18" charset="0"/>
              </a:rPr>
              <a:t> </a:t>
            </a:r>
            <a:r>
              <a:rPr lang="en-US" sz="2000" b="1" dirty="0" err="1" smtClean="0">
                <a:solidFill>
                  <a:srgbClr val="080808"/>
                </a:solidFill>
                <a:ea typeface="굴림" charset="-127"/>
                <a:cs typeface="Times New Roman" pitchFamily="18" charset="0"/>
              </a:rPr>
              <a:t>dựng</a:t>
            </a:r>
            <a:r>
              <a:rPr lang="en-US" sz="2000" b="1" dirty="0" smtClean="0">
                <a:solidFill>
                  <a:srgbClr val="080808"/>
                </a:solidFill>
                <a:ea typeface="굴림" charset="-127"/>
                <a:cs typeface="Times New Roman" pitchFamily="18" charset="0"/>
              </a:rPr>
              <a:t> </a:t>
            </a:r>
            <a:r>
              <a:rPr lang="en-US" sz="2000" b="1" dirty="0" err="1" smtClean="0">
                <a:solidFill>
                  <a:srgbClr val="080808"/>
                </a:solidFill>
                <a:ea typeface="굴림" charset="-127"/>
                <a:cs typeface="Times New Roman" pitchFamily="18" charset="0"/>
              </a:rPr>
              <a:t>năng</a:t>
            </a:r>
            <a:r>
              <a:rPr lang="en-US" sz="2000" b="1" dirty="0" smtClean="0">
                <a:solidFill>
                  <a:srgbClr val="080808"/>
                </a:solidFill>
                <a:ea typeface="굴림" charset="-127"/>
                <a:cs typeface="Times New Roman" pitchFamily="18" charset="0"/>
              </a:rPr>
              <a:t> </a:t>
            </a:r>
            <a:r>
              <a:rPr lang="en-US" sz="2000" b="1" dirty="0" err="1" smtClean="0">
                <a:solidFill>
                  <a:srgbClr val="080808"/>
                </a:solidFill>
                <a:ea typeface="굴림" charset="-127"/>
                <a:cs typeface="Times New Roman" pitchFamily="18" charset="0"/>
              </a:rPr>
              <a:t>lực</a:t>
            </a:r>
            <a:r>
              <a:rPr lang="en-US" sz="2000" b="1" dirty="0" smtClean="0">
                <a:solidFill>
                  <a:srgbClr val="080808"/>
                </a:solidFill>
                <a:ea typeface="굴림" charset="-127"/>
                <a:cs typeface="Times New Roman" pitchFamily="18" charset="0"/>
              </a:rPr>
              <a:t> </a:t>
            </a:r>
            <a:r>
              <a:rPr lang="en-US" sz="2000" b="1" dirty="0" err="1" smtClean="0">
                <a:solidFill>
                  <a:srgbClr val="080808"/>
                </a:solidFill>
                <a:ea typeface="굴림" charset="-127"/>
                <a:cs typeface="Times New Roman" pitchFamily="18" charset="0"/>
              </a:rPr>
              <a:t>kỹ</a:t>
            </a:r>
            <a:r>
              <a:rPr lang="en-US" sz="2000" b="1" dirty="0" smtClean="0">
                <a:solidFill>
                  <a:srgbClr val="080808"/>
                </a:solidFill>
                <a:ea typeface="굴림" charset="-127"/>
                <a:cs typeface="Times New Roman" pitchFamily="18" charset="0"/>
              </a:rPr>
              <a:t> </a:t>
            </a:r>
            <a:r>
              <a:rPr lang="en-US" sz="2000" b="1" dirty="0" err="1" smtClean="0">
                <a:solidFill>
                  <a:srgbClr val="080808"/>
                </a:solidFill>
                <a:ea typeface="굴림" charset="-127"/>
                <a:cs typeface="Times New Roman" pitchFamily="18" charset="0"/>
              </a:rPr>
              <a:t>thuật</a:t>
            </a:r>
            <a:r>
              <a:rPr lang="en-US" sz="2000" b="1" dirty="0" smtClean="0">
                <a:solidFill>
                  <a:srgbClr val="080808"/>
                </a:solidFill>
                <a:ea typeface="굴림" charset="-127"/>
                <a:cs typeface="Times New Roman" pitchFamily="18" charset="0"/>
              </a:rPr>
              <a:t> </a:t>
            </a:r>
            <a:r>
              <a:rPr lang="en-US" sz="2000" b="1" dirty="0" err="1" smtClean="0">
                <a:solidFill>
                  <a:srgbClr val="080808"/>
                </a:solidFill>
                <a:ea typeface="굴림" charset="-127"/>
                <a:cs typeface="Times New Roman" pitchFamily="18" charset="0"/>
              </a:rPr>
              <a:t>hỗ</a:t>
            </a:r>
            <a:r>
              <a:rPr lang="en-US" sz="2000" b="1" dirty="0" smtClean="0">
                <a:solidFill>
                  <a:srgbClr val="080808"/>
                </a:solidFill>
                <a:ea typeface="굴림" charset="-127"/>
                <a:cs typeface="Times New Roman" pitchFamily="18" charset="0"/>
              </a:rPr>
              <a:t> </a:t>
            </a:r>
            <a:r>
              <a:rPr lang="en-US" sz="2000" b="1" dirty="0" err="1" smtClean="0">
                <a:solidFill>
                  <a:srgbClr val="080808"/>
                </a:solidFill>
                <a:ea typeface="굴림" charset="-127"/>
                <a:cs typeface="Times New Roman" pitchFamily="18" charset="0"/>
              </a:rPr>
              <a:t>trợ</a:t>
            </a:r>
            <a:r>
              <a:rPr lang="en-US" sz="2000" b="1" dirty="0" smtClean="0">
                <a:solidFill>
                  <a:srgbClr val="080808"/>
                </a:solidFill>
                <a:ea typeface="굴림" charset="-127"/>
                <a:cs typeface="Times New Roman" pitchFamily="18" charset="0"/>
              </a:rPr>
              <a:t> </a:t>
            </a:r>
            <a:r>
              <a:rPr lang="en-US" sz="2000" b="1" dirty="0" err="1" smtClean="0">
                <a:solidFill>
                  <a:srgbClr val="080808"/>
                </a:solidFill>
                <a:ea typeface="굴림" charset="-127"/>
                <a:cs typeface="Times New Roman" pitchFamily="18" charset="0"/>
              </a:rPr>
              <a:t>công</a:t>
            </a:r>
            <a:r>
              <a:rPr lang="en-US" sz="2000" b="1" dirty="0" smtClean="0">
                <a:solidFill>
                  <a:srgbClr val="080808"/>
                </a:solidFill>
                <a:ea typeface="굴림" charset="-127"/>
                <a:cs typeface="Times New Roman" pitchFamily="18" charset="0"/>
              </a:rPr>
              <a:t> </a:t>
            </a:r>
            <a:r>
              <a:rPr lang="en-US" sz="2000" b="1" dirty="0" err="1" smtClean="0">
                <a:solidFill>
                  <a:srgbClr val="080808"/>
                </a:solidFill>
                <a:ea typeface="굴림" charset="-127"/>
                <a:cs typeface="Times New Roman" pitchFamily="18" charset="0"/>
              </a:rPr>
              <a:t>tác</a:t>
            </a:r>
            <a:r>
              <a:rPr lang="en-US" sz="2000" b="1" dirty="0" smtClean="0">
                <a:solidFill>
                  <a:srgbClr val="080808"/>
                </a:solidFill>
                <a:ea typeface="굴림" charset="-127"/>
                <a:cs typeface="Times New Roman" pitchFamily="18" charset="0"/>
              </a:rPr>
              <a:t> </a:t>
            </a:r>
            <a:r>
              <a:rPr lang="en-US" sz="2000" b="1" dirty="0" err="1" smtClean="0">
                <a:solidFill>
                  <a:srgbClr val="080808"/>
                </a:solidFill>
                <a:ea typeface="굴림" charset="-127"/>
                <a:cs typeface="Times New Roman" pitchFamily="18" charset="0"/>
              </a:rPr>
              <a:t>ứng</a:t>
            </a:r>
            <a:r>
              <a:rPr lang="en-US" sz="2000" b="1" dirty="0" smtClean="0">
                <a:solidFill>
                  <a:srgbClr val="080808"/>
                </a:solidFill>
                <a:ea typeface="굴림" charset="-127"/>
                <a:cs typeface="Times New Roman" pitchFamily="18" charset="0"/>
              </a:rPr>
              <a:t> </a:t>
            </a:r>
            <a:r>
              <a:rPr lang="en-US" sz="2000" b="1" dirty="0" err="1" smtClean="0">
                <a:solidFill>
                  <a:srgbClr val="080808"/>
                </a:solidFill>
                <a:ea typeface="굴림" charset="-127"/>
                <a:cs typeface="Times New Roman" pitchFamily="18" charset="0"/>
              </a:rPr>
              <a:t>phó</a:t>
            </a:r>
            <a:r>
              <a:rPr lang="en-US" sz="2000" b="1" dirty="0" smtClean="0">
                <a:solidFill>
                  <a:srgbClr val="080808"/>
                </a:solidFill>
                <a:ea typeface="굴림" charset="-127"/>
                <a:cs typeface="Times New Roman" pitchFamily="18" charset="0"/>
              </a:rPr>
              <a:t> </a:t>
            </a:r>
            <a:r>
              <a:rPr lang="en-US" sz="2000" b="1" dirty="0" err="1" smtClean="0">
                <a:solidFill>
                  <a:srgbClr val="080808"/>
                </a:solidFill>
                <a:ea typeface="굴림" charset="-127"/>
                <a:cs typeface="Times New Roman" pitchFamily="18" charset="0"/>
              </a:rPr>
              <a:t>sự</a:t>
            </a:r>
            <a:r>
              <a:rPr lang="en-US" sz="2000" b="1" dirty="0" smtClean="0">
                <a:solidFill>
                  <a:srgbClr val="080808"/>
                </a:solidFill>
                <a:ea typeface="굴림" charset="-127"/>
                <a:cs typeface="Times New Roman" pitchFamily="18" charset="0"/>
              </a:rPr>
              <a:t> </a:t>
            </a:r>
            <a:r>
              <a:rPr lang="en-US" sz="2000" b="1" dirty="0" err="1" smtClean="0">
                <a:solidFill>
                  <a:srgbClr val="080808"/>
                </a:solidFill>
                <a:ea typeface="굴림" charset="-127"/>
                <a:cs typeface="Times New Roman" pitchFamily="18" charset="0"/>
              </a:rPr>
              <a:t>cố</a:t>
            </a:r>
            <a:endParaRPr lang="en-US" sz="2000" b="1" dirty="0" smtClean="0">
              <a:solidFill>
                <a:srgbClr val="080808"/>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de-DE" sz="2000" dirty="0" smtClean="0"/>
              <a:t>Cục ATBXHN đã xây dựng và trình Bộ KH&amp;CN Dự án ODA của Chính phủ Nhật Bản hỗ trợ Bộ KH&amp;CN xây dựng năng lực kỹ thuật cho Cơ quan pháp quy hạt nhân, trong đó có các phương tiên hỗ trợ ứng phó sự cố, Trung tâm điều hành ứng phó trung ương, Trung tâm điều hành ứng phó tại địa điểm Ninh Thuận (off-site Center) và hệ thống quan trắc phóng xạ tại khu vực địa điểm của Cơ quan pháp quy hạt nhân để hỗ trợ đánh giá tình hình và đưa ra kịch bản ứng phó phù hợp. </a:t>
            </a:r>
          </a:p>
          <a:p>
            <a:pPr marL="342900" indent="-342900" algn="just" eaLnBrk="0" fontAlgn="auto" hangingPunct="0">
              <a:spcBef>
                <a:spcPts val="500"/>
              </a:spcBef>
              <a:spcAft>
                <a:spcPts val="500"/>
              </a:spcAft>
              <a:buClr>
                <a:srgbClr val="080808"/>
              </a:buClr>
              <a:buFontTx/>
              <a:buChar char="-"/>
              <a:defRPr/>
            </a:pPr>
            <a:r>
              <a:rPr lang="de-DE" sz="2000" dirty="0" smtClean="0"/>
              <a:t>Bộ Khoa học và Công nghệ đang phối hợp với UBND tỉnh, thành phố để triển khai Mạng lưới quan trắc và cảnh báo phóng xạ môi trường quốc gia.</a:t>
            </a:r>
          </a:p>
          <a:p>
            <a:pPr marL="342900" indent="-342900" algn="just" eaLnBrk="0" fontAlgn="auto" hangingPunct="0">
              <a:spcBef>
                <a:spcPts val="500"/>
              </a:spcBef>
              <a:spcAft>
                <a:spcPts val="500"/>
              </a:spcAft>
              <a:buClr>
                <a:srgbClr val="080808"/>
              </a:buClr>
              <a:buFontTx/>
              <a:buChar char="-"/>
              <a:defRPr/>
            </a:pPr>
            <a:r>
              <a:rPr lang="de-DE" sz="2000" dirty="0" smtClean="0"/>
              <a:t>Bộ Quốc phòng đang chuẩn bị Đề án tăng cường năng lực và phương tiên ứng phó sự cố cho các đơn vị của Bộ Quốc phòng.</a:t>
            </a:r>
            <a:endParaRPr lang="en-US" sz="2000" dirty="0" smtClean="0"/>
          </a:p>
          <a:p>
            <a:pPr marL="342900" indent="-342900" algn="just" eaLnBrk="0" fontAlgn="auto" hangingPunct="0">
              <a:spcBef>
                <a:spcPts val="500"/>
              </a:spcBef>
              <a:spcAft>
                <a:spcPts val="500"/>
              </a:spcAft>
              <a:buClr>
                <a:srgbClr val="080808"/>
              </a:buClr>
              <a:buFontTx/>
              <a:buChar char="-"/>
              <a:defRPr/>
            </a:pPr>
            <a:endParaRPr lang="en-US" sz="2000" dirty="0">
              <a:solidFill>
                <a:srgbClr val="080808"/>
              </a:solidFill>
              <a:ea typeface="굴림" charset="-127"/>
              <a:cs typeface="Times New Roman" pitchFamily="18" charset="0"/>
            </a:endParaRPr>
          </a:p>
        </p:txBody>
      </p:sp>
    </p:spTree>
  </p:cSld>
  <p:clrMapOvr>
    <a:masterClrMapping/>
  </p:clrMapOvr>
  <p:transition spd="slow">
    <p:pull dir="l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46</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smtClean="0"/>
              <a:t>3.4. </a:t>
            </a:r>
            <a:r>
              <a:rPr lang="pt-BR" sz="2800" smtClean="0"/>
              <a:t>Thông tin pháp quy hạt nhân </a:t>
            </a:r>
            <a:r>
              <a:rPr lang="pt-BR" sz="1800" b="0" smtClean="0"/>
              <a:t>(1/3)</a:t>
            </a:r>
            <a:endParaRPr lang="en-US" sz="2800" b="0" smtClean="0"/>
          </a:p>
        </p:txBody>
      </p:sp>
      <p:sp>
        <p:nvSpPr>
          <p:cNvPr id="5" name="Rectangle 3"/>
          <p:cNvSpPr txBox="1">
            <a:spLocks noChangeArrowheads="1"/>
          </p:cNvSpPr>
          <p:nvPr/>
        </p:nvSpPr>
        <p:spPr bwMode="auto">
          <a:xfrm>
            <a:off x="393700" y="124777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000" b="1" dirty="0" err="1" smtClean="0">
                <a:ea typeface="굴림" charset="-127"/>
                <a:cs typeface="Times New Roman" pitchFamily="18" charset="0"/>
              </a:rPr>
              <a:t>Thông</a:t>
            </a:r>
            <a:r>
              <a:rPr lang="en-US" sz="2000" b="1" dirty="0" smtClean="0">
                <a:ea typeface="굴림" charset="-127"/>
                <a:cs typeface="Times New Roman" pitchFamily="18" charset="0"/>
              </a:rPr>
              <a:t> tin </a:t>
            </a:r>
            <a:r>
              <a:rPr lang="en-US" sz="2000" b="1" dirty="0" err="1" smtClean="0">
                <a:ea typeface="굴림" charset="-127"/>
                <a:cs typeface="Times New Roman" pitchFamily="18" charset="0"/>
              </a:rPr>
              <a:t>khoa</a:t>
            </a:r>
            <a:r>
              <a:rPr lang="en-US" sz="2000" b="1" dirty="0" smtClean="0">
                <a:ea typeface="굴림" charset="-127"/>
                <a:cs typeface="Times New Roman" pitchFamily="18" charset="0"/>
              </a:rPr>
              <a:t> </a:t>
            </a:r>
            <a:r>
              <a:rPr lang="en-US" sz="2000" b="1" dirty="0" err="1" smtClean="0">
                <a:ea typeface="굴림" charset="-127"/>
                <a:cs typeface="Times New Roman" pitchFamily="18" charset="0"/>
              </a:rPr>
              <a:t>học</a:t>
            </a:r>
            <a:endParaRPr lang="en-US" sz="2000" b="1" dirty="0" smtClean="0">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de-DE" sz="2000" dirty="0" smtClean="0"/>
              <a:t>Thư viện Cục ATBXHN lưu trữ các tài liệu về an toàn bức xạ, an toàn, an ninh hạt nhân, các văn bản pháp luật trong lĩnh vực Năng lượng nguyên tử và các lĩnh vực liên quan; tài liệu các hội nghị hội thảo do Cục tổ chức hoặc tham gia. Thư viện Cục đảm bảo việc khai thác thông tin tư liệu cho cán bộ, nhân viên trong Cục và các cá nhân bên ngoài có nhu cầu thông tin về ATBXHN và NLNT.</a:t>
            </a:r>
          </a:p>
          <a:p>
            <a:pPr marL="342900" indent="-342900" algn="just" eaLnBrk="0" fontAlgn="auto" hangingPunct="0">
              <a:spcBef>
                <a:spcPts val="500"/>
              </a:spcBef>
              <a:spcAft>
                <a:spcPts val="500"/>
              </a:spcAft>
              <a:buClr>
                <a:srgbClr val="080808"/>
              </a:buClr>
              <a:buFontTx/>
              <a:buChar char="-"/>
              <a:defRPr/>
            </a:pPr>
            <a:r>
              <a:rPr lang="de-DE" sz="2000" dirty="0" smtClean="0"/>
              <a:t>Hàng năm, đã tổ chức xây dựng Báo cáo quốc gia về công tác công tác quản lý nhà nước trong lĩnh vực ATBXHN (Đã xuất bản Báo cáo năm 2012, 2013, 2014, 2015, 2016 và chuẩn bị xuất bản Báo cáo năm 2017)</a:t>
            </a:r>
            <a:endParaRPr lang="en-US" sz="2000" dirty="0">
              <a:ea typeface="굴림" charset="-127"/>
              <a:cs typeface="Times New Roman" pitchFamily="18" charset="0"/>
            </a:endParaRPr>
          </a:p>
        </p:txBody>
      </p:sp>
    </p:spTree>
  </p:cSld>
  <p:clrMapOvr>
    <a:masterClrMapping/>
  </p:clrMapOvr>
  <p:transition spd="slow">
    <p:pull dir="l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47</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smtClean="0"/>
              <a:t>3.4. </a:t>
            </a:r>
            <a:r>
              <a:rPr lang="pt-BR" sz="2800" smtClean="0"/>
              <a:t>Thông tin pháp quy hạt nhân </a:t>
            </a:r>
            <a:r>
              <a:rPr lang="pt-BR" sz="1800" b="0" smtClean="0"/>
              <a:t>(2/3)</a:t>
            </a:r>
            <a:endParaRPr lang="en-US" sz="2800" b="0" smtClean="0"/>
          </a:p>
        </p:txBody>
      </p:sp>
      <p:sp>
        <p:nvSpPr>
          <p:cNvPr id="5" name="Rectangle 3"/>
          <p:cNvSpPr txBox="1">
            <a:spLocks noChangeArrowheads="1"/>
          </p:cNvSpPr>
          <p:nvPr/>
        </p:nvSpPr>
        <p:spPr bwMode="auto">
          <a:xfrm>
            <a:off x="393700" y="124777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000" b="1" dirty="0" err="1" smtClean="0">
                <a:ea typeface="굴림" charset="-127"/>
                <a:cs typeface="Times New Roman" pitchFamily="18" charset="0"/>
              </a:rPr>
              <a:t>Thông</a:t>
            </a:r>
            <a:r>
              <a:rPr lang="en-US" sz="2000" b="1" dirty="0" smtClean="0">
                <a:ea typeface="굴림" charset="-127"/>
                <a:cs typeface="Times New Roman" pitchFamily="18" charset="0"/>
              </a:rPr>
              <a:t> tin </a:t>
            </a:r>
            <a:r>
              <a:rPr lang="en-US" sz="2000" b="1" dirty="0" err="1" smtClean="0">
                <a:ea typeface="굴림" charset="-127"/>
                <a:cs typeface="Times New Roman" pitchFamily="18" charset="0"/>
              </a:rPr>
              <a:t>tuyên</a:t>
            </a:r>
            <a:r>
              <a:rPr lang="en-US" sz="2000" b="1" dirty="0" smtClean="0">
                <a:ea typeface="굴림" charset="-127"/>
                <a:cs typeface="Times New Roman" pitchFamily="18" charset="0"/>
              </a:rPr>
              <a:t> </a:t>
            </a:r>
            <a:r>
              <a:rPr lang="en-US" sz="2000" b="1" dirty="0" err="1" smtClean="0">
                <a:ea typeface="굴림" charset="-127"/>
                <a:cs typeface="Times New Roman" pitchFamily="18" charset="0"/>
              </a:rPr>
              <a:t>truyền</a:t>
            </a:r>
            <a:endParaRPr lang="en-US" sz="2000" b="1" dirty="0" smtClean="0">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de-DE" sz="2000" dirty="0" smtClean="0"/>
              <a:t>Tuyên truyền phổ biến VBQPPL trong lĩnh vực ATBXHN. Năm 2016 Cục đã tổ chức 3 hội thảo tại 3 miền đất nước, cụ thể: tại Thành phố Hồ Chí Minh, Thành phố Đà Nẵng và Thủ đô Hà Nội</a:t>
            </a:r>
          </a:p>
          <a:p>
            <a:pPr marL="342900" indent="-342900" algn="just" eaLnBrk="0" fontAlgn="auto" hangingPunct="0">
              <a:spcBef>
                <a:spcPts val="500"/>
              </a:spcBef>
              <a:spcAft>
                <a:spcPts val="500"/>
              </a:spcAft>
              <a:buClr>
                <a:srgbClr val="080808"/>
              </a:buClr>
              <a:buFontTx/>
              <a:buChar char="-"/>
              <a:defRPr/>
            </a:pPr>
            <a:r>
              <a:rPr lang="de-DE" sz="2000" dirty="0" smtClean="0"/>
              <a:t>Thường xuyên đăng tải thông tin trong và ngoài nước trong </a:t>
            </a:r>
            <a:r>
              <a:rPr lang="de-DE" sz="2000" dirty="0"/>
              <a:t>lĩnh vực Năng lượng nguyên </a:t>
            </a:r>
            <a:r>
              <a:rPr lang="de-DE" sz="2000" dirty="0" smtClean="0"/>
              <a:t>tử cũng như các hoạt động của Cục trên website. Từ 2015 (khi trang thông tin điện tử được nâng cấp thành</a:t>
            </a:r>
            <a:r>
              <a:rPr lang="de-DE" sz="2000" dirty="0"/>
              <a:t> cổng thông tin điện </a:t>
            </a:r>
            <a:r>
              <a:rPr lang="de-DE" sz="2000" dirty="0" smtClean="0"/>
              <a:t>tử) đến tháng 6/2018, đã có 5 triệu lượt truy cập cổng thông tin điện tử của Cục.</a:t>
            </a:r>
          </a:p>
          <a:p>
            <a:pPr marL="342900" indent="-342900" algn="just" eaLnBrk="0" fontAlgn="auto" hangingPunct="0">
              <a:spcBef>
                <a:spcPts val="500"/>
              </a:spcBef>
              <a:spcAft>
                <a:spcPts val="500"/>
              </a:spcAft>
              <a:buClr>
                <a:srgbClr val="080808"/>
              </a:buClr>
              <a:buFontTx/>
              <a:buChar char="-"/>
              <a:defRPr/>
            </a:pPr>
            <a:r>
              <a:rPr lang="en-US" sz="2000" dirty="0" err="1"/>
              <a:t>X</a:t>
            </a:r>
            <a:r>
              <a:rPr lang="en-US" sz="2000" dirty="0" err="1" smtClean="0"/>
              <a:t>uất</a:t>
            </a:r>
            <a:r>
              <a:rPr lang="en-US" sz="2000" dirty="0" smtClean="0"/>
              <a:t> </a:t>
            </a:r>
            <a:r>
              <a:rPr lang="en-US" sz="2000" dirty="0" err="1" smtClean="0"/>
              <a:t>bản</a:t>
            </a:r>
            <a:r>
              <a:rPr lang="en-US" sz="2000" dirty="0" smtClean="0"/>
              <a:t> </a:t>
            </a:r>
            <a:r>
              <a:rPr lang="en-US" sz="2000" dirty="0" err="1" smtClean="0"/>
              <a:t>định</a:t>
            </a:r>
            <a:r>
              <a:rPr lang="en-US" sz="2000" dirty="0" smtClean="0"/>
              <a:t> </a:t>
            </a:r>
            <a:r>
              <a:rPr lang="en-US" sz="2000" dirty="0" err="1" smtClean="0"/>
              <a:t>kỳ</a:t>
            </a:r>
            <a:r>
              <a:rPr lang="en-US" sz="2000" dirty="0" smtClean="0"/>
              <a:t> </a:t>
            </a:r>
            <a:r>
              <a:rPr lang="en-US" sz="2000" dirty="0" err="1" smtClean="0"/>
              <a:t>Tập</a:t>
            </a:r>
            <a:r>
              <a:rPr lang="en-US" sz="2000" dirty="0" smtClean="0"/>
              <a:t> san </a:t>
            </a:r>
            <a:r>
              <a:rPr lang="en-US" sz="2000" dirty="0" err="1" smtClean="0"/>
              <a:t>Thông</a:t>
            </a:r>
            <a:r>
              <a:rPr lang="en-US" sz="2000" dirty="0" smtClean="0"/>
              <a:t> tin </a:t>
            </a:r>
            <a:r>
              <a:rPr lang="en-US" sz="2000" dirty="0" err="1" smtClean="0"/>
              <a:t>pháp</a:t>
            </a:r>
            <a:r>
              <a:rPr lang="en-US" sz="2000" dirty="0" smtClean="0"/>
              <a:t> </a:t>
            </a:r>
            <a:r>
              <a:rPr lang="en-US" sz="2000" dirty="0" err="1" smtClean="0"/>
              <a:t>quy</a:t>
            </a:r>
            <a:r>
              <a:rPr lang="en-US" sz="2000" dirty="0" smtClean="0"/>
              <a:t> </a:t>
            </a:r>
            <a:r>
              <a:rPr lang="en-US" sz="2000" dirty="0" err="1" smtClean="0"/>
              <a:t>hạt</a:t>
            </a:r>
            <a:r>
              <a:rPr lang="en-US" sz="2000" dirty="0" smtClean="0"/>
              <a:t> </a:t>
            </a:r>
            <a:r>
              <a:rPr lang="en-US" sz="2000" dirty="0" err="1" smtClean="0"/>
              <a:t>nhân</a:t>
            </a:r>
            <a:r>
              <a:rPr lang="en-US" sz="2000" dirty="0"/>
              <a:t>;</a:t>
            </a:r>
            <a:r>
              <a:rPr lang="en-US" sz="2000" dirty="0" smtClean="0"/>
              <a:t> </a:t>
            </a:r>
            <a:r>
              <a:rPr lang="en-US" sz="2000" dirty="0" err="1" smtClean="0"/>
              <a:t>đến</a:t>
            </a:r>
            <a:r>
              <a:rPr lang="en-US" sz="2000" dirty="0" smtClean="0"/>
              <a:t> nay </a:t>
            </a:r>
            <a:r>
              <a:rPr lang="en-US" sz="2000" dirty="0" err="1" smtClean="0"/>
              <a:t>đã</a:t>
            </a:r>
            <a:r>
              <a:rPr lang="en-US" sz="2000" dirty="0" smtClean="0"/>
              <a:t> </a:t>
            </a:r>
            <a:r>
              <a:rPr lang="en-US" sz="2000" dirty="0" err="1" smtClean="0"/>
              <a:t>xuất</a:t>
            </a:r>
            <a:r>
              <a:rPr lang="en-US" sz="2000" dirty="0" smtClean="0"/>
              <a:t> </a:t>
            </a:r>
            <a:r>
              <a:rPr lang="en-US" sz="2000" dirty="0" err="1" smtClean="0"/>
              <a:t>bản</a:t>
            </a:r>
            <a:r>
              <a:rPr lang="en-US" sz="2000" dirty="0" smtClean="0"/>
              <a:t> 13 </a:t>
            </a:r>
            <a:r>
              <a:rPr lang="en-US" sz="2000" dirty="0" err="1" smtClean="0"/>
              <a:t>số</a:t>
            </a:r>
            <a:r>
              <a:rPr lang="en-US" sz="2000" dirty="0"/>
              <a:t>,</a:t>
            </a:r>
            <a:r>
              <a:rPr lang="en-US" sz="2000" dirty="0" smtClean="0"/>
              <a:t> </a:t>
            </a:r>
            <a:r>
              <a:rPr lang="en-US" sz="2000" dirty="0" err="1"/>
              <a:t>s</a:t>
            </a:r>
            <a:r>
              <a:rPr lang="en-US" sz="2000" dirty="0" err="1" smtClean="0"/>
              <a:t>ố</a:t>
            </a:r>
            <a:r>
              <a:rPr lang="en-US" sz="2000" dirty="0" smtClean="0"/>
              <a:t> 14 </a:t>
            </a:r>
            <a:r>
              <a:rPr lang="en-US" sz="2000" dirty="0" err="1" smtClean="0"/>
              <a:t>sẽ</a:t>
            </a:r>
            <a:r>
              <a:rPr lang="en-US" sz="2000" dirty="0" smtClean="0"/>
              <a:t> </a:t>
            </a:r>
            <a:r>
              <a:rPr lang="en-US" sz="2000" dirty="0" err="1" smtClean="0"/>
              <a:t>xuất</a:t>
            </a:r>
            <a:r>
              <a:rPr lang="en-US" sz="2000" dirty="0" smtClean="0"/>
              <a:t> </a:t>
            </a:r>
            <a:r>
              <a:rPr lang="en-US" sz="2000" dirty="0" err="1" smtClean="0"/>
              <a:t>bản</a:t>
            </a:r>
            <a:r>
              <a:rPr lang="en-US" sz="2000" dirty="0" smtClean="0"/>
              <a:t> </a:t>
            </a:r>
            <a:r>
              <a:rPr lang="en-US" sz="2000" dirty="0" err="1" smtClean="0"/>
              <a:t>trong</a:t>
            </a:r>
            <a:r>
              <a:rPr lang="en-US" sz="2000" dirty="0" smtClean="0"/>
              <a:t> </a:t>
            </a:r>
            <a:r>
              <a:rPr lang="en-US" sz="2000" dirty="0" err="1" smtClean="0"/>
              <a:t>thời</a:t>
            </a:r>
            <a:r>
              <a:rPr lang="en-US" sz="2000" dirty="0" smtClean="0"/>
              <a:t> </a:t>
            </a:r>
            <a:r>
              <a:rPr lang="en-US" sz="2000" dirty="0" err="1" smtClean="0"/>
              <a:t>gian</a:t>
            </a:r>
            <a:r>
              <a:rPr lang="en-US" sz="2000" dirty="0" smtClean="0"/>
              <a:t> </a:t>
            </a:r>
            <a:r>
              <a:rPr lang="en-US" sz="2000" dirty="0" err="1" smtClean="0"/>
              <a:t>tới</a:t>
            </a:r>
            <a:r>
              <a:rPr lang="en-US" sz="2000" dirty="0" smtClean="0"/>
              <a:t>. </a:t>
            </a:r>
          </a:p>
          <a:p>
            <a:pPr marL="342900" indent="-342900" algn="just" eaLnBrk="0" fontAlgn="auto" hangingPunct="0">
              <a:spcBef>
                <a:spcPts val="500"/>
              </a:spcBef>
              <a:spcAft>
                <a:spcPts val="500"/>
              </a:spcAft>
              <a:buClr>
                <a:srgbClr val="080808"/>
              </a:buClr>
              <a:buFontTx/>
              <a:buChar char="-"/>
              <a:defRPr/>
            </a:pPr>
            <a:r>
              <a:rPr lang="en-US" sz="2000" dirty="0" err="1" smtClean="0"/>
              <a:t>Tổ</a:t>
            </a:r>
            <a:r>
              <a:rPr lang="en-US" sz="2000" dirty="0" smtClean="0"/>
              <a:t> </a:t>
            </a:r>
            <a:r>
              <a:rPr lang="en-US" sz="2000" dirty="0" err="1" smtClean="0"/>
              <a:t>chức</a:t>
            </a:r>
            <a:r>
              <a:rPr lang="en-US" sz="2000" dirty="0" smtClean="0"/>
              <a:t> </a:t>
            </a:r>
            <a:r>
              <a:rPr lang="en-US" sz="2000" dirty="0" err="1" smtClean="0"/>
              <a:t>Hội</a:t>
            </a:r>
            <a:r>
              <a:rPr lang="en-US" sz="2000" dirty="0" smtClean="0"/>
              <a:t> </a:t>
            </a:r>
            <a:r>
              <a:rPr lang="en-US" sz="2000" dirty="0" err="1" smtClean="0"/>
              <a:t>nghị</a:t>
            </a:r>
            <a:r>
              <a:rPr lang="en-US" sz="2000" dirty="0" smtClean="0"/>
              <a:t> </a:t>
            </a:r>
            <a:r>
              <a:rPr lang="en-US" sz="2000" dirty="0" err="1" smtClean="0"/>
              <a:t>Pháp</a:t>
            </a:r>
            <a:r>
              <a:rPr lang="en-US" sz="2000" dirty="0" smtClean="0"/>
              <a:t> </a:t>
            </a:r>
            <a:r>
              <a:rPr lang="en-US" sz="2000" dirty="0" err="1" smtClean="0"/>
              <a:t>quy</a:t>
            </a:r>
            <a:r>
              <a:rPr lang="en-US" sz="2000" dirty="0" smtClean="0"/>
              <a:t> </a:t>
            </a:r>
            <a:r>
              <a:rPr lang="en-US" sz="2000" dirty="0" err="1" smtClean="0"/>
              <a:t>hạt</a:t>
            </a:r>
            <a:r>
              <a:rPr lang="en-US" sz="2000" dirty="0" smtClean="0"/>
              <a:t> </a:t>
            </a:r>
            <a:r>
              <a:rPr lang="en-US" sz="2000" dirty="0" err="1" smtClean="0"/>
              <a:t>nhân</a:t>
            </a:r>
            <a:r>
              <a:rPr lang="en-US" sz="2000" dirty="0" smtClean="0"/>
              <a:t>, </a:t>
            </a:r>
            <a:r>
              <a:rPr lang="en-US" sz="2000" dirty="0" err="1" smtClean="0"/>
              <a:t>Hội</a:t>
            </a:r>
            <a:r>
              <a:rPr lang="en-US" sz="2000" dirty="0" smtClean="0"/>
              <a:t> </a:t>
            </a:r>
            <a:r>
              <a:rPr lang="en-US" sz="2000" dirty="0" err="1" smtClean="0"/>
              <a:t>nghị</a:t>
            </a:r>
            <a:r>
              <a:rPr lang="en-US" sz="2000" dirty="0" smtClean="0"/>
              <a:t> </a:t>
            </a:r>
            <a:r>
              <a:rPr lang="en-US" sz="2000" dirty="0" err="1" smtClean="0"/>
              <a:t>thường</a:t>
            </a:r>
            <a:r>
              <a:rPr lang="en-US" sz="2000" dirty="0" smtClean="0"/>
              <a:t> </a:t>
            </a:r>
            <a:r>
              <a:rPr lang="en-US" sz="2000" dirty="0" err="1" smtClean="0"/>
              <a:t>niên</a:t>
            </a:r>
            <a:r>
              <a:rPr lang="en-US" sz="2000" dirty="0" smtClean="0"/>
              <a:t> </a:t>
            </a:r>
            <a:r>
              <a:rPr lang="en-US" sz="2000" dirty="0" err="1" smtClean="0"/>
              <a:t>cán</a:t>
            </a:r>
            <a:r>
              <a:rPr lang="en-US" sz="2000" dirty="0" smtClean="0"/>
              <a:t> </a:t>
            </a:r>
            <a:r>
              <a:rPr lang="en-US" sz="2000" dirty="0" err="1" smtClean="0"/>
              <a:t>bộ</a:t>
            </a:r>
            <a:r>
              <a:rPr lang="en-US" sz="2000" dirty="0" smtClean="0"/>
              <a:t> </a:t>
            </a:r>
            <a:r>
              <a:rPr lang="en-US" sz="2000" dirty="0" err="1" smtClean="0"/>
              <a:t>phụ</a:t>
            </a:r>
            <a:r>
              <a:rPr lang="en-US" sz="2000" dirty="0" smtClean="0"/>
              <a:t> </a:t>
            </a:r>
            <a:r>
              <a:rPr lang="en-US" sz="2000" dirty="0" err="1" smtClean="0"/>
              <a:t>trách</a:t>
            </a:r>
            <a:r>
              <a:rPr lang="en-US" sz="2000" dirty="0" smtClean="0"/>
              <a:t> an </a:t>
            </a:r>
            <a:r>
              <a:rPr lang="en-US" sz="2000" dirty="0" err="1" smtClean="0"/>
              <a:t>toàn</a:t>
            </a:r>
            <a:r>
              <a:rPr lang="en-US" sz="2000" dirty="0" smtClean="0"/>
              <a:t> </a:t>
            </a:r>
            <a:r>
              <a:rPr lang="en-US" sz="2000" dirty="0" err="1" smtClean="0"/>
              <a:t>bức</a:t>
            </a:r>
            <a:r>
              <a:rPr lang="en-US" sz="2000" dirty="0" smtClean="0"/>
              <a:t> </a:t>
            </a:r>
            <a:r>
              <a:rPr lang="en-US" sz="2000" dirty="0" err="1" smtClean="0"/>
              <a:t>xạ</a:t>
            </a:r>
            <a:r>
              <a:rPr lang="en-US" sz="2000" dirty="0" smtClean="0"/>
              <a:t> </a:t>
            </a:r>
            <a:r>
              <a:rPr lang="en-US" sz="2000" dirty="0" err="1" smtClean="0"/>
              <a:t>và</a:t>
            </a:r>
            <a:r>
              <a:rPr lang="en-US" sz="2000" dirty="0" smtClean="0"/>
              <a:t> </a:t>
            </a:r>
            <a:r>
              <a:rPr lang="en-US" sz="2000" dirty="0" err="1" smtClean="0"/>
              <a:t>nhiều</a:t>
            </a:r>
            <a:r>
              <a:rPr lang="en-US" sz="2000" dirty="0" smtClean="0"/>
              <a:t> </a:t>
            </a:r>
            <a:r>
              <a:rPr lang="en-US" sz="2000" dirty="0" err="1" smtClean="0"/>
              <a:t>hội</a:t>
            </a:r>
            <a:r>
              <a:rPr lang="en-US" sz="2000" dirty="0" smtClean="0"/>
              <a:t> </a:t>
            </a:r>
            <a:r>
              <a:rPr lang="en-US" sz="2000" dirty="0" err="1" smtClean="0"/>
              <a:t>nghị</a:t>
            </a:r>
            <a:r>
              <a:rPr lang="en-US" sz="2000" dirty="0" smtClean="0"/>
              <a:t> </a:t>
            </a:r>
            <a:r>
              <a:rPr lang="en-US" sz="2000" dirty="0" err="1" smtClean="0"/>
              <a:t>thông</a:t>
            </a:r>
            <a:r>
              <a:rPr lang="en-US" sz="2000" dirty="0" smtClean="0"/>
              <a:t> tin </a:t>
            </a:r>
            <a:r>
              <a:rPr lang="en-US" sz="2000" dirty="0" err="1" smtClean="0"/>
              <a:t>tuyên</a:t>
            </a:r>
            <a:r>
              <a:rPr lang="en-US" sz="2000" dirty="0" smtClean="0"/>
              <a:t> </a:t>
            </a:r>
            <a:r>
              <a:rPr lang="en-US" sz="2000" dirty="0" err="1" smtClean="0"/>
              <a:t>truyền</a:t>
            </a:r>
            <a:r>
              <a:rPr lang="en-US" sz="2000" dirty="0" smtClean="0"/>
              <a:t> </a:t>
            </a:r>
            <a:r>
              <a:rPr lang="en-US" sz="2000" dirty="0" err="1" smtClean="0"/>
              <a:t>liên</a:t>
            </a:r>
            <a:r>
              <a:rPr lang="en-US" sz="2000" dirty="0" smtClean="0"/>
              <a:t> </a:t>
            </a:r>
            <a:r>
              <a:rPr lang="en-US" sz="2000" dirty="0" err="1" smtClean="0"/>
              <a:t>quan</a:t>
            </a:r>
            <a:r>
              <a:rPr lang="en-US" sz="2000" dirty="0" smtClean="0"/>
              <a:t>.</a:t>
            </a:r>
          </a:p>
        </p:txBody>
      </p:sp>
    </p:spTree>
  </p:cSld>
  <p:clrMapOvr>
    <a:masterClrMapping/>
  </p:clrMapOvr>
  <p:transition spd="slow">
    <p:pull dir="l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48</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smtClean="0"/>
              <a:t>3.4. </a:t>
            </a:r>
            <a:r>
              <a:rPr lang="pt-BR" sz="2800" smtClean="0"/>
              <a:t>Thông tin pháp quy hạt nhân </a:t>
            </a:r>
            <a:r>
              <a:rPr lang="pt-BR" sz="1800" b="0" smtClean="0"/>
              <a:t>(3/3)</a:t>
            </a:r>
            <a:endParaRPr lang="en-US" sz="2800" b="0" smtClean="0"/>
          </a:p>
        </p:txBody>
      </p:sp>
      <p:sp>
        <p:nvSpPr>
          <p:cNvPr id="5" name="Rectangle 3"/>
          <p:cNvSpPr txBox="1">
            <a:spLocks noChangeArrowheads="1"/>
          </p:cNvSpPr>
          <p:nvPr/>
        </p:nvSpPr>
        <p:spPr bwMode="auto">
          <a:xfrm>
            <a:off x="393700" y="147637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000" b="1" dirty="0" err="1" smtClean="0">
                <a:ea typeface="굴림" charset="-127"/>
                <a:cs typeface="Times New Roman" pitchFamily="18" charset="0"/>
              </a:rPr>
              <a:t>Hạ</a:t>
            </a:r>
            <a:r>
              <a:rPr lang="en-US" sz="2000" b="1" dirty="0" smtClean="0">
                <a:ea typeface="굴림" charset="-127"/>
                <a:cs typeface="Times New Roman" pitchFamily="18" charset="0"/>
              </a:rPr>
              <a:t> </a:t>
            </a:r>
            <a:r>
              <a:rPr lang="en-US" sz="2000" b="1" dirty="0" err="1" smtClean="0">
                <a:ea typeface="굴림" charset="-127"/>
                <a:cs typeface="Times New Roman" pitchFamily="18" charset="0"/>
              </a:rPr>
              <a:t>tầng</a:t>
            </a:r>
            <a:r>
              <a:rPr lang="en-US" sz="2000" b="1" dirty="0" smtClean="0">
                <a:ea typeface="굴림" charset="-127"/>
                <a:cs typeface="Times New Roman" pitchFamily="18" charset="0"/>
              </a:rPr>
              <a:t> </a:t>
            </a:r>
            <a:r>
              <a:rPr lang="en-US" sz="2000" b="1" dirty="0" err="1" smtClean="0">
                <a:ea typeface="굴림" charset="-127"/>
                <a:cs typeface="Times New Roman" pitchFamily="18" charset="0"/>
              </a:rPr>
              <a:t>công</a:t>
            </a:r>
            <a:r>
              <a:rPr lang="en-US" sz="2000" b="1" dirty="0" smtClean="0">
                <a:ea typeface="굴림" charset="-127"/>
                <a:cs typeface="Times New Roman" pitchFamily="18" charset="0"/>
              </a:rPr>
              <a:t> </a:t>
            </a:r>
            <a:r>
              <a:rPr lang="en-US" sz="2000" b="1" dirty="0" err="1" smtClean="0">
                <a:ea typeface="굴림" charset="-127"/>
                <a:cs typeface="Times New Roman" pitchFamily="18" charset="0"/>
              </a:rPr>
              <a:t>nghệ</a:t>
            </a:r>
            <a:r>
              <a:rPr lang="en-US" sz="2000" b="1" dirty="0" smtClean="0">
                <a:ea typeface="굴림" charset="-127"/>
                <a:cs typeface="Times New Roman" pitchFamily="18" charset="0"/>
              </a:rPr>
              <a:t> </a:t>
            </a:r>
            <a:r>
              <a:rPr lang="en-US" sz="2000" b="1" dirty="0" err="1" smtClean="0">
                <a:ea typeface="굴림" charset="-127"/>
                <a:cs typeface="Times New Roman" pitchFamily="18" charset="0"/>
              </a:rPr>
              <a:t>thông</a:t>
            </a:r>
            <a:r>
              <a:rPr lang="en-US" sz="2000" b="1" dirty="0" smtClean="0">
                <a:ea typeface="굴림" charset="-127"/>
                <a:cs typeface="Times New Roman" pitchFamily="18" charset="0"/>
              </a:rPr>
              <a:t> tin</a:t>
            </a:r>
          </a:p>
          <a:p>
            <a:pPr marL="342900" indent="-342900" algn="just" eaLnBrk="0" fontAlgn="auto" hangingPunct="0">
              <a:spcBef>
                <a:spcPts val="500"/>
              </a:spcBef>
              <a:spcAft>
                <a:spcPts val="500"/>
              </a:spcAft>
              <a:buClr>
                <a:srgbClr val="080808"/>
              </a:buClr>
              <a:buFontTx/>
              <a:buChar char="-"/>
              <a:defRPr/>
            </a:pPr>
            <a:r>
              <a:rPr lang="en-US" sz="2000" dirty="0" err="1" smtClean="0"/>
              <a:t>Duy</a:t>
            </a:r>
            <a:r>
              <a:rPr lang="en-US" sz="2000" dirty="0" smtClean="0"/>
              <a:t> </a:t>
            </a:r>
            <a:r>
              <a:rPr lang="en-US" sz="2000" dirty="0" err="1" smtClean="0"/>
              <a:t>trì</a:t>
            </a:r>
            <a:r>
              <a:rPr lang="en-US" sz="2000" dirty="0" smtClean="0"/>
              <a:t> </a:t>
            </a:r>
            <a:r>
              <a:rPr lang="en-US" sz="2000" dirty="0" err="1" smtClean="0"/>
              <a:t>tốt</a:t>
            </a:r>
            <a:r>
              <a:rPr lang="en-US" sz="2000" dirty="0" smtClean="0"/>
              <a:t> </a:t>
            </a:r>
            <a:r>
              <a:rPr lang="en-US" sz="2000" dirty="0" err="1" smtClean="0"/>
              <a:t>hạ</a:t>
            </a:r>
            <a:r>
              <a:rPr lang="en-US" sz="2000" dirty="0" smtClean="0"/>
              <a:t> </a:t>
            </a:r>
            <a:r>
              <a:rPr lang="en-US" sz="2000" dirty="0" err="1" smtClean="0"/>
              <a:t>tầng</a:t>
            </a:r>
            <a:r>
              <a:rPr lang="en-US" sz="2000" dirty="0" smtClean="0"/>
              <a:t> </a:t>
            </a:r>
            <a:r>
              <a:rPr lang="en-US" sz="2000" dirty="0" err="1" smtClean="0"/>
              <a:t>công</a:t>
            </a:r>
            <a:r>
              <a:rPr lang="en-US" sz="2000" dirty="0" smtClean="0"/>
              <a:t> </a:t>
            </a:r>
            <a:r>
              <a:rPr lang="en-US" sz="2000" dirty="0" err="1" smtClean="0"/>
              <a:t>nghệ</a:t>
            </a:r>
            <a:r>
              <a:rPr lang="en-US" sz="2000" dirty="0" smtClean="0"/>
              <a:t> </a:t>
            </a:r>
            <a:r>
              <a:rPr lang="en-US" sz="2000" dirty="0" err="1" smtClean="0"/>
              <a:t>thông</a:t>
            </a:r>
            <a:r>
              <a:rPr lang="en-US" sz="2000" dirty="0" smtClean="0"/>
              <a:t> tin </a:t>
            </a:r>
            <a:r>
              <a:rPr lang="en-US" sz="2000" dirty="0" err="1" smtClean="0"/>
              <a:t>phục</a:t>
            </a:r>
            <a:r>
              <a:rPr lang="en-US" sz="2000" dirty="0" smtClean="0"/>
              <a:t> </a:t>
            </a:r>
            <a:r>
              <a:rPr lang="en-US" sz="2000" dirty="0" err="1" smtClean="0"/>
              <a:t>vụ</a:t>
            </a:r>
            <a:r>
              <a:rPr lang="en-US" sz="2000" dirty="0" smtClean="0"/>
              <a:t> </a:t>
            </a:r>
            <a:r>
              <a:rPr lang="en-US" sz="2000" dirty="0" err="1" smtClean="0"/>
              <a:t>hoạt</a:t>
            </a:r>
            <a:r>
              <a:rPr lang="en-US" sz="2000" dirty="0" smtClean="0"/>
              <a:t> </a:t>
            </a:r>
            <a:r>
              <a:rPr lang="en-US" sz="2000" dirty="0" err="1" smtClean="0"/>
              <a:t>động</a:t>
            </a:r>
            <a:r>
              <a:rPr lang="en-US" sz="2000" dirty="0" smtClean="0"/>
              <a:t> </a:t>
            </a:r>
            <a:r>
              <a:rPr lang="en-US" sz="2000" dirty="0" err="1" smtClean="0"/>
              <a:t>của</a:t>
            </a:r>
            <a:r>
              <a:rPr lang="en-US" sz="2000" dirty="0" smtClean="0"/>
              <a:t> </a:t>
            </a:r>
            <a:r>
              <a:rPr lang="en-US" sz="2000" dirty="0" err="1" smtClean="0"/>
              <a:t>hệ</a:t>
            </a:r>
            <a:r>
              <a:rPr lang="en-US" sz="2000" dirty="0" smtClean="0"/>
              <a:t> </a:t>
            </a:r>
            <a:r>
              <a:rPr lang="en-US" sz="2000" dirty="0" err="1" smtClean="0"/>
              <a:t>thống</a:t>
            </a:r>
            <a:r>
              <a:rPr lang="en-US" sz="2000" dirty="0" smtClean="0"/>
              <a:t> </a:t>
            </a:r>
            <a:r>
              <a:rPr lang="en-US" sz="2000" dirty="0" err="1" smtClean="0"/>
              <a:t>Mail_Server</a:t>
            </a:r>
            <a:r>
              <a:rPr lang="en-US" sz="2000" dirty="0" smtClean="0"/>
              <a:t>, </a:t>
            </a:r>
            <a:r>
              <a:rPr lang="en-US" sz="2000" dirty="0" err="1" smtClean="0"/>
              <a:t>Web_Server</a:t>
            </a:r>
            <a:r>
              <a:rPr lang="en-US" sz="2000" dirty="0" smtClean="0"/>
              <a:t>, RAISVN, </a:t>
            </a:r>
            <a:r>
              <a:rPr lang="en-US" sz="2000" dirty="0" err="1" smtClean="0"/>
              <a:t>phần</a:t>
            </a:r>
            <a:r>
              <a:rPr lang="en-US" sz="2000" dirty="0" smtClean="0"/>
              <a:t> </a:t>
            </a:r>
            <a:r>
              <a:rPr lang="en-US" sz="2000" dirty="0" err="1" smtClean="0"/>
              <a:t>mềm</a:t>
            </a:r>
            <a:r>
              <a:rPr lang="en-US" sz="2000" dirty="0" smtClean="0"/>
              <a:t> </a:t>
            </a:r>
            <a:r>
              <a:rPr lang="en-US" sz="2000" dirty="0" err="1" smtClean="0"/>
              <a:t>kế</a:t>
            </a:r>
            <a:r>
              <a:rPr lang="en-US" sz="2000" dirty="0" smtClean="0"/>
              <a:t> </a:t>
            </a:r>
            <a:r>
              <a:rPr lang="en-US" sz="2000" dirty="0" err="1" smtClean="0"/>
              <a:t>toán</a:t>
            </a:r>
            <a:r>
              <a:rPr lang="en-US" sz="2000" dirty="0" smtClean="0"/>
              <a:t> </a:t>
            </a:r>
            <a:r>
              <a:rPr lang="en-US" sz="2000" dirty="0" err="1" smtClean="0"/>
              <a:t>Vật</a:t>
            </a:r>
            <a:r>
              <a:rPr lang="en-US" sz="2000" dirty="0" smtClean="0"/>
              <a:t> </a:t>
            </a:r>
            <a:r>
              <a:rPr lang="en-US" sz="2000" dirty="0" err="1" smtClean="0"/>
              <a:t>liệu</a:t>
            </a:r>
            <a:r>
              <a:rPr lang="en-US" sz="2000" dirty="0" smtClean="0"/>
              <a:t> </a:t>
            </a:r>
            <a:r>
              <a:rPr lang="en-US" sz="2000" dirty="0" err="1" smtClean="0"/>
              <a:t>hạt</a:t>
            </a:r>
            <a:r>
              <a:rPr lang="en-US" sz="2000" dirty="0" smtClean="0"/>
              <a:t> </a:t>
            </a:r>
            <a:r>
              <a:rPr lang="en-US" sz="2000" dirty="0" err="1" smtClean="0"/>
              <a:t>nhân</a:t>
            </a:r>
            <a:r>
              <a:rPr lang="en-US" sz="2000" dirty="0" smtClean="0"/>
              <a:t>, </a:t>
            </a:r>
            <a:r>
              <a:rPr lang="en-US" sz="2000" dirty="0" err="1" smtClean="0"/>
              <a:t>Hệ</a:t>
            </a:r>
            <a:r>
              <a:rPr lang="en-US" sz="2000" dirty="0" smtClean="0"/>
              <a:t> </a:t>
            </a:r>
            <a:r>
              <a:rPr lang="en-US" sz="2000" dirty="0" err="1" smtClean="0"/>
              <a:t>thống</a:t>
            </a:r>
            <a:r>
              <a:rPr lang="en-US" sz="2000" dirty="0" smtClean="0"/>
              <a:t> </a:t>
            </a:r>
            <a:r>
              <a:rPr lang="en-US" sz="2000" dirty="0" err="1" smtClean="0"/>
              <a:t>giám</a:t>
            </a:r>
            <a:r>
              <a:rPr lang="en-US" sz="2000" dirty="0" smtClean="0"/>
              <a:t> </a:t>
            </a:r>
            <a:r>
              <a:rPr lang="en-US" sz="2000" dirty="0" err="1" smtClean="0"/>
              <a:t>sát</a:t>
            </a:r>
            <a:r>
              <a:rPr lang="en-US" sz="2000" dirty="0" smtClean="0"/>
              <a:t> </a:t>
            </a:r>
            <a:r>
              <a:rPr lang="en-US" sz="2000" dirty="0" err="1" smtClean="0"/>
              <a:t>định</a:t>
            </a:r>
            <a:r>
              <a:rPr lang="en-US" sz="2000" dirty="0" smtClean="0"/>
              <a:t> </a:t>
            </a:r>
            <a:r>
              <a:rPr lang="en-US" sz="2000" dirty="0" err="1" smtClean="0"/>
              <a:t>vị</a:t>
            </a:r>
            <a:r>
              <a:rPr lang="en-US" sz="2000" dirty="0" smtClean="0"/>
              <a:t> </a:t>
            </a:r>
            <a:r>
              <a:rPr lang="en-US" sz="2000" dirty="0" err="1" smtClean="0"/>
              <a:t>nguồn</a:t>
            </a:r>
            <a:r>
              <a:rPr lang="en-US" sz="2000" dirty="0" smtClean="0"/>
              <a:t> </a:t>
            </a:r>
            <a:r>
              <a:rPr lang="en-US" sz="2000" dirty="0" err="1" smtClean="0"/>
              <a:t>phóng</a:t>
            </a:r>
            <a:r>
              <a:rPr lang="en-US" sz="2000" dirty="0" smtClean="0"/>
              <a:t> </a:t>
            </a:r>
            <a:r>
              <a:rPr lang="en-US" sz="2000" dirty="0" err="1" smtClean="0"/>
              <a:t>xạ</a:t>
            </a:r>
            <a:r>
              <a:rPr lang="en-US" sz="2000" dirty="0" smtClean="0"/>
              <a:t>, </a:t>
            </a:r>
            <a:r>
              <a:rPr lang="en-US" sz="2000" dirty="0" err="1"/>
              <a:t>h</a:t>
            </a:r>
            <a:r>
              <a:rPr lang="en-US" sz="2000" dirty="0" err="1" smtClean="0"/>
              <a:t>ệ</a:t>
            </a:r>
            <a:r>
              <a:rPr lang="en-US" sz="2000" dirty="0" smtClean="0"/>
              <a:t> </a:t>
            </a:r>
            <a:r>
              <a:rPr lang="en-US" sz="2000" dirty="0" err="1" smtClean="0"/>
              <a:t>thống</a:t>
            </a:r>
            <a:r>
              <a:rPr lang="en-US" sz="2000" dirty="0" smtClean="0"/>
              <a:t> </a:t>
            </a:r>
            <a:r>
              <a:rPr lang="en-US" sz="2000" dirty="0" err="1" smtClean="0"/>
              <a:t>Dịch</a:t>
            </a:r>
            <a:r>
              <a:rPr lang="en-US" sz="2000" dirty="0" smtClean="0"/>
              <a:t> </a:t>
            </a:r>
            <a:r>
              <a:rPr lang="en-US" sz="2000" dirty="0" err="1" smtClean="0"/>
              <a:t>vụ</a:t>
            </a:r>
            <a:r>
              <a:rPr lang="en-US" sz="2000" dirty="0" smtClean="0"/>
              <a:t> </a:t>
            </a:r>
            <a:r>
              <a:rPr lang="en-US" sz="2000" dirty="0" err="1" smtClean="0"/>
              <a:t>công</a:t>
            </a:r>
            <a:r>
              <a:rPr lang="en-US" sz="2000" dirty="0" smtClean="0"/>
              <a:t> </a:t>
            </a:r>
            <a:r>
              <a:rPr lang="en-US" sz="2000" dirty="0" err="1" smtClean="0"/>
              <a:t>trực</a:t>
            </a:r>
            <a:r>
              <a:rPr lang="en-US" sz="2000" dirty="0" smtClean="0"/>
              <a:t> </a:t>
            </a:r>
            <a:r>
              <a:rPr lang="en-US" sz="2000" dirty="0" err="1" smtClean="0"/>
              <a:t>tuyến</a:t>
            </a:r>
            <a:r>
              <a:rPr lang="en-US" sz="2000" dirty="0" smtClean="0"/>
              <a:t>; </a:t>
            </a:r>
            <a:r>
              <a:rPr lang="en-US" sz="2000" dirty="0" err="1" smtClean="0"/>
              <a:t>phần</a:t>
            </a:r>
            <a:r>
              <a:rPr lang="en-US" sz="2000" dirty="0" smtClean="0"/>
              <a:t> </a:t>
            </a:r>
            <a:r>
              <a:rPr lang="en-US" sz="2000" dirty="0" err="1" smtClean="0"/>
              <a:t>mềm</a:t>
            </a:r>
            <a:r>
              <a:rPr lang="en-US" sz="2000" dirty="0" smtClean="0"/>
              <a:t> </a:t>
            </a:r>
            <a:r>
              <a:rPr lang="en-US" sz="2000" dirty="0" err="1" smtClean="0"/>
              <a:t>quản</a:t>
            </a:r>
            <a:r>
              <a:rPr lang="en-US" sz="2000" dirty="0" smtClean="0"/>
              <a:t> </a:t>
            </a:r>
            <a:r>
              <a:rPr lang="en-US" sz="2000" dirty="0" err="1" smtClean="0"/>
              <a:t>lý</a:t>
            </a:r>
            <a:r>
              <a:rPr lang="en-US" sz="2000" dirty="0" smtClean="0"/>
              <a:t> </a:t>
            </a:r>
            <a:r>
              <a:rPr lang="en-US" sz="2000" dirty="0" err="1" smtClean="0"/>
              <a:t>hoạt</a:t>
            </a:r>
            <a:r>
              <a:rPr lang="en-US" sz="2000" dirty="0" smtClean="0"/>
              <a:t> </a:t>
            </a:r>
            <a:r>
              <a:rPr lang="en-US" sz="2000" dirty="0" err="1" smtClean="0"/>
              <a:t>động</a:t>
            </a:r>
            <a:r>
              <a:rPr lang="en-US" sz="2000" dirty="0" smtClean="0"/>
              <a:t> </a:t>
            </a:r>
            <a:r>
              <a:rPr lang="en-US" sz="2000" dirty="0" err="1" smtClean="0"/>
              <a:t>hợp</a:t>
            </a:r>
            <a:r>
              <a:rPr lang="en-US" sz="2000" dirty="0" smtClean="0"/>
              <a:t> </a:t>
            </a:r>
            <a:r>
              <a:rPr lang="en-US" sz="2000" dirty="0" err="1" smtClean="0"/>
              <a:t>tác</a:t>
            </a:r>
            <a:r>
              <a:rPr lang="en-US" sz="2000" dirty="0" smtClean="0"/>
              <a:t> </a:t>
            </a:r>
            <a:r>
              <a:rPr lang="en-US" sz="2000" dirty="0" err="1" smtClean="0"/>
              <a:t>Quốc</a:t>
            </a:r>
            <a:r>
              <a:rPr lang="en-US" sz="2000" dirty="0" smtClean="0"/>
              <a:t> </a:t>
            </a:r>
            <a:r>
              <a:rPr lang="en-US" sz="2000" dirty="0" err="1" smtClean="0"/>
              <a:t>tế</a:t>
            </a:r>
            <a:r>
              <a:rPr lang="en-US" sz="2000" dirty="0" smtClean="0"/>
              <a:t>; </a:t>
            </a:r>
            <a:r>
              <a:rPr lang="en-US" sz="2000" dirty="0" err="1" smtClean="0"/>
              <a:t>hệ</a:t>
            </a:r>
            <a:r>
              <a:rPr lang="en-US" sz="2000" dirty="0" smtClean="0"/>
              <a:t> </a:t>
            </a:r>
            <a:r>
              <a:rPr lang="en-US" sz="2000" dirty="0" err="1" smtClean="0"/>
              <a:t>thống</a:t>
            </a:r>
            <a:r>
              <a:rPr lang="en-US" sz="2000" dirty="0" smtClean="0"/>
              <a:t> </a:t>
            </a:r>
            <a:r>
              <a:rPr lang="en-US" sz="2000" dirty="0" err="1" smtClean="0"/>
              <a:t>hội</a:t>
            </a:r>
            <a:r>
              <a:rPr lang="en-US" sz="2000" dirty="0" smtClean="0"/>
              <a:t> </a:t>
            </a:r>
            <a:r>
              <a:rPr lang="en-US" sz="2000" dirty="0" err="1" smtClean="0"/>
              <a:t>nghị</a:t>
            </a:r>
            <a:r>
              <a:rPr lang="en-US" sz="2000" dirty="0" smtClean="0"/>
              <a:t> </a:t>
            </a:r>
            <a:r>
              <a:rPr lang="en-US" sz="2000" dirty="0" err="1" smtClean="0"/>
              <a:t>truyền</a:t>
            </a:r>
            <a:r>
              <a:rPr lang="en-US" sz="2000" dirty="0" smtClean="0"/>
              <a:t> </a:t>
            </a:r>
            <a:r>
              <a:rPr lang="en-US" sz="2000" dirty="0" err="1" smtClean="0"/>
              <a:t>hình</a:t>
            </a:r>
            <a:r>
              <a:rPr lang="en-US" sz="2000" dirty="0" smtClean="0"/>
              <a:t> </a:t>
            </a:r>
            <a:r>
              <a:rPr lang="en-US" sz="2000" dirty="0" err="1" smtClean="0"/>
              <a:t>trực</a:t>
            </a:r>
            <a:r>
              <a:rPr lang="en-US" sz="2000" dirty="0" smtClean="0"/>
              <a:t> </a:t>
            </a:r>
            <a:r>
              <a:rPr lang="en-US" sz="2000" dirty="0" err="1" smtClean="0"/>
              <a:t>tuyến</a:t>
            </a:r>
            <a:r>
              <a:rPr lang="en-US" sz="2000" dirty="0" smtClean="0"/>
              <a:t>.</a:t>
            </a:r>
          </a:p>
          <a:p>
            <a:pPr marL="342900" indent="-342900" algn="just" eaLnBrk="0" fontAlgn="auto" hangingPunct="0">
              <a:spcBef>
                <a:spcPts val="500"/>
              </a:spcBef>
              <a:spcAft>
                <a:spcPts val="500"/>
              </a:spcAft>
              <a:buClr>
                <a:srgbClr val="080808"/>
              </a:buClr>
              <a:buFontTx/>
              <a:buChar char="-"/>
              <a:defRPr/>
            </a:pPr>
            <a:r>
              <a:rPr lang="en-US" sz="2000" dirty="0" err="1" smtClean="0"/>
              <a:t>Duy</a:t>
            </a:r>
            <a:r>
              <a:rPr lang="en-US" sz="2000" dirty="0" smtClean="0"/>
              <a:t> </a:t>
            </a:r>
            <a:r>
              <a:rPr lang="en-US" sz="2000" dirty="0" err="1" smtClean="0"/>
              <a:t>trì</a:t>
            </a:r>
            <a:r>
              <a:rPr lang="en-US" sz="2000" dirty="0" smtClean="0"/>
              <a:t>, </a:t>
            </a:r>
            <a:r>
              <a:rPr lang="en-US" sz="2000" dirty="0" err="1" smtClean="0"/>
              <a:t>nâng</a:t>
            </a:r>
            <a:r>
              <a:rPr lang="en-US" sz="2000" dirty="0" smtClean="0"/>
              <a:t> </a:t>
            </a:r>
            <a:r>
              <a:rPr lang="en-US" sz="2000" dirty="0" err="1" smtClean="0"/>
              <a:t>cấp</a:t>
            </a:r>
            <a:r>
              <a:rPr lang="en-US" sz="2000" dirty="0" smtClean="0"/>
              <a:t> </a:t>
            </a:r>
            <a:r>
              <a:rPr lang="en-US" sz="2000" dirty="0" err="1" smtClean="0"/>
              <a:t>Cổng</a:t>
            </a:r>
            <a:r>
              <a:rPr lang="en-US" sz="2000" dirty="0" smtClean="0"/>
              <a:t> </a:t>
            </a:r>
            <a:r>
              <a:rPr lang="en-US" sz="2000" dirty="0" err="1" smtClean="0"/>
              <a:t>thông</a:t>
            </a:r>
            <a:r>
              <a:rPr lang="en-US" sz="2000" dirty="0" smtClean="0"/>
              <a:t> tin </a:t>
            </a:r>
            <a:r>
              <a:rPr lang="en-US" sz="2000" dirty="0" err="1" smtClean="0"/>
              <a:t>điện</a:t>
            </a:r>
            <a:r>
              <a:rPr lang="en-US" sz="2000" dirty="0" smtClean="0"/>
              <a:t> </a:t>
            </a:r>
            <a:r>
              <a:rPr lang="en-US" sz="2000" dirty="0" err="1" smtClean="0"/>
              <a:t>tử</a:t>
            </a:r>
            <a:r>
              <a:rPr lang="en-US" sz="2000" dirty="0" smtClean="0"/>
              <a:t> </a:t>
            </a:r>
            <a:r>
              <a:rPr lang="en-US" sz="2000" dirty="0" err="1" smtClean="0"/>
              <a:t>nhằm</a:t>
            </a:r>
            <a:r>
              <a:rPr lang="en-US" sz="2000" dirty="0" smtClean="0"/>
              <a:t> </a:t>
            </a:r>
            <a:r>
              <a:rPr lang="en-US" sz="2000" dirty="0" err="1" smtClean="0"/>
              <a:t>mục</a:t>
            </a:r>
            <a:r>
              <a:rPr lang="en-US" sz="2000" dirty="0" smtClean="0"/>
              <a:t> </a:t>
            </a:r>
            <a:r>
              <a:rPr lang="en-US" sz="2000" dirty="0" err="1" smtClean="0"/>
              <a:t>tiêu</a:t>
            </a:r>
            <a:r>
              <a:rPr lang="en-US" sz="2000" dirty="0" smtClean="0"/>
              <a:t> </a:t>
            </a:r>
            <a:r>
              <a:rPr lang="en-US" sz="2000" dirty="0" err="1" smtClean="0"/>
              <a:t>phổ</a:t>
            </a:r>
            <a:r>
              <a:rPr lang="en-US" sz="2000" dirty="0" smtClean="0"/>
              <a:t> </a:t>
            </a:r>
            <a:r>
              <a:rPr lang="en-US" sz="2000" dirty="0" err="1" smtClean="0"/>
              <a:t>biến</a:t>
            </a:r>
            <a:r>
              <a:rPr lang="en-US" sz="2000" dirty="0" smtClean="0"/>
              <a:t> </a:t>
            </a:r>
            <a:r>
              <a:rPr lang="en-US" sz="2000" dirty="0" err="1" smtClean="0"/>
              <a:t>kiến</a:t>
            </a:r>
            <a:r>
              <a:rPr lang="en-US" sz="2000" dirty="0" smtClean="0"/>
              <a:t> </a:t>
            </a:r>
            <a:r>
              <a:rPr lang="en-US" sz="2000" dirty="0" err="1" smtClean="0"/>
              <a:t>thức</a:t>
            </a:r>
            <a:r>
              <a:rPr lang="en-US" sz="2000" dirty="0" smtClean="0"/>
              <a:t> </a:t>
            </a:r>
            <a:r>
              <a:rPr lang="en-US" sz="2000" dirty="0" err="1" smtClean="0"/>
              <a:t>và</a:t>
            </a:r>
            <a:r>
              <a:rPr lang="en-US" sz="2000" dirty="0" smtClean="0"/>
              <a:t> </a:t>
            </a:r>
            <a:r>
              <a:rPr lang="en-US" sz="2000" dirty="0" err="1" smtClean="0"/>
              <a:t>thông</a:t>
            </a:r>
            <a:r>
              <a:rPr lang="en-US" sz="2000" dirty="0" smtClean="0"/>
              <a:t> tin </a:t>
            </a:r>
            <a:r>
              <a:rPr lang="en-US" sz="2000" dirty="0" err="1" smtClean="0"/>
              <a:t>tuyên</a:t>
            </a:r>
            <a:r>
              <a:rPr lang="en-US" sz="2000" dirty="0" smtClean="0"/>
              <a:t> </a:t>
            </a:r>
            <a:r>
              <a:rPr lang="en-US" sz="2000" dirty="0" err="1" smtClean="0"/>
              <a:t>truyền</a:t>
            </a:r>
            <a:r>
              <a:rPr lang="en-US" sz="2000" dirty="0" smtClean="0"/>
              <a:t> </a:t>
            </a:r>
            <a:r>
              <a:rPr lang="en-US" sz="2000" dirty="0" err="1" smtClean="0"/>
              <a:t>về</a:t>
            </a:r>
            <a:r>
              <a:rPr lang="en-US" sz="2000" dirty="0" smtClean="0"/>
              <a:t> </a:t>
            </a:r>
            <a:r>
              <a:rPr lang="en-US" sz="2000" dirty="0"/>
              <a:t>a</a:t>
            </a:r>
            <a:r>
              <a:rPr lang="en-US" sz="2000" dirty="0" smtClean="0"/>
              <a:t>n </a:t>
            </a:r>
            <a:r>
              <a:rPr lang="en-US" sz="2000" dirty="0" err="1" smtClean="0"/>
              <a:t>toàn</a:t>
            </a:r>
            <a:r>
              <a:rPr lang="en-US" sz="2000" dirty="0" smtClean="0"/>
              <a:t> </a:t>
            </a:r>
            <a:r>
              <a:rPr lang="en-US" sz="2000" dirty="0" err="1" smtClean="0"/>
              <a:t>bức</a:t>
            </a:r>
            <a:r>
              <a:rPr lang="en-US" sz="2000" dirty="0" smtClean="0"/>
              <a:t> </a:t>
            </a:r>
            <a:r>
              <a:rPr lang="en-US" sz="2000" dirty="0" err="1" smtClean="0"/>
              <a:t>xạ</a:t>
            </a:r>
            <a:r>
              <a:rPr lang="en-US" sz="2000" dirty="0" smtClean="0"/>
              <a:t>, an </a:t>
            </a:r>
            <a:r>
              <a:rPr lang="en-US" sz="2000" dirty="0" err="1" smtClean="0"/>
              <a:t>toàn</a:t>
            </a:r>
            <a:r>
              <a:rPr lang="en-US" sz="2000" dirty="0" smtClean="0"/>
              <a:t>, an </a:t>
            </a:r>
            <a:r>
              <a:rPr lang="en-US" sz="2000" dirty="0" err="1" smtClean="0"/>
              <a:t>ninh</a:t>
            </a:r>
            <a:r>
              <a:rPr lang="en-US" sz="2000" dirty="0" smtClean="0"/>
              <a:t> </a:t>
            </a:r>
            <a:r>
              <a:rPr lang="en-US" sz="2000" dirty="0" err="1" smtClean="0"/>
              <a:t>hạt</a:t>
            </a:r>
            <a:r>
              <a:rPr lang="en-US" sz="2000" dirty="0" smtClean="0"/>
              <a:t> </a:t>
            </a:r>
            <a:r>
              <a:rPr lang="en-US" sz="2000" dirty="0" err="1" smtClean="0"/>
              <a:t>nhân</a:t>
            </a:r>
            <a:r>
              <a:rPr lang="en-US" sz="2000" dirty="0" smtClean="0"/>
              <a:t> </a:t>
            </a:r>
            <a:r>
              <a:rPr lang="en-US" sz="2000" dirty="0" err="1" smtClean="0"/>
              <a:t>và</a:t>
            </a:r>
            <a:r>
              <a:rPr lang="en-US" sz="2000" dirty="0" smtClean="0"/>
              <a:t> </a:t>
            </a:r>
            <a:r>
              <a:rPr lang="en-US" sz="2000" dirty="0" err="1" smtClean="0"/>
              <a:t>các</a:t>
            </a:r>
            <a:r>
              <a:rPr lang="en-US" sz="2000" dirty="0" smtClean="0"/>
              <a:t> </a:t>
            </a:r>
            <a:r>
              <a:rPr lang="en-US" sz="2000" dirty="0" err="1" smtClean="0"/>
              <a:t>hoạt</a:t>
            </a:r>
            <a:r>
              <a:rPr lang="en-US" sz="2000" dirty="0" smtClean="0"/>
              <a:t> </a:t>
            </a:r>
            <a:r>
              <a:rPr lang="en-US" sz="2000" dirty="0" err="1" smtClean="0"/>
              <a:t>động</a:t>
            </a:r>
            <a:r>
              <a:rPr lang="en-US" sz="2000" dirty="0" smtClean="0"/>
              <a:t> </a:t>
            </a:r>
            <a:r>
              <a:rPr lang="en-US" sz="2000" dirty="0" err="1" smtClean="0"/>
              <a:t>khác</a:t>
            </a:r>
            <a:r>
              <a:rPr lang="en-US" sz="2000" dirty="0" smtClean="0"/>
              <a:t> </a:t>
            </a:r>
            <a:r>
              <a:rPr lang="en-US" sz="2000" dirty="0" err="1" smtClean="0"/>
              <a:t>trong</a:t>
            </a:r>
            <a:r>
              <a:rPr lang="en-US" sz="2000" dirty="0" smtClean="0"/>
              <a:t> </a:t>
            </a:r>
            <a:r>
              <a:rPr lang="en-US" sz="2000" dirty="0" err="1" smtClean="0"/>
              <a:t>lĩnh</a:t>
            </a:r>
            <a:r>
              <a:rPr lang="en-US" sz="2000" dirty="0" smtClean="0"/>
              <a:t> </a:t>
            </a:r>
            <a:r>
              <a:rPr lang="en-US" sz="2000" dirty="0" err="1" smtClean="0"/>
              <a:t>vực</a:t>
            </a:r>
            <a:r>
              <a:rPr lang="en-US" sz="2000" dirty="0" smtClean="0"/>
              <a:t> </a:t>
            </a:r>
            <a:r>
              <a:rPr lang="en-US" sz="2000" dirty="0" err="1" smtClean="0"/>
              <a:t>Năng</a:t>
            </a:r>
            <a:r>
              <a:rPr lang="en-US" sz="2000" dirty="0" smtClean="0"/>
              <a:t> </a:t>
            </a:r>
            <a:r>
              <a:rPr lang="en-US" sz="2000" dirty="0" err="1" smtClean="0"/>
              <a:t>lượng</a:t>
            </a:r>
            <a:r>
              <a:rPr lang="en-US" sz="2000" dirty="0" smtClean="0"/>
              <a:t> </a:t>
            </a:r>
            <a:r>
              <a:rPr lang="en-US" sz="2000" dirty="0" err="1" smtClean="0"/>
              <a:t>nguyên</a:t>
            </a:r>
            <a:r>
              <a:rPr lang="en-US" sz="2000" dirty="0" smtClean="0"/>
              <a:t> </a:t>
            </a:r>
            <a:r>
              <a:rPr lang="en-US" sz="2000" dirty="0" err="1" smtClean="0"/>
              <a:t>tử</a:t>
            </a:r>
            <a:r>
              <a:rPr lang="en-US" sz="2000" dirty="0" smtClean="0"/>
              <a:t>.</a:t>
            </a:r>
            <a:endParaRPr lang="en-US" sz="2000" dirty="0">
              <a:ea typeface="굴림" charset="-127"/>
              <a:cs typeface="Times New Roman" pitchFamily="18" charset="0"/>
            </a:endParaRPr>
          </a:p>
        </p:txBody>
      </p:sp>
    </p:spTree>
  </p:cSld>
  <p:clrMapOvr>
    <a:masterClrMapping/>
  </p:clrMapOvr>
  <p:transition spd="slow">
    <p:pull dir="l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49</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smtClean="0"/>
              <a:t>3.5. </a:t>
            </a:r>
            <a:r>
              <a:rPr lang="pt-BR" sz="2800" smtClean="0"/>
              <a:t>Hợp tác quốc tế về pháp quy hạt nhân</a:t>
            </a:r>
            <a:endParaRPr lang="en-US" sz="2800" b="0" smtClean="0"/>
          </a:p>
        </p:txBody>
      </p:sp>
      <p:sp>
        <p:nvSpPr>
          <p:cNvPr id="7" name="Rectangle 3"/>
          <p:cNvSpPr txBox="1">
            <a:spLocks noChangeArrowheads="1"/>
          </p:cNvSpPr>
          <p:nvPr/>
        </p:nvSpPr>
        <p:spPr bwMode="auto">
          <a:xfrm>
            <a:off x="393700" y="124777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000" b="1" dirty="0" err="1" smtClean="0">
                <a:solidFill>
                  <a:srgbClr val="080808"/>
                </a:solidFill>
                <a:ea typeface="굴림" charset="-127"/>
                <a:cs typeface="Times New Roman" pitchFamily="18" charset="0"/>
              </a:rPr>
              <a:t>Hợp</a:t>
            </a:r>
            <a:r>
              <a:rPr lang="en-US" sz="2000" b="1" dirty="0" smtClean="0">
                <a:solidFill>
                  <a:srgbClr val="080808"/>
                </a:solidFill>
                <a:ea typeface="굴림" charset="-127"/>
                <a:cs typeface="Times New Roman" pitchFamily="18" charset="0"/>
              </a:rPr>
              <a:t> </a:t>
            </a:r>
            <a:r>
              <a:rPr lang="en-US" sz="2000" b="1" dirty="0" err="1" smtClean="0">
                <a:solidFill>
                  <a:srgbClr val="080808"/>
                </a:solidFill>
                <a:ea typeface="굴림" charset="-127"/>
                <a:cs typeface="Times New Roman" pitchFamily="18" charset="0"/>
              </a:rPr>
              <a:t>tác</a:t>
            </a:r>
            <a:r>
              <a:rPr lang="en-US" sz="2000" b="1" dirty="0" smtClean="0">
                <a:solidFill>
                  <a:srgbClr val="080808"/>
                </a:solidFill>
                <a:ea typeface="굴림" charset="-127"/>
                <a:cs typeface="Times New Roman" pitchFamily="18" charset="0"/>
              </a:rPr>
              <a:t> </a:t>
            </a:r>
            <a:r>
              <a:rPr lang="en-US" sz="2000" b="1" dirty="0" err="1" smtClean="0">
                <a:solidFill>
                  <a:srgbClr val="080808"/>
                </a:solidFill>
                <a:ea typeface="굴림" charset="-127"/>
                <a:cs typeface="Times New Roman" pitchFamily="18" charset="0"/>
              </a:rPr>
              <a:t>đa</a:t>
            </a:r>
            <a:r>
              <a:rPr lang="en-US" sz="2000" b="1" dirty="0" smtClean="0">
                <a:solidFill>
                  <a:srgbClr val="080808"/>
                </a:solidFill>
                <a:ea typeface="굴림" charset="-127"/>
                <a:cs typeface="Times New Roman" pitchFamily="18" charset="0"/>
              </a:rPr>
              <a:t> </a:t>
            </a:r>
            <a:r>
              <a:rPr lang="en-US" sz="2000" b="1" dirty="0" err="1" smtClean="0">
                <a:solidFill>
                  <a:srgbClr val="080808"/>
                </a:solidFill>
                <a:ea typeface="굴림" charset="-127"/>
                <a:cs typeface="Times New Roman" pitchFamily="18" charset="0"/>
              </a:rPr>
              <a:t>phương</a:t>
            </a:r>
            <a:endParaRPr lang="en-US" sz="2000" b="1" dirty="0" smtClean="0">
              <a:solidFill>
                <a:srgbClr val="080808"/>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en-US" sz="2000" dirty="0" err="1" smtClean="0"/>
              <a:t>Hợp</a:t>
            </a:r>
            <a:r>
              <a:rPr lang="en-US" sz="2000" dirty="0" smtClean="0"/>
              <a:t> </a:t>
            </a:r>
            <a:r>
              <a:rPr lang="en-US" sz="2000" dirty="0" err="1" smtClean="0"/>
              <a:t>tác</a:t>
            </a:r>
            <a:r>
              <a:rPr lang="en-US" sz="2000" dirty="0" smtClean="0"/>
              <a:t> </a:t>
            </a:r>
            <a:r>
              <a:rPr lang="en-US" sz="2000" dirty="0" err="1" smtClean="0"/>
              <a:t>với</a:t>
            </a:r>
            <a:r>
              <a:rPr lang="en-US" sz="2000" dirty="0" smtClean="0"/>
              <a:t> IAEA</a:t>
            </a:r>
          </a:p>
          <a:p>
            <a:pPr marL="342900" indent="-342900" algn="just" eaLnBrk="0" fontAlgn="auto" hangingPunct="0">
              <a:spcBef>
                <a:spcPts val="500"/>
              </a:spcBef>
              <a:spcAft>
                <a:spcPts val="500"/>
              </a:spcAft>
              <a:buClr>
                <a:srgbClr val="080808"/>
              </a:buClr>
              <a:buFontTx/>
              <a:buChar char="-"/>
              <a:defRPr/>
            </a:pPr>
            <a:r>
              <a:rPr lang="en-US" sz="2000" dirty="0" err="1" smtClean="0"/>
              <a:t>Hợp</a:t>
            </a:r>
            <a:r>
              <a:rPr lang="en-US" sz="2000" dirty="0" smtClean="0"/>
              <a:t> </a:t>
            </a:r>
            <a:r>
              <a:rPr lang="en-US" sz="2000" dirty="0" err="1" smtClean="0"/>
              <a:t>tác</a:t>
            </a:r>
            <a:r>
              <a:rPr lang="en-US" sz="2000" dirty="0" smtClean="0"/>
              <a:t> </a:t>
            </a:r>
            <a:r>
              <a:rPr lang="en-US" sz="2000" dirty="0" err="1" smtClean="0"/>
              <a:t>với</a:t>
            </a:r>
            <a:r>
              <a:rPr lang="en-US" sz="2000" dirty="0" smtClean="0"/>
              <a:t> </a:t>
            </a:r>
            <a:r>
              <a:rPr lang="en-US" sz="2000" dirty="0" err="1" smtClean="0"/>
              <a:t>Ủy</a:t>
            </a:r>
            <a:r>
              <a:rPr lang="en-US" sz="2000" dirty="0" smtClean="0"/>
              <a:t> ban </a:t>
            </a:r>
            <a:r>
              <a:rPr lang="en-US" sz="2000" dirty="0" err="1" smtClean="0"/>
              <a:t>Châu</a:t>
            </a:r>
            <a:r>
              <a:rPr lang="en-US" sz="2000" dirty="0" smtClean="0"/>
              <a:t> </a:t>
            </a:r>
            <a:r>
              <a:rPr lang="en-US" sz="2000" dirty="0" err="1" smtClean="0"/>
              <a:t>Âu</a:t>
            </a:r>
            <a:r>
              <a:rPr lang="en-US" sz="2000" dirty="0" smtClean="0"/>
              <a:t> (EC)</a:t>
            </a:r>
          </a:p>
          <a:p>
            <a:pPr marL="342900" indent="-342900" algn="just" eaLnBrk="0" fontAlgn="auto" hangingPunct="0">
              <a:spcBef>
                <a:spcPts val="500"/>
              </a:spcBef>
              <a:spcAft>
                <a:spcPts val="500"/>
              </a:spcAft>
              <a:buClr>
                <a:srgbClr val="080808"/>
              </a:buClr>
              <a:buFont typeface="Wingdings" pitchFamily="2" charset="2"/>
              <a:buChar char="§"/>
              <a:defRPr/>
            </a:pPr>
            <a:r>
              <a:rPr lang="en-US" sz="2000" b="1" dirty="0" err="1" smtClean="0">
                <a:solidFill>
                  <a:srgbClr val="080808"/>
                </a:solidFill>
                <a:ea typeface="굴림" charset="-127"/>
                <a:cs typeface="Times New Roman" pitchFamily="18" charset="0"/>
              </a:rPr>
              <a:t>Hợp</a:t>
            </a:r>
            <a:r>
              <a:rPr lang="en-US" sz="2000" b="1" dirty="0" smtClean="0">
                <a:solidFill>
                  <a:srgbClr val="080808"/>
                </a:solidFill>
                <a:ea typeface="굴림" charset="-127"/>
                <a:cs typeface="Times New Roman" pitchFamily="18" charset="0"/>
              </a:rPr>
              <a:t> </a:t>
            </a:r>
            <a:r>
              <a:rPr lang="en-US" sz="2000" b="1" dirty="0" err="1" smtClean="0">
                <a:solidFill>
                  <a:srgbClr val="080808"/>
                </a:solidFill>
                <a:ea typeface="굴림" charset="-127"/>
                <a:cs typeface="Times New Roman" pitchFamily="18" charset="0"/>
              </a:rPr>
              <a:t>tác</a:t>
            </a:r>
            <a:r>
              <a:rPr lang="en-US" sz="2000" b="1" dirty="0" smtClean="0">
                <a:solidFill>
                  <a:srgbClr val="080808"/>
                </a:solidFill>
                <a:ea typeface="굴림" charset="-127"/>
                <a:cs typeface="Times New Roman" pitchFamily="18" charset="0"/>
              </a:rPr>
              <a:t> song </a:t>
            </a:r>
            <a:r>
              <a:rPr lang="en-US" sz="2000" b="1" dirty="0" err="1" smtClean="0">
                <a:solidFill>
                  <a:srgbClr val="080808"/>
                </a:solidFill>
                <a:ea typeface="굴림" charset="-127"/>
                <a:cs typeface="Times New Roman" pitchFamily="18" charset="0"/>
              </a:rPr>
              <a:t>phương</a:t>
            </a:r>
            <a:endParaRPr lang="en-US" sz="2000" b="1" dirty="0" smtClean="0">
              <a:solidFill>
                <a:srgbClr val="080808"/>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en-US" sz="2000" dirty="0" err="1" smtClean="0"/>
              <a:t>Cục</a:t>
            </a:r>
            <a:r>
              <a:rPr lang="en-US" sz="2000" dirty="0" smtClean="0"/>
              <a:t> ATBXHN </a:t>
            </a:r>
            <a:r>
              <a:rPr lang="en-US" sz="2000" dirty="0" err="1" smtClean="0"/>
              <a:t>cũng</a:t>
            </a:r>
            <a:r>
              <a:rPr lang="en-US" sz="2000" dirty="0" smtClean="0"/>
              <a:t> </a:t>
            </a:r>
            <a:r>
              <a:rPr lang="en-US" sz="2000" dirty="0" err="1" smtClean="0"/>
              <a:t>tích</a:t>
            </a:r>
            <a:r>
              <a:rPr lang="en-US" sz="2000" dirty="0" smtClean="0"/>
              <a:t> </a:t>
            </a:r>
            <a:r>
              <a:rPr lang="en-US" sz="2000" dirty="0" err="1" smtClean="0"/>
              <a:t>cực</a:t>
            </a:r>
            <a:r>
              <a:rPr lang="en-US" sz="2000" dirty="0" smtClean="0"/>
              <a:t> </a:t>
            </a:r>
            <a:r>
              <a:rPr lang="en-US" sz="2000" dirty="0" err="1" smtClean="0"/>
              <a:t>hợp</a:t>
            </a:r>
            <a:r>
              <a:rPr lang="en-US" sz="2000" dirty="0" smtClean="0"/>
              <a:t> </a:t>
            </a:r>
            <a:r>
              <a:rPr lang="en-US" sz="2000" dirty="0" err="1" smtClean="0"/>
              <a:t>tác</a:t>
            </a:r>
            <a:r>
              <a:rPr lang="en-US" sz="2000" dirty="0" smtClean="0"/>
              <a:t> </a:t>
            </a:r>
            <a:r>
              <a:rPr lang="en-US" sz="2000" dirty="0" err="1" smtClean="0"/>
              <a:t>với</a:t>
            </a:r>
            <a:r>
              <a:rPr lang="en-US" sz="2000" dirty="0" smtClean="0"/>
              <a:t> </a:t>
            </a:r>
            <a:r>
              <a:rPr lang="en-US" sz="2000" dirty="0" err="1" smtClean="0"/>
              <a:t>các</a:t>
            </a:r>
            <a:r>
              <a:rPr lang="en-US" sz="2000" dirty="0" smtClean="0"/>
              <a:t> </a:t>
            </a:r>
            <a:r>
              <a:rPr lang="en-US" sz="2000" dirty="0" err="1" smtClean="0"/>
              <a:t>đối</a:t>
            </a:r>
            <a:r>
              <a:rPr lang="en-US" sz="2000" dirty="0" smtClean="0"/>
              <a:t> </a:t>
            </a:r>
            <a:r>
              <a:rPr lang="en-US" sz="2000" dirty="0" err="1" smtClean="0"/>
              <a:t>tác</a:t>
            </a:r>
            <a:r>
              <a:rPr lang="en-US" sz="2000" dirty="0" smtClean="0"/>
              <a:t> </a:t>
            </a:r>
            <a:r>
              <a:rPr lang="en-US" sz="2000" dirty="0" err="1" smtClean="0"/>
              <a:t>như</a:t>
            </a:r>
            <a:r>
              <a:rPr lang="en-US" sz="2000" dirty="0" smtClean="0"/>
              <a:t> </a:t>
            </a:r>
            <a:r>
              <a:rPr lang="en-US" sz="2000" dirty="0" err="1" smtClean="0"/>
              <a:t>Nga</a:t>
            </a:r>
            <a:r>
              <a:rPr lang="en-US" sz="2000" dirty="0" smtClean="0"/>
              <a:t>, </a:t>
            </a:r>
            <a:r>
              <a:rPr lang="en-US" sz="2000" dirty="0" err="1" smtClean="0"/>
              <a:t>Nhật</a:t>
            </a:r>
            <a:r>
              <a:rPr lang="en-US" sz="2000" dirty="0" smtClean="0"/>
              <a:t> </a:t>
            </a:r>
            <a:r>
              <a:rPr lang="en-US" sz="2000" dirty="0" err="1" smtClean="0"/>
              <a:t>Bản</a:t>
            </a:r>
            <a:r>
              <a:rPr lang="en-US" sz="2000" dirty="0" smtClean="0"/>
              <a:t>, </a:t>
            </a:r>
            <a:r>
              <a:rPr lang="en-US" sz="2000" dirty="0" err="1" smtClean="0"/>
              <a:t>Hoa</a:t>
            </a:r>
            <a:r>
              <a:rPr lang="en-US" sz="2000" dirty="0" smtClean="0"/>
              <a:t> </a:t>
            </a:r>
            <a:r>
              <a:rPr lang="en-US" sz="2000" dirty="0" err="1" smtClean="0"/>
              <a:t>Kỳ</a:t>
            </a:r>
            <a:r>
              <a:rPr lang="en-US" sz="2000" dirty="0" smtClean="0"/>
              <a:t>, </a:t>
            </a:r>
            <a:r>
              <a:rPr lang="en-US" sz="2000" dirty="0" err="1" smtClean="0"/>
              <a:t>Hàn</a:t>
            </a:r>
            <a:r>
              <a:rPr lang="en-US" sz="2000" dirty="0" smtClean="0"/>
              <a:t> </a:t>
            </a:r>
            <a:r>
              <a:rPr lang="en-US" sz="2000" dirty="0" err="1" smtClean="0"/>
              <a:t>Quốc</a:t>
            </a:r>
            <a:r>
              <a:rPr lang="en-US" sz="2000" dirty="0" smtClean="0"/>
              <a:t>, </a:t>
            </a:r>
            <a:r>
              <a:rPr lang="en-US" sz="2000" dirty="0" err="1" smtClean="0"/>
              <a:t>Anh</a:t>
            </a:r>
            <a:r>
              <a:rPr lang="en-US" sz="2000" dirty="0" smtClean="0"/>
              <a:t> </a:t>
            </a:r>
            <a:r>
              <a:rPr lang="en-US" sz="2000" dirty="0" err="1" smtClean="0"/>
              <a:t>Quốc</a:t>
            </a:r>
            <a:r>
              <a:rPr lang="en-US" sz="2000" dirty="0" smtClean="0"/>
              <a:t>, </a:t>
            </a:r>
            <a:r>
              <a:rPr lang="en-US" sz="2000" dirty="0" err="1" smtClean="0"/>
              <a:t>Pháp</a:t>
            </a:r>
            <a:r>
              <a:rPr lang="en-US" sz="2000" dirty="0" smtClean="0"/>
              <a:t>, </a:t>
            </a:r>
            <a:r>
              <a:rPr lang="en-US" sz="2000" dirty="0" err="1" smtClean="0"/>
              <a:t>Đức</a:t>
            </a:r>
            <a:r>
              <a:rPr lang="en-US" sz="2000" dirty="0" smtClean="0"/>
              <a:t>, v.v. </a:t>
            </a:r>
            <a:r>
              <a:rPr lang="en-US" sz="2000" dirty="0" err="1" smtClean="0"/>
              <a:t>trong</a:t>
            </a:r>
            <a:r>
              <a:rPr lang="en-US" sz="2000" dirty="0" smtClean="0"/>
              <a:t> </a:t>
            </a:r>
            <a:r>
              <a:rPr lang="en-US" sz="2000" dirty="0" err="1" smtClean="0"/>
              <a:t>việc</a:t>
            </a:r>
            <a:r>
              <a:rPr lang="en-US" sz="2000" dirty="0" smtClean="0"/>
              <a:t> </a:t>
            </a:r>
            <a:r>
              <a:rPr lang="en-US" sz="2000" dirty="0" err="1" smtClean="0"/>
              <a:t>đào</a:t>
            </a:r>
            <a:r>
              <a:rPr lang="en-US" sz="2000" dirty="0" smtClean="0"/>
              <a:t> </a:t>
            </a:r>
            <a:r>
              <a:rPr lang="en-US" sz="2000" dirty="0" err="1" smtClean="0"/>
              <a:t>tạo</a:t>
            </a:r>
            <a:r>
              <a:rPr lang="en-US" sz="2000" dirty="0" smtClean="0"/>
              <a:t>, </a:t>
            </a:r>
            <a:r>
              <a:rPr lang="en-US" sz="2000" dirty="0" err="1" smtClean="0"/>
              <a:t>nâng</a:t>
            </a:r>
            <a:r>
              <a:rPr lang="en-US" sz="2000" dirty="0" smtClean="0"/>
              <a:t> </a:t>
            </a:r>
            <a:r>
              <a:rPr lang="en-US" sz="2000" dirty="0" err="1" smtClean="0"/>
              <a:t>cao</a:t>
            </a:r>
            <a:r>
              <a:rPr lang="en-US" sz="2000" dirty="0" smtClean="0"/>
              <a:t> </a:t>
            </a:r>
            <a:r>
              <a:rPr lang="en-US" sz="2000" dirty="0" err="1" smtClean="0"/>
              <a:t>năng</a:t>
            </a:r>
            <a:r>
              <a:rPr lang="en-US" sz="2000" dirty="0" smtClean="0"/>
              <a:t> </a:t>
            </a:r>
            <a:r>
              <a:rPr lang="en-US" sz="2000" dirty="0" err="1" smtClean="0"/>
              <a:t>lực</a:t>
            </a:r>
            <a:r>
              <a:rPr lang="en-US" sz="2000" dirty="0" smtClean="0"/>
              <a:t> </a:t>
            </a:r>
            <a:r>
              <a:rPr lang="en-US" sz="2000" dirty="0" err="1" smtClean="0"/>
              <a:t>cho</a:t>
            </a:r>
            <a:r>
              <a:rPr lang="en-US" sz="2000" dirty="0" smtClean="0"/>
              <a:t> </a:t>
            </a:r>
            <a:r>
              <a:rPr lang="en-US" sz="2000" dirty="0" err="1" smtClean="0"/>
              <a:t>các</a:t>
            </a:r>
            <a:r>
              <a:rPr lang="en-US" sz="2000" dirty="0" smtClean="0"/>
              <a:t> </a:t>
            </a:r>
            <a:r>
              <a:rPr lang="en-US" sz="2000" dirty="0" err="1" smtClean="0"/>
              <a:t>cán</a:t>
            </a:r>
            <a:r>
              <a:rPr lang="en-US" sz="2000" dirty="0" smtClean="0"/>
              <a:t> </a:t>
            </a:r>
            <a:r>
              <a:rPr lang="en-US" sz="2000" dirty="0" err="1" smtClean="0"/>
              <a:t>bộ</a:t>
            </a:r>
            <a:r>
              <a:rPr lang="en-US" sz="2000" dirty="0" smtClean="0"/>
              <a:t> </a:t>
            </a:r>
            <a:r>
              <a:rPr lang="en-US" sz="2000" dirty="0" err="1" smtClean="0"/>
              <a:t>của</a:t>
            </a:r>
            <a:r>
              <a:rPr lang="en-US" sz="2000" dirty="0" smtClean="0"/>
              <a:t> </a:t>
            </a:r>
            <a:r>
              <a:rPr lang="en-US" sz="2000" dirty="0" err="1" smtClean="0"/>
              <a:t>Cục</a:t>
            </a:r>
            <a:endParaRPr lang="en-US" sz="2000" dirty="0" smtClean="0"/>
          </a:p>
          <a:p>
            <a:pPr marL="342900" indent="-342900" algn="just" eaLnBrk="0" fontAlgn="auto" hangingPunct="0">
              <a:spcBef>
                <a:spcPts val="500"/>
              </a:spcBef>
              <a:spcAft>
                <a:spcPts val="500"/>
              </a:spcAft>
              <a:buClr>
                <a:srgbClr val="080808"/>
              </a:buClr>
              <a:buFontTx/>
              <a:buChar char="-"/>
              <a:defRPr/>
            </a:pPr>
            <a:r>
              <a:rPr lang="en-US" sz="2000" dirty="0" err="1" smtClean="0"/>
              <a:t>Trong</a:t>
            </a:r>
            <a:r>
              <a:rPr lang="en-US" sz="2000" dirty="0" smtClean="0"/>
              <a:t> </a:t>
            </a:r>
            <a:r>
              <a:rPr lang="en-US" sz="2000" dirty="0" err="1" smtClean="0"/>
              <a:t>năm</a:t>
            </a:r>
            <a:r>
              <a:rPr lang="en-US" sz="2000" dirty="0" smtClean="0"/>
              <a:t> 2014, </a:t>
            </a:r>
            <a:r>
              <a:rPr lang="en-US" sz="2000" dirty="0" err="1" smtClean="0"/>
              <a:t>thông</a:t>
            </a:r>
            <a:r>
              <a:rPr lang="en-US" sz="2000" dirty="0" smtClean="0"/>
              <a:t> qua </a:t>
            </a:r>
            <a:r>
              <a:rPr lang="en-US" sz="2000" dirty="0" err="1" smtClean="0"/>
              <a:t>các</a:t>
            </a:r>
            <a:r>
              <a:rPr lang="en-US" sz="2000" dirty="0" smtClean="0"/>
              <a:t> </a:t>
            </a:r>
            <a:r>
              <a:rPr lang="en-US" sz="2000" dirty="0" err="1" smtClean="0"/>
              <a:t>kênh</a:t>
            </a:r>
            <a:r>
              <a:rPr lang="en-US" sz="2000" dirty="0" smtClean="0"/>
              <a:t> </a:t>
            </a:r>
            <a:r>
              <a:rPr lang="en-US" sz="2000" dirty="0" err="1" smtClean="0"/>
              <a:t>hợp</a:t>
            </a:r>
            <a:r>
              <a:rPr lang="en-US" sz="2000" dirty="0" smtClean="0"/>
              <a:t> </a:t>
            </a:r>
            <a:r>
              <a:rPr lang="en-US" sz="2000" dirty="0" err="1" smtClean="0"/>
              <a:t>tác</a:t>
            </a:r>
            <a:r>
              <a:rPr lang="en-US" sz="2000" dirty="0" smtClean="0"/>
              <a:t> song </a:t>
            </a:r>
            <a:r>
              <a:rPr lang="en-US" sz="2000" dirty="0" err="1" smtClean="0"/>
              <a:t>phương</a:t>
            </a:r>
            <a:r>
              <a:rPr lang="en-US" sz="2000" dirty="0" smtClean="0"/>
              <a:t> </a:t>
            </a:r>
            <a:r>
              <a:rPr lang="en-US" sz="2000" dirty="0" err="1" smtClean="0"/>
              <a:t>Cục</a:t>
            </a:r>
            <a:r>
              <a:rPr lang="en-US" sz="2000" dirty="0" smtClean="0"/>
              <a:t> </a:t>
            </a:r>
            <a:r>
              <a:rPr lang="en-US" sz="2000" dirty="0" err="1" smtClean="0"/>
              <a:t>đã</a:t>
            </a:r>
            <a:r>
              <a:rPr lang="en-US" sz="2000" dirty="0" smtClean="0"/>
              <a:t> </a:t>
            </a:r>
            <a:r>
              <a:rPr lang="en-US" sz="2000" dirty="0" err="1" smtClean="0"/>
              <a:t>cử</a:t>
            </a:r>
            <a:r>
              <a:rPr lang="en-US" sz="2000" dirty="0" smtClean="0"/>
              <a:t> </a:t>
            </a:r>
            <a:r>
              <a:rPr lang="en-US" sz="2000" dirty="0" err="1" smtClean="0"/>
              <a:t>được</a:t>
            </a:r>
            <a:r>
              <a:rPr lang="en-US" sz="2000" dirty="0" smtClean="0"/>
              <a:t> </a:t>
            </a:r>
            <a:r>
              <a:rPr lang="en-US" sz="2000" dirty="0" err="1" smtClean="0"/>
              <a:t>khoảng</a:t>
            </a:r>
            <a:r>
              <a:rPr lang="en-US" sz="2000" dirty="0" smtClean="0"/>
              <a:t> 100 </a:t>
            </a:r>
            <a:r>
              <a:rPr lang="en-US" sz="2000" dirty="0" err="1" smtClean="0"/>
              <a:t>lượt</a:t>
            </a:r>
            <a:r>
              <a:rPr lang="en-US" sz="2000" dirty="0" smtClean="0"/>
              <a:t> </a:t>
            </a:r>
            <a:r>
              <a:rPr lang="en-US" sz="2000" dirty="0" err="1" smtClean="0"/>
              <a:t>cán</a:t>
            </a:r>
            <a:r>
              <a:rPr lang="en-US" sz="2000" dirty="0" smtClean="0"/>
              <a:t> </a:t>
            </a:r>
            <a:r>
              <a:rPr lang="en-US" sz="2000" dirty="0" err="1" smtClean="0"/>
              <a:t>bộ</a:t>
            </a:r>
            <a:r>
              <a:rPr lang="en-US" sz="2000" dirty="0" smtClean="0"/>
              <a:t> </a:t>
            </a:r>
            <a:r>
              <a:rPr lang="en-US" sz="2000" dirty="0" err="1" smtClean="0"/>
              <a:t>tham</a:t>
            </a:r>
            <a:r>
              <a:rPr lang="en-US" sz="2000" dirty="0" smtClean="0"/>
              <a:t> </a:t>
            </a:r>
            <a:r>
              <a:rPr lang="en-US" sz="2000" dirty="0" err="1" smtClean="0"/>
              <a:t>dự</a:t>
            </a:r>
            <a:r>
              <a:rPr lang="en-US" sz="2000" dirty="0" smtClean="0"/>
              <a:t> </a:t>
            </a:r>
            <a:r>
              <a:rPr lang="en-US" sz="2000" dirty="0" err="1" smtClean="0"/>
              <a:t>các</a:t>
            </a:r>
            <a:r>
              <a:rPr lang="en-US" sz="2000" dirty="0" smtClean="0"/>
              <a:t> </a:t>
            </a:r>
            <a:r>
              <a:rPr lang="en-US" sz="2000" dirty="0" err="1" smtClean="0"/>
              <a:t>khóa</a:t>
            </a:r>
            <a:r>
              <a:rPr lang="en-US" sz="2000" dirty="0" smtClean="0"/>
              <a:t> </a:t>
            </a:r>
            <a:r>
              <a:rPr lang="en-US" sz="2000" dirty="0" err="1" smtClean="0"/>
              <a:t>đào</a:t>
            </a:r>
            <a:r>
              <a:rPr lang="en-US" sz="2000" dirty="0" smtClean="0"/>
              <a:t> </a:t>
            </a:r>
            <a:r>
              <a:rPr lang="en-US" sz="2000" dirty="0" err="1" smtClean="0"/>
              <a:t>tạo</a:t>
            </a:r>
            <a:r>
              <a:rPr lang="en-US" sz="2000" dirty="0" smtClean="0"/>
              <a:t> ở </a:t>
            </a:r>
            <a:r>
              <a:rPr lang="en-US" sz="2000" dirty="0" err="1" smtClean="0"/>
              <a:t>nước</a:t>
            </a:r>
            <a:r>
              <a:rPr lang="en-US" sz="2000" dirty="0" smtClean="0"/>
              <a:t> </a:t>
            </a:r>
            <a:r>
              <a:rPr lang="en-US" sz="2000" dirty="0" err="1" smtClean="0"/>
              <a:t>ngoài</a:t>
            </a:r>
            <a:r>
              <a:rPr lang="en-US" sz="2000" dirty="0" smtClean="0"/>
              <a:t>, </a:t>
            </a:r>
            <a:r>
              <a:rPr lang="en-US" sz="2000" dirty="0" err="1" smtClean="0"/>
              <a:t>bao</a:t>
            </a:r>
            <a:r>
              <a:rPr lang="en-US" sz="2000" dirty="0" smtClean="0"/>
              <a:t> </a:t>
            </a:r>
            <a:r>
              <a:rPr lang="en-US" sz="2000" dirty="0" err="1" smtClean="0"/>
              <a:t>gồm</a:t>
            </a:r>
            <a:r>
              <a:rPr lang="en-US" sz="2000" dirty="0" smtClean="0"/>
              <a:t> </a:t>
            </a:r>
            <a:r>
              <a:rPr lang="en-US" sz="2000" dirty="0" err="1" smtClean="0"/>
              <a:t>các</a:t>
            </a:r>
            <a:r>
              <a:rPr lang="en-US" sz="2000" dirty="0" smtClean="0"/>
              <a:t> </a:t>
            </a:r>
            <a:r>
              <a:rPr lang="en-US" sz="2000" dirty="0" err="1" smtClean="0"/>
              <a:t>khóa</a:t>
            </a:r>
            <a:r>
              <a:rPr lang="en-US" sz="2000" dirty="0" smtClean="0"/>
              <a:t> </a:t>
            </a:r>
            <a:r>
              <a:rPr lang="en-US" sz="2000" dirty="0" err="1" smtClean="0"/>
              <a:t>đào</a:t>
            </a:r>
            <a:r>
              <a:rPr lang="en-US" sz="2000" dirty="0" smtClean="0"/>
              <a:t> </a:t>
            </a:r>
            <a:r>
              <a:rPr lang="en-US" sz="2000" dirty="0" err="1" smtClean="0"/>
              <a:t>tạo</a:t>
            </a:r>
            <a:r>
              <a:rPr lang="en-US" sz="2000" dirty="0" smtClean="0"/>
              <a:t> </a:t>
            </a:r>
            <a:r>
              <a:rPr lang="en-US" sz="2000" dirty="0" err="1" smtClean="0"/>
              <a:t>ngắn</a:t>
            </a:r>
            <a:r>
              <a:rPr lang="en-US" sz="2000" dirty="0" smtClean="0"/>
              <a:t> </a:t>
            </a:r>
            <a:r>
              <a:rPr lang="en-US" sz="2000" dirty="0" err="1" smtClean="0"/>
              <a:t>hạn</a:t>
            </a:r>
            <a:r>
              <a:rPr lang="en-US" sz="2000" dirty="0" smtClean="0"/>
              <a:t>, </a:t>
            </a:r>
            <a:r>
              <a:rPr lang="en-US" sz="2000" dirty="0" err="1" smtClean="0"/>
              <a:t>dài</a:t>
            </a:r>
            <a:r>
              <a:rPr lang="en-US" sz="2000" dirty="0" smtClean="0"/>
              <a:t> </a:t>
            </a:r>
            <a:r>
              <a:rPr lang="en-US" sz="2000" dirty="0" err="1" smtClean="0"/>
              <a:t>hạn</a:t>
            </a:r>
            <a:r>
              <a:rPr lang="en-US" sz="2000" dirty="0" smtClean="0"/>
              <a:t> (</a:t>
            </a:r>
            <a:r>
              <a:rPr lang="en-US" sz="2000" dirty="0" err="1" smtClean="0"/>
              <a:t>từ</a:t>
            </a:r>
            <a:r>
              <a:rPr lang="en-US" sz="2000" dirty="0" smtClean="0"/>
              <a:t> 6 </a:t>
            </a:r>
            <a:r>
              <a:rPr lang="en-US" sz="2000" dirty="0" err="1" smtClean="0"/>
              <a:t>tháng</a:t>
            </a:r>
            <a:r>
              <a:rPr lang="en-US" sz="2000" dirty="0" smtClean="0"/>
              <a:t> </a:t>
            </a:r>
            <a:r>
              <a:rPr lang="en-US" sz="2000" dirty="0" err="1" smtClean="0"/>
              <a:t>đến</a:t>
            </a:r>
            <a:r>
              <a:rPr lang="en-US" sz="2000" dirty="0" smtClean="0"/>
              <a:t> 2 </a:t>
            </a:r>
            <a:r>
              <a:rPr lang="en-US" sz="2000" dirty="0" err="1" smtClean="0"/>
              <a:t>năm</a:t>
            </a:r>
            <a:r>
              <a:rPr lang="en-US" sz="2000" dirty="0" smtClean="0"/>
              <a:t>) </a:t>
            </a:r>
            <a:r>
              <a:rPr lang="en-US" sz="2000" dirty="0" err="1" smtClean="0"/>
              <a:t>và</a:t>
            </a:r>
            <a:r>
              <a:rPr lang="en-US" sz="2000" dirty="0" smtClean="0"/>
              <a:t> </a:t>
            </a:r>
            <a:r>
              <a:rPr lang="en-US" sz="2000" dirty="0" err="1" smtClean="0"/>
              <a:t>đón</a:t>
            </a:r>
            <a:r>
              <a:rPr lang="en-US" sz="2000" dirty="0" smtClean="0"/>
              <a:t> </a:t>
            </a:r>
            <a:r>
              <a:rPr lang="en-US" sz="2000" dirty="0" err="1" smtClean="0"/>
              <a:t>hơn</a:t>
            </a:r>
            <a:r>
              <a:rPr lang="en-US" sz="2000" dirty="0" smtClean="0"/>
              <a:t> 10 </a:t>
            </a:r>
            <a:r>
              <a:rPr lang="en-US" sz="2000" dirty="0" err="1" smtClean="0"/>
              <a:t>đoàn</a:t>
            </a:r>
            <a:r>
              <a:rPr lang="en-US" sz="2000" dirty="0" smtClean="0"/>
              <a:t> </a:t>
            </a:r>
            <a:r>
              <a:rPr lang="en-US" sz="2000" dirty="0" err="1" smtClean="0"/>
              <a:t>chuyên</a:t>
            </a:r>
            <a:r>
              <a:rPr lang="en-US" sz="2000" dirty="0" smtClean="0"/>
              <a:t> </a:t>
            </a:r>
            <a:r>
              <a:rPr lang="en-US" sz="2000" dirty="0" err="1" smtClean="0"/>
              <a:t>gia</a:t>
            </a:r>
            <a:r>
              <a:rPr lang="en-US" sz="2000" dirty="0" smtClean="0"/>
              <a:t> </a:t>
            </a:r>
            <a:r>
              <a:rPr lang="en-US" sz="2000" dirty="0" err="1" smtClean="0"/>
              <a:t>vào</a:t>
            </a:r>
            <a:r>
              <a:rPr lang="en-US" sz="2000" dirty="0" smtClean="0"/>
              <a:t> </a:t>
            </a:r>
            <a:r>
              <a:rPr lang="en-US" sz="2000" dirty="0" err="1" smtClean="0"/>
              <a:t>đào</a:t>
            </a:r>
            <a:r>
              <a:rPr lang="en-US" sz="2000" dirty="0" smtClean="0"/>
              <a:t> </a:t>
            </a:r>
            <a:r>
              <a:rPr lang="en-US" sz="2000" dirty="0" err="1" smtClean="0"/>
              <a:t>tạo</a:t>
            </a:r>
            <a:r>
              <a:rPr lang="en-US" sz="2000" dirty="0" smtClean="0"/>
              <a:t> </a:t>
            </a:r>
            <a:r>
              <a:rPr lang="en-US" sz="2000" dirty="0" err="1" smtClean="0"/>
              <a:t>cho</a:t>
            </a:r>
            <a:r>
              <a:rPr lang="en-US" sz="2000" dirty="0" smtClean="0"/>
              <a:t> </a:t>
            </a:r>
            <a:r>
              <a:rPr lang="en-US" sz="2000" dirty="0" err="1" smtClean="0"/>
              <a:t>trên</a:t>
            </a:r>
            <a:r>
              <a:rPr lang="en-US" sz="2000" dirty="0" smtClean="0"/>
              <a:t> 200 </a:t>
            </a:r>
            <a:r>
              <a:rPr lang="en-US" sz="2000" dirty="0" err="1" smtClean="0"/>
              <a:t>lượt</a:t>
            </a:r>
            <a:r>
              <a:rPr lang="en-US" sz="2000" dirty="0" smtClean="0"/>
              <a:t> </a:t>
            </a:r>
            <a:r>
              <a:rPr lang="en-US" sz="2000" dirty="0" err="1" smtClean="0"/>
              <a:t>cán</a:t>
            </a:r>
            <a:r>
              <a:rPr lang="en-US" sz="2000" dirty="0" smtClean="0"/>
              <a:t> </a:t>
            </a:r>
            <a:r>
              <a:rPr lang="en-US" sz="2000" dirty="0" err="1" smtClean="0"/>
              <a:t>bộ</a:t>
            </a:r>
            <a:r>
              <a:rPr lang="en-US" sz="2000" dirty="0" smtClean="0"/>
              <a:t> </a:t>
            </a:r>
            <a:r>
              <a:rPr lang="en-US" sz="2000" dirty="0" err="1" smtClean="0"/>
              <a:t>của</a:t>
            </a:r>
            <a:r>
              <a:rPr lang="en-US" sz="2000" dirty="0" smtClean="0"/>
              <a:t> </a:t>
            </a:r>
            <a:r>
              <a:rPr lang="en-US" sz="2000" dirty="0" err="1" smtClean="0"/>
              <a:t>Cục</a:t>
            </a:r>
            <a:r>
              <a:rPr lang="en-US" sz="2000" dirty="0" smtClean="0"/>
              <a:t> ATBXHN </a:t>
            </a:r>
            <a:r>
              <a:rPr lang="en-US" sz="2000" dirty="0" err="1" smtClean="0"/>
              <a:t>và</a:t>
            </a:r>
            <a:r>
              <a:rPr lang="en-US" sz="2000" dirty="0" smtClean="0"/>
              <a:t> </a:t>
            </a:r>
            <a:r>
              <a:rPr lang="en-US" sz="2000" dirty="0" err="1" smtClean="0"/>
              <a:t>các</a:t>
            </a:r>
            <a:r>
              <a:rPr lang="en-US" sz="2000" dirty="0" smtClean="0"/>
              <a:t> </a:t>
            </a:r>
            <a:r>
              <a:rPr lang="en-US" sz="2000" dirty="0" err="1" smtClean="0"/>
              <a:t>đơn</a:t>
            </a:r>
            <a:r>
              <a:rPr lang="en-US" sz="2000" dirty="0" smtClean="0"/>
              <a:t> </a:t>
            </a:r>
            <a:r>
              <a:rPr lang="en-US" sz="2000" dirty="0" err="1" smtClean="0"/>
              <a:t>vị</a:t>
            </a:r>
            <a:r>
              <a:rPr lang="en-US" sz="2000" dirty="0" smtClean="0"/>
              <a:t> </a:t>
            </a:r>
            <a:r>
              <a:rPr lang="en-US" sz="2000" dirty="0" err="1" smtClean="0"/>
              <a:t>có</a:t>
            </a:r>
            <a:r>
              <a:rPr lang="en-US" sz="2000" dirty="0" smtClean="0"/>
              <a:t> </a:t>
            </a:r>
            <a:r>
              <a:rPr lang="en-US" sz="2000" dirty="0" err="1" smtClean="0"/>
              <a:t>liên</a:t>
            </a:r>
            <a:r>
              <a:rPr lang="en-US" sz="2000" dirty="0" smtClean="0"/>
              <a:t> </a:t>
            </a:r>
            <a:r>
              <a:rPr lang="en-US" sz="2000" dirty="0" err="1" smtClean="0"/>
              <a:t>quan</a:t>
            </a:r>
            <a:r>
              <a:rPr lang="en-US" sz="2000" dirty="0" smtClean="0"/>
              <a:t>.</a:t>
            </a:r>
          </a:p>
          <a:p>
            <a:pPr marL="342900" indent="-342900" algn="just" eaLnBrk="0" fontAlgn="auto" hangingPunct="0">
              <a:spcBef>
                <a:spcPts val="500"/>
              </a:spcBef>
              <a:spcAft>
                <a:spcPts val="500"/>
              </a:spcAft>
              <a:buClr>
                <a:srgbClr val="080808"/>
              </a:buClr>
              <a:buFontTx/>
              <a:buChar char="-"/>
              <a:defRPr/>
            </a:pPr>
            <a:endParaRPr lang="en-US" sz="2000" dirty="0">
              <a:solidFill>
                <a:srgbClr val="080808"/>
              </a:solidFill>
              <a:ea typeface="굴림" charset="-127"/>
              <a:cs typeface="Times New Roman" pitchFamily="18" charset="0"/>
            </a:endParaRPr>
          </a:p>
        </p:txBody>
      </p:sp>
    </p:spTree>
  </p:cSld>
  <p:clrMapOvr>
    <a:masterClrMapping/>
  </p:clrMapOvr>
  <p:transition spd="slow">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normAutofit/>
          </a:bodyPr>
          <a:lstStyle/>
          <a:p>
            <a:pPr>
              <a:defRPr/>
            </a:pPr>
            <a:r>
              <a:rPr lang="en-US" err="1" smtClean="0"/>
              <a:t>Nội</a:t>
            </a:r>
            <a:r>
              <a:rPr lang="en-US" smtClean="0"/>
              <a:t> dung</a:t>
            </a:r>
            <a:endParaRPr lang="en-US"/>
          </a:p>
        </p:txBody>
      </p:sp>
      <p:sp>
        <p:nvSpPr>
          <p:cNvPr id="6147" name="Line 61"/>
          <p:cNvSpPr>
            <a:spLocks noChangeShapeType="1"/>
          </p:cNvSpPr>
          <p:nvPr/>
        </p:nvSpPr>
        <p:spPr bwMode="auto">
          <a:xfrm>
            <a:off x="1235075" y="3333750"/>
            <a:ext cx="6583363" cy="0"/>
          </a:xfrm>
          <a:prstGeom prst="line">
            <a:avLst/>
          </a:prstGeom>
          <a:noFill/>
          <a:ln w="25400">
            <a:solidFill>
              <a:srgbClr val="5F5F5F"/>
            </a:solidFill>
            <a:prstDash val="sysDot"/>
            <a:round/>
            <a:headEnd/>
            <a:tailEnd type="oval" w="med" len="med"/>
          </a:ln>
        </p:spPr>
        <p:txBody>
          <a:bodyPr wrap="none" anchor="ctr"/>
          <a:lstStyle/>
          <a:p>
            <a:endParaRPr lang="en-US"/>
          </a:p>
        </p:txBody>
      </p:sp>
      <p:sp>
        <p:nvSpPr>
          <p:cNvPr id="7183" name="Text Box 65"/>
          <p:cNvSpPr txBox="1">
            <a:spLocks noChangeArrowheads="1"/>
          </p:cNvSpPr>
          <p:nvPr/>
        </p:nvSpPr>
        <p:spPr bwMode="auto">
          <a:xfrm>
            <a:off x="1158874" y="2886075"/>
            <a:ext cx="7299325" cy="461665"/>
          </a:xfrm>
          <a:prstGeom prst="rect">
            <a:avLst/>
          </a:prstGeom>
          <a:noFill/>
          <a:ln w="9525" algn="ctr">
            <a:noFill/>
            <a:miter lim="800000"/>
            <a:headEnd/>
            <a:tailEnd/>
          </a:ln>
        </p:spPr>
        <p:txBody>
          <a:bodyPr wrap="square">
            <a:spAutoFit/>
          </a:bodyPr>
          <a:lstStyle/>
          <a:p>
            <a:pPr eaLnBrk="0" hangingPunct="0"/>
            <a:r>
              <a:rPr lang="en-US" sz="2400" b="1">
                <a:solidFill>
                  <a:srgbClr val="003399"/>
                </a:solidFill>
              </a:rPr>
              <a:t>2. </a:t>
            </a:r>
            <a:r>
              <a:rPr lang="en-US" sz="2400" b="1" err="1" smtClean="0">
                <a:solidFill>
                  <a:srgbClr val="003399"/>
                </a:solidFill>
              </a:rPr>
              <a:t>Các</a:t>
            </a:r>
            <a:r>
              <a:rPr lang="en-US" sz="2400" b="1" smtClean="0">
                <a:solidFill>
                  <a:srgbClr val="003399"/>
                </a:solidFill>
              </a:rPr>
              <a:t> </a:t>
            </a:r>
            <a:r>
              <a:rPr lang="en-US" sz="2400" b="1" err="1" smtClean="0">
                <a:solidFill>
                  <a:srgbClr val="003399"/>
                </a:solidFill>
              </a:rPr>
              <a:t>hoạt</a:t>
            </a:r>
            <a:r>
              <a:rPr lang="en-US" sz="2400" b="1" smtClean="0">
                <a:solidFill>
                  <a:srgbClr val="003399"/>
                </a:solidFill>
              </a:rPr>
              <a:t> động quản lý nhà nước</a:t>
            </a:r>
            <a:endParaRPr lang="en-US" sz="2400" b="1">
              <a:solidFill>
                <a:srgbClr val="003399"/>
              </a:solidFill>
            </a:endParaRPr>
          </a:p>
        </p:txBody>
      </p:sp>
      <p:sp>
        <p:nvSpPr>
          <p:cNvPr id="6149" name="Text Box 65"/>
          <p:cNvSpPr txBox="1">
            <a:spLocks noChangeArrowheads="1"/>
          </p:cNvSpPr>
          <p:nvPr/>
        </p:nvSpPr>
        <p:spPr bwMode="auto">
          <a:xfrm>
            <a:off x="1143000" y="2057400"/>
            <a:ext cx="6629400" cy="461665"/>
          </a:xfrm>
          <a:prstGeom prst="rect">
            <a:avLst/>
          </a:prstGeom>
          <a:noFill/>
          <a:ln w="9525" algn="ctr">
            <a:noFill/>
            <a:miter lim="800000"/>
            <a:headEnd/>
            <a:tailEnd/>
          </a:ln>
        </p:spPr>
        <p:txBody>
          <a:bodyPr wrap="square">
            <a:spAutoFit/>
          </a:bodyPr>
          <a:lstStyle/>
          <a:p>
            <a:pPr eaLnBrk="0" hangingPunct="0"/>
            <a:r>
              <a:rPr lang="en-US" sz="2400" b="1">
                <a:solidFill>
                  <a:srgbClr val="003399"/>
                </a:solidFill>
              </a:rPr>
              <a:t>1. </a:t>
            </a:r>
            <a:r>
              <a:rPr lang="en-US" sz="2400" b="1" smtClean="0">
                <a:solidFill>
                  <a:srgbClr val="003399"/>
                </a:solidFill>
              </a:rPr>
              <a:t>Mở đầu</a:t>
            </a:r>
            <a:endParaRPr lang="en-US" sz="2400">
              <a:solidFill>
                <a:srgbClr val="003399"/>
              </a:solidFill>
            </a:endParaRPr>
          </a:p>
        </p:txBody>
      </p:sp>
      <p:sp>
        <p:nvSpPr>
          <p:cNvPr id="7187" name="Text Box 65"/>
          <p:cNvSpPr txBox="1">
            <a:spLocks noChangeArrowheads="1"/>
          </p:cNvSpPr>
          <p:nvPr/>
        </p:nvSpPr>
        <p:spPr bwMode="auto">
          <a:xfrm>
            <a:off x="1158875" y="3724275"/>
            <a:ext cx="6858000" cy="461665"/>
          </a:xfrm>
          <a:prstGeom prst="rect">
            <a:avLst/>
          </a:prstGeom>
          <a:noFill/>
          <a:ln w="9525" algn="ctr">
            <a:noFill/>
            <a:miter lim="800000"/>
            <a:headEnd/>
            <a:tailEnd/>
          </a:ln>
        </p:spPr>
        <p:txBody>
          <a:bodyPr>
            <a:spAutoFit/>
          </a:bodyPr>
          <a:lstStyle/>
          <a:p>
            <a:pPr eaLnBrk="0" hangingPunct="0"/>
            <a:r>
              <a:rPr lang="en-US" sz="2400" b="1">
                <a:solidFill>
                  <a:srgbClr val="003399"/>
                </a:solidFill>
              </a:rPr>
              <a:t>3. </a:t>
            </a:r>
            <a:r>
              <a:rPr lang="en-US" sz="2400" b="1" smtClean="0">
                <a:solidFill>
                  <a:srgbClr val="003399"/>
                </a:solidFill>
              </a:rPr>
              <a:t>Các điều kiện hỗ trợ công tác QLNN</a:t>
            </a:r>
            <a:endParaRPr lang="en-US" sz="2400" b="1">
              <a:solidFill>
                <a:srgbClr val="003399"/>
              </a:solidFill>
            </a:endParaRPr>
          </a:p>
        </p:txBody>
      </p:sp>
      <p:sp>
        <p:nvSpPr>
          <p:cNvPr id="6154" name="Line 61"/>
          <p:cNvSpPr>
            <a:spLocks noChangeShapeType="1"/>
          </p:cNvSpPr>
          <p:nvPr/>
        </p:nvSpPr>
        <p:spPr bwMode="auto">
          <a:xfrm>
            <a:off x="1235075" y="2514600"/>
            <a:ext cx="6583363" cy="0"/>
          </a:xfrm>
          <a:prstGeom prst="line">
            <a:avLst/>
          </a:prstGeom>
          <a:noFill/>
          <a:ln w="25400">
            <a:solidFill>
              <a:srgbClr val="5F5F5F"/>
            </a:solidFill>
            <a:prstDash val="sysDot"/>
            <a:round/>
            <a:headEnd/>
            <a:tailEnd type="oval" w="med" len="med"/>
          </a:ln>
        </p:spPr>
        <p:txBody>
          <a:bodyPr wrap="none" anchor="ctr"/>
          <a:lstStyle/>
          <a:p>
            <a:endParaRPr lang="en-US"/>
          </a:p>
        </p:txBody>
      </p:sp>
      <p:sp>
        <p:nvSpPr>
          <p:cNvPr id="6155" name="Line 61"/>
          <p:cNvSpPr>
            <a:spLocks noChangeShapeType="1"/>
          </p:cNvSpPr>
          <p:nvPr/>
        </p:nvSpPr>
        <p:spPr bwMode="auto">
          <a:xfrm>
            <a:off x="1235075" y="4191000"/>
            <a:ext cx="6583363" cy="0"/>
          </a:xfrm>
          <a:prstGeom prst="line">
            <a:avLst/>
          </a:prstGeom>
          <a:noFill/>
          <a:ln w="25400">
            <a:solidFill>
              <a:srgbClr val="5F5F5F"/>
            </a:solidFill>
            <a:prstDash val="sysDot"/>
            <a:round/>
            <a:headEnd/>
            <a:tailEnd type="oval" w="med" len="med"/>
          </a:ln>
        </p:spPr>
        <p:txBody>
          <a:bodyPr wrap="none" anchor="ctr"/>
          <a:lstStyle/>
          <a:p>
            <a:endParaRPr lang="en-US"/>
          </a:p>
        </p:txBody>
      </p:sp>
      <p:sp>
        <p:nvSpPr>
          <p:cNvPr id="9" name="Text Box 65"/>
          <p:cNvSpPr txBox="1">
            <a:spLocks noChangeArrowheads="1"/>
          </p:cNvSpPr>
          <p:nvPr/>
        </p:nvSpPr>
        <p:spPr bwMode="auto">
          <a:xfrm>
            <a:off x="1143000" y="4648200"/>
            <a:ext cx="6858000" cy="461665"/>
          </a:xfrm>
          <a:prstGeom prst="rect">
            <a:avLst/>
          </a:prstGeom>
          <a:noFill/>
          <a:ln w="9525" algn="ctr">
            <a:noFill/>
            <a:miter lim="800000"/>
            <a:headEnd/>
            <a:tailEnd/>
          </a:ln>
        </p:spPr>
        <p:txBody>
          <a:bodyPr>
            <a:spAutoFit/>
          </a:bodyPr>
          <a:lstStyle/>
          <a:p>
            <a:pPr eaLnBrk="0" hangingPunct="0"/>
            <a:r>
              <a:rPr lang="en-US" sz="2400" b="1" smtClean="0">
                <a:solidFill>
                  <a:srgbClr val="003399"/>
                </a:solidFill>
              </a:rPr>
              <a:t>4. Kết luận và kiến nghị</a:t>
            </a:r>
            <a:endParaRPr lang="en-US" sz="2400" b="1">
              <a:solidFill>
                <a:srgbClr val="003399"/>
              </a:solidFill>
            </a:endParaRPr>
          </a:p>
        </p:txBody>
      </p:sp>
      <p:sp>
        <p:nvSpPr>
          <p:cNvPr id="10" name="Line 61"/>
          <p:cNvSpPr>
            <a:spLocks noChangeShapeType="1"/>
          </p:cNvSpPr>
          <p:nvPr/>
        </p:nvSpPr>
        <p:spPr bwMode="auto">
          <a:xfrm>
            <a:off x="1219200" y="5114925"/>
            <a:ext cx="6583363" cy="0"/>
          </a:xfrm>
          <a:prstGeom prst="line">
            <a:avLst/>
          </a:prstGeom>
          <a:noFill/>
          <a:ln w="25400">
            <a:solidFill>
              <a:srgbClr val="5F5F5F"/>
            </a:solidFill>
            <a:prstDash val="sysDot"/>
            <a:round/>
            <a:headEnd/>
            <a:tailEnd type="oval" w="med" len="med"/>
          </a:ln>
        </p:spPr>
        <p:txBody>
          <a:bodyPr wrap="none" anchor="ct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500" fill="hold"/>
                                        <p:tgtEl>
                                          <p:spTgt spid="6149"/>
                                        </p:tgtEl>
                                      </p:cBhvr>
                                      <p:by x="50000" y="50000"/>
                                    </p:animScale>
                                  </p:childTnLst>
                                </p:cTn>
                              </p:par>
                              <p:par>
                                <p:cTn id="7" presetID="6" presetClass="emph" presetSubtype="0" fill="hold" grpId="0" nodeType="withEffect">
                                  <p:stCondLst>
                                    <p:cond delay="0"/>
                                  </p:stCondLst>
                                  <p:childTnLst>
                                    <p:animScale>
                                      <p:cBhvr>
                                        <p:cTn id="8" dur="500" fill="hold"/>
                                        <p:tgtEl>
                                          <p:spTgt spid="7187"/>
                                        </p:tgtEl>
                                      </p:cBhvr>
                                      <p:by x="50000" y="50000"/>
                                    </p:animScale>
                                  </p:childTnLst>
                                </p:cTn>
                              </p:par>
                              <p:par>
                                <p:cTn id="9" presetID="6" presetClass="emph" presetSubtype="0" fill="hold" grpId="0" nodeType="withEffect">
                                  <p:stCondLst>
                                    <p:cond delay="0"/>
                                  </p:stCondLst>
                                  <p:childTnLst>
                                    <p:animScale>
                                      <p:cBhvr>
                                        <p:cTn id="10" dur="500" fill="hold"/>
                                        <p:tgtEl>
                                          <p:spTgt spid="6154"/>
                                        </p:tgtEl>
                                      </p:cBhvr>
                                      <p:by x="50000" y="50000"/>
                                    </p:animScale>
                                  </p:childTnLst>
                                </p:cTn>
                              </p:par>
                              <p:par>
                                <p:cTn id="11" presetID="6" presetClass="emph" presetSubtype="0" fill="hold" grpId="0" nodeType="withEffect">
                                  <p:stCondLst>
                                    <p:cond delay="0"/>
                                  </p:stCondLst>
                                  <p:childTnLst>
                                    <p:animScale>
                                      <p:cBhvr>
                                        <p:cTn id="12" dur="500" fill="hold"/>
                                        <p:tgtEl>
                                          <p:spTgt spid="6155"/>
                                        </p:tgtEl>
                                      </p:cBhvr>
                                      <p:by x="50000" y="50000"/>
                                    </p:animScale>
                                  </p:childTnLst>
                                </p:cTn>
                              </p:par>
                              <p:par>
                                <p:cTn id="13" presetID="6" presetClass="emph" presetSubtype="0" fill="hold" grpId="0" nodeType="withEffect">
                                  <p:stCondLst>
                                    <p:cond delay="0"/>
                                  </p:stCondLst>
                                  <p:childTnLst>
                                    <p:animScale>
                                      <p:cBhvr>
                                        <p:cTn id="14" dur="500" fill="hold"/>
                                        <p:tgtEl>
                                          <p:spTgt spid="9"/>
                                        </p:tgtEl>
                                      </p:cBhvr>
                                      <p:by x="50000" y="50000"/>
                                    </p:animScale>
                                  </p:childTnLst>
                                </p:cTn>
                              </p:par>
                              <p:par>
                                <p:cTn id="15" presetID="6" presetClass="emph" presetSubtype="0" fill="hold" grpId="0" nodeType="withEffect">
                                  <p:stCondLst>
                                    <p:cond delay="0"/>
                                  </p:stCondLst>
                                  <p:childTnLst>
                                    <p:animScale>
                                      <p:cBhvr>
                                        <p:cTn id="16" dur="500" fill="hold"/>
                                        <p:tgtEl>
                                          <p:spTgt spid="10"/>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P spid="7187" grpId="0"/>
      <p:bldP spid="6154" grpId="0" animBg="1"/>
      <p:bldP spid="6155" grpId="0" animBg="1"/>
      <p:bldP spid="9" grpId="0"/>
      <p:bldP spid="10"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F83D6B1-B7DF-42CA-BCEA-9EE0B7646418}" type="slidenum">
              <a:rPr lang="en-US" smtClean="0"/>
              <a:pPr/>
              <a:t>50</a:t>
            </a:fld>
            <a:endParaRPr lang="en-US"/>
          </a:p>
        </p:txBody>
      </p:sp>
      <p:sp>
        <p:nvSpPr>
          <p:cNvPr id="5" name="Rectangle 4"/>
          <p:cNvSpPr/>
          <p:nvPr/>
        </p:nvSpPr>
        <p:spPr>
          <a:xfrm>
            <a:off x="381000" y="170544"/>
            <a:ext cx="6400800" cy="369332"/>
          </a:xfrm>
          <a:prstGeom prst="rect">
            <a:avLst/>
          </a:prstGeom>
        </p:spPr>
        <p:txBody>
          <a:bodyPr wrap="square">
            <a:spAutoFit/>
          </a:bodyPr>
          <a:lstStyle/>
          <a:p>
            <a:r>
              <a:rPr lang="en-US" b="1" dirty="0"/>
              <a:t>ĐOÀN RA, ĐOÀN VÀO, HỘI NGHỊ HỘI THẢO</a:t>
            </a:r>
            <a:endParaRPr lang="en-US" dirty="0"/>
          </a:p>
        </p:txBody>
      </p:sp>
      <p:sp>
        <p:nvSpPr>
          <p:cNvPr id="6" name="Rectangle 5"/>
          <p:cNvSpPr/>
          <p:nvPr/>
        </p:nvSpPr>
        <p:spPr>
          <a:xfrm>
            <a:off x="152400" y="627744"/>
            <a:ext cx="8686800" cy="3016210"/>
          </a:xfrm>
          <a:prstGeom prst="rect">
            <a:avLst/>
          </a:prstGeom>
        </p:spPr>
        <p:txBody>
          <a:bodyPr wrap="square">
            <a:spAutoFit/>
          </a:bodyPr>
          <a:lstStyle/>
          <a:p>
            <a:pPr algn="just">
              <a:spcAft>
                <a:spcPts val="600"/>
              </a:spcAft>
            </a:pPr>
            <a:r>
              <a:rPr lang="en-US" b="1" dirty="0" err="1" smtClean="0"/>
              <a:t>Năm</a:t>
            </a:r>
            <a:r>
              <a:rPr lang="en-US" b="1" dirty="0" smtClean="0"/>
              <a:t> 2015:</a:t>
            </a:r>
          </a:p>
          <a:p>
            <a:pPr algn="just">
              <a:spcAft>
                <a:spcPts val="600"/>
              </a:spcAft>
            </a:pPr>
            <a:r>
              <a:rPr lang="en-US" b="1" dirty="0" smtClean="0"/>
              <a:t>- </a:t>
            </a:r>
            <a:r>
              <a:rPr lang="en-US" dirty="0" err="1"/>
              <a:t>Tổ</a:t>
            </a:r>
            <a:r>
              <a:rPr lang="en-US" dirty="0"/>
              <a:t> </a:t>
            </a:r>
            <a:r>
              <a:rPr lang="en-US" dirty="0" err="1"/>
              <a:t>chức</a:t>
            </a:r>
            <a:r>
              <a:rPr lang="en-US" dirty="0"/>
              <a:t> </a:t>
            </a:r>
            <a:r>
              <a:rPr lang="en-US" dirty="0" smtClean="0"/>
              <a:t>17 </a:t>
            </a:r>
            <a:r>
              <a:rPr lang="en-US" dirty="0" err="1"/>
              <a:t>hội</a:t>
            </a:r>
            <a:r>
              <a:rPr lang="en-US" dirty="0"/>
              <a:t> </a:t>
            </a:r>
            <a:r>
              <a:rPr lang="en-US" dirty="0" err="1"/>
              <a:t>nghị</a:t>
            </a:r>
            <a:r>
              <a:rPr lang="en-US" dirty="0"/>
              <a:t>, </a:t>
            </a:r>
            <a:r>
              <a:rPr lang="en-US" dirty="0" err="1"/>
              <a:t>hội</a:t>
            </a:r>
            <a:r>
              <a:rPr lang="en-US" dirty="0"/>
              <a:t> </a:t>
            </a:r>
            <a:r>
              <a:rPr lang="en-US" dirty="0" err="1"/>
              <a:t>thảo</a:t>
            </a:r>
            <a:r>
              <a:rPr lang="en-US" dirty="0"/>
              <a:t> </a:t>
            </a:r>
            <a:r>
              <a:rPr lang="en-US" dirty="0" err="1"/>
              <a:t>và</a:t>
            </a:r>
            <a:r>
              <a:rPr lang="en-US" dirty="0"/>
              <a:t> </a:t>
            </a:r>
            <a:r>
              <a:rPr lang="en-US" dirty="0" err="1"/>
              <a:t>khóa</a:t>
            </a:r>
            <a:r>
              <a:rPr lang="en-US" dirty="0"/>
              <a:t> </a:t>
            </a:r>
            <a:r>
              <a:rPr lang="en-US" dirty="0" err="1"/>
              <a:t>tập</a:t>
            </a:r>
            <a:r>
              <a:rPr lang="en-US" dirty="0"/>
              <a:t> </a:t>
            </a:r>
            <a:r>
              <a:rPr lang="en-US" dirty="0" err="1"/>
              <a:t>huấn</a:t>
            </a:r>
            <a:r>
              <a:rPr lang="en-US" dirty="0"/>
              <a:t>, </a:t>
            </a:r>
            <a:r>
              <a:rPr lang="en-US" dirty="0" err="1"/>
              <a:t>làm</a:t>
            </a:r>
            <a:r>
              <a:rPr lang="en-US" dirty="0"/>
              <a:t> </a:t>
            </a:r>
            <a:r>
              <a:rPr lang="en-US" dirty="0" err="1"/>
              <a:t>thủ</a:t>
            </a:r>
            <a:r>
              <a:rPr lang="en-US" dirty="0"/>
              <a:t> </a:t>
            </a:r>
            <a:r>
              <a:rPr lang="en-US" dirty="0" err="1"/>
              <a:t>tục</a:t>
            </a:r>
            <a:r>
              <a:rPr lang="en-US" dirty="0"/>
              <a:t> </a:t>
            </a:r>
            <a:r>
              <a:rPr lang="en-US" dirty="0" err="1"/>
              <a:t>và</a:t>
            </a:r>
            <a:r>
              <a:rPr lang="en-US" dirty="0"/>
              <a:t> </a:t>
            </a:r>
            <a:r>
              <a:rPr lang="en-US" dirty="0" err="1" smtClean="0"/>
              <a:t>tổ</a:t>
            </a:r>
            <a:r>
              <a:rPr lang="en-US" dirty="0" smtClean="0"/>
              <a:t> </a:t>
            </a:r>
            <a:r>
              <a:rPr lang="en-US" dirty="0" err="1"/>
              <a:t>chức</a:t>
            </a:r>
            <a:r>
              <a:rPr lang="en-US" dirty="0"/>
              <a:t> </a:t>
            </a:r>
            <a:r>
              <a:rPr lang="en-US" dirty="0" err="1"/>
              <a:t>đón</a:t>
            </a:r>
            <a:r>
              <a:rPr lang="en-US" dirty="0"/>
              <a:t> </a:t>
            </a:r>
            <a:r>
              <a:rPr lang="en-US" dirty="0" err="1"/>
              <a:t>tiếp</a:t>
            </a:r>
            <a:r>
              <a:rPr lang="en-US" dirty="0"/>
              <a:t> 29 </a:t>
            </a:r>
            <a:r>
              <a:rPr lang="en-US" dirty="0" err="1"/>
              <a:t>đoàn</a:t>
            </a:r>
            <a:r>
              <a:rPr lang="en-US" dirty="0"/>
              <a:t> </a:t>
            </a:r>
            <a:r>
              <a:rPr lang="en-US" dirty="0" err="1"/>
              <a:t>chuyên</a:t>
            </a:r>
            <a:r>
              <a:rPr lang="en-US" dirty="0"/>
              <a:t> </a:t>
            </a:r>
            <a:r>
              <a:rPr lang="en-US" dirty="0" err="1" smtClean="0"/>
              <a:t>gia</a:t>
            </a:r>
            <a:r>
              <a:rPr lang="en-US" dirty="0"/>
              <a:t> </a:t>
            </a:r>
            <a:r>
              <a:rPr lang="en-US" dirty="0" err="1" smtClean="0"/>
              <a:t>và</a:t>
            </a:r>
            <a:r>
              <a:rPr lang="en-US" dirty="0" smtClean="0"/>
              <a:t> 24 </a:t>
            </a:r>
            <a:r>
              <a:rPr lang="en-US" dirty="0"/>
              <a:t>seminar </a:t>
            </a:r>
            <a:r>
              <a:rPr lang="en-US" dirty="0" err="1"/>
              <a:t>khoa</a:t>
            </a:r>
            <a:r>
              <a:rPr lang="en-US" dirty="0"/>
              <a:t> </a:t>
            </a:r>
            <a:r>
              <a:rPr lang="en-US" dirty="0" err="1"/>
              <a:t>học</a:t>
            </a:r>
            <a:r>
              <a:rPr lang="en-US" dirty="0"/>
              <a:t> </a:t>
            </a:r>
            <a:r>
              <a:rPr lang="en-US" dirty="0" smtClean="0"/>
              <a:t>(</a:t>
            </a:r>
            <a:r>
              <a:rPr lang="en-US" dirty="0" err="1" smtClean="0"/>
              <a:t>tổng</a:t>
            </a:r>
            <a:r>
              <a:rPr lang="en-US" dirty="0" smtClean="0"/>
              <a:t> </a:t>
            </a:r>
            <a:r>
              <a:rPr lang="en-US" dirty="0" err="1"/>
              <a:t>số</a:t>
            </a:r>
            <a:r>
              <a:rPr lang="en-US" dirty="0"/>
              <a:t> 347 </a:t>
            </a:r>
            <a:r>
              <a:rPr lang="en-US" dirty="0" err="1"/>
              <a:t>lượt</a:t>
            </a:r>
            <a:r>
              <a:rPr lang="en-US" dirty="0"/>
              <a:t> </a:t>
            </a:r>
            <a:r>
              <a:rPr lang="en-US" dirty="0" err="1"/>
              <a:t>chuyên</a:t>
            </a:r>
            <a:r>
              <a:rPr lang="en-US" dirty="0"/>
              <a:t> </a:t>
            </a:r>
            <a:r>
              <a:rPr lang="en-US" dirty="0" err="1"/>
              <a:t>gia</a:t>
            </a:r>
            <a:r>
              <a:rPr lang="en-US" dirty="0" smtClean="0"/>
              <a:t>, </a:t>
            </a:r>
            <a:r>
              <a:rPr lang="en-US" dirty="0" err="1" smtClean="0"/>
              <a:t>bao</a:t>
            </a:r>
            <a:r>
              <a:rPr lang="en-US" dirty="0" smtClean="0"/>
              <a:t> </a:t>
            </a:r>
            <a:r>
              <a:rPr lang="en-US" dirty="0" err="1" smtClean="0"/>
              <a:t>gồm</a:t>
            </a:r>
            <a:r>
              <a:rPr lang="en-US" dirty="0" smtClean="0"/>
              <a:t> </a:t>
            </a:r>
            <a:r>
              <a:rPr lang="en-US" dirty="0" err="1" smtClean="0"/>
              <a:t>các</a:t>
            </a:r>
            <a:r>
              <a:rPr lang="en-US" dirty="0" smtClean="0"/>
              <a:t> </a:t>
            </a:r>
            <a:r>
              <a:rPr lang="en-US" dirty="0" err="1" smtClean="0"/>
              <a:t>chuyên</a:t>
            </a:r>
            <a:r>
              <a:rPr lang="en-US" dirty="0" smtClean="0"/>
              <a:t> </a:t>
            </a:r>
            <a:r>
              <a:rPr lang="en-US" dirty="0" err="1"/>
              <a:t>gia</a:t>
            </a:r>
            <a:r>
              <a:rPr lang="en-US" dirty="0"/>
              <a:t> </a:t>
            </a:r>
            <a:r>
              <a:rPr lang="en-US" dirty="0" err="1"/>
              <a:t>tham</a:t>
            </a:r>
            <a:r>
              <a:rPr lang="en-US" dirty="0"/>
              <a:t> </a:t>
            </a:r>
            <a:r>
              <a:rPr lang="en-US" dirty="0" err="1"/>
              <a:t>dự</a:t>
            </a:r>
            <a:r>
              <a:rPr lang="en-US" dirty="0"/>
              <a:t> </a:t>
            </a:r>
            <a:r>
              <a:rPr lang="en-US" dirty="0" err="1"/>
              <a:t>Hội</a:t>
            </a:r>
            <a:r>
              <a:rPr lang="en-US" dirty="0"/>
              <a:t> </a:t>
            </a:r>
            <a:r>
              <a:rPr lang="en-US" dirty="0" err="1"/>
              <a:t>nghị</a:t>
            </a:r>
            <a:r>
              <a:rPr lang="en-US" dirty="0"/>
              <a:t> </a:t>
            </a:r>
            <a:r>
              <a:rPr lang="en-US" dirty="0" err="1"/>
              <a:t>pháp</a:t>
            </a:r>
            <a:r>
              <a:rPr lang="en-US" dirty="0"/>
              <a:t> </a:t>
            </a:r>
            <a:r>
              <a:rPr lang="en-US" dirty="0" err="1"/>
              <a:t>quy</a:t>
            </a:r>
            <a:r>
              <a:rPr lang="en-US" dirty="0"/>
              <a:t> </a:t>
            </a:r>
            <a:r>
              <a:rPr lang="en-US" dirty="0" err="1"/>
              <a:t>hạt</a:t>
            </a:r>
            <a:r>
              <a:rPr lang="en-US" dirty="0"/>
              <a:t> </a:t>
            </a:r>
            <a:r>
              <a:rPr lang="en-US" dirty="0" err="1"/>
              <a:t>nhân</a:t>
            </a:r>
            <a:r>
              <a:rPr lang="en-US" dirty="0"/>
              <a:t> </a:t>
            </a:r>
            <a:r>
              <a:rPr lang="en-US" dirty="0" smtClean="0"/>
              <a:t>2 </a:t>
            </a:r>
            <a:r>
              <a:rPr lang="en-US" dirty="0" err="1" smtClean="0"/>
              <a:t>tại</a:t>
            </a:r>
            <a:r>
              <a:rPr lang="en-US" dirty="0" smtClean="0"/>
              <a:t> </a:t>
            </a:r>
            <a:r>
              <a:rPr lang="en-US" dirty="0" err="1"/>
              <a:t>Đà</a:t>
            </a:r>
            <a:r>
              <a:rPr lang="en-US" dirty="0"/>
              <a:t> </a:t>
            </a:r>
            <a:r>
              <a:rPr lang="en-US" dirty="0" err="1"/>
              <a:t>Lạt</a:t>
            </a:r>
            <a:r>
              <a:rPr lang="en-US" dirty="0"/>
              <a:t> </a:t>
            </a:r>
            <a:r>
              <a:rPr lang="en-US" dirty="0" err="1"/>
              <a:t>từ</a:t>
            </a:r>
            <a:r>
              <a:rPr lang="en-US" dirty="0"/>
              <a:t> 19-21/5/2015.</a:t>
            </a:r>
          </a:p>
          <a:p>
            <a:pPr algn="just"/>
            <a:r>
              <a:rPr lang="en-US" dirty="0"/>
              <a:t>- </a:t>
            </a:r>
            <a:r>
              <a:rPr lang="en-US" dirty="0" err="1" smtClean="0"/>
              <a:t>Làm</a:t>
            </a:r>
            <a:r>
              <a:rPr lang="en-US" dirty="0" smtClean="0"/>
              <a:t> </a:t>
            </a:r>
            <a:r>
              <a:rPr lang="en-US" dirty="0" err="1" smtClean="0"/>
              <a:t>thủ</a:t>
            </a:r>
            <a:r>
              <a:rPr lang="en-US" dirty="0" smtClean="0"/>
              <a:t> </a:t>
            </a:r>
            <a:r>
              <a:rPr lang="en-US" dirty="0" err="1"/>
              <a:t>tục</a:t>
            </a:r>
            <a:r>
              <a:rPr lang="en-US" dirty="0"/>
              <a:t> </a:t>
            </a:r>
            <a:r>
              <a:rPr lang="en-US" dirty="0" err="1"/>
              <a:t>cho</a:t>
            </a:r>
            <a:r>
              <a:rPr lang="en-US" dirty="0"/>
              <a:t> </a:t>
            </a:r>
            <a:r>
              <a:rPr lang="en-US" dirty="0" smtClean="0"/>
              <a:t>324 </a:t>
            </a:r>
            <a:r>
              <a:rPr lang="en-US" dirty="0" err="1"/>
              <a:t>lượt</a:t>
            </a:r>
            <a:r>
              <a:rPr lang="en-US" dirty="0"/>
              <a:t> </a:t>
            </a:r>
            <a:r>
              <a:rPr lang="en-US" dirty="0" err="1"/>
              <a:t>cán</a:t>
            </a:r>
            <a:r>
              <a:rPr lang="en-US" dirty="0"/>
              <a:t> </a:t>
            </a:r>
            <a:r>
              <a:rPr lang="en-US" dirty="0" err="1"/>
              <a:t>bộ</a:t>
            </a:r>
            <a:r>
              <a:rPr lang="en-US" dirty="0"/>
              <a:t> </a:t>
            </a:r>
            <a:r>
              <a:rPr lang="en-US" dirty="0" err="1"/>
              <a:t>đi</a:t>
            </a:r>
            <a:r>
              <a:rPr lang="en-US" dirty="0"/>
              <a:t> </a:t>
            </a:r>
            <a:r>
              <a:rPr lang="en-US" dirty="0" err="1"/>
              <a:t>công</a:t>
            </a:r>
            <a:r>
              <a:rPr lang="en-US" dirty="0"/>
              <a:t> </a:t>
            </a:r>
            <a:r>
              <a:rPr lang="en-US" dirty="0" err="1"/>
              <a:t>tác</a:t>
            </a:r>
            <a:r>
              <a:rPr lang="en-US" dirty="0"/>
              <a:t> </a:t>
            </a:r>
            <a:r>
              <a:rPr lang="en-US" dirty="0" err="1"/>
              <a:t>nước</a:t>
            </a:r>
            <a:r>
              <a:rPr lang="en-US" dirty="0"/>
              <a:t> </a:t>
            </a:r>
            <a:r>
              <a:rPr lang="en-US" dirty="0" err="1"/>
              <a:t>ngoài</a:t>
            </a:r>
            <a:r>
              <a:rPr lang="en-US" dirty="0"/>
              <a:t> </a:t>
            </a:r>
            <a:r>
              <a:rPr lang="en-US" dirty="0" smtClean="0"/>
              <a:t>(60 </a:t>
            </a:r>
            <a:r>
              <a:rPr lang="en-US" dirty="0" err="1"/>
              <a:t>cán</a:t>
            </a:r>
            <a:r>
              <a:rPr lang="en-US" dirty="0"/>
              <a:t> </a:t>
            </a:r>
            <a:r>
              <a:rPr lang="en-US" dirty="0" err="1"/>
              <a:t>bộ</a:t>
            </a:r>
            <a:r>
              <a:rPr lang="en-US" dirty="0"/>
              <a:t> </a:t>
            </a:r>
            <a:r>
              <a:rPr lang="en-US" dirty="0" err="1" smtClean="0"/>
              <a:t>các</a:t>
            </a:r>
            <a:r>
              <a:rPr lang="en-US" dirty="0" smtClean="0"/>
              <a:t> </a:t>
            </a:r>
            <a:r>
              <a:rPr lang="en-US" dirty="0" err="1"/>
              <a:t>đơn</a:t>
            </a:r>
            <a:r>
              <a:rPr lang="en-US" dirty="0"/>
              <a:t> </a:t>
            </a:r>
            <a:r>
              <a:rPr lang="en-US" dirty="0" err="1"/>
              <a:t>vị</a:t>
            </a:r>
            <a:r>
              <a:rPr lang="en-US" dirty="0"/>
              <a:t> </a:t>
            </a:r>
            <a:r>
              <a:rPr lang="en-US" dirty="0" err="1"/>
              <a:t>ngoài</a:t>
            </a:r>
            <a:r>
              <a:rPr lang="en-US" dirty="0"/>
              <a:t>), </a:t>
            </a:r>
            <a:r>
              <a:rPr lang="en-US" dirty="0" err="1" smtClean="0"/>
              <a:t>bao</a:t>
            </a:r>
            <a:r>
              <a:rPr lang="en-US" dirty="0" smtClean="0"/>
              <a:t> </a:t>
            </a:r>
            <a:r>
              <a:rPr lang="en-US" dirty="0" err="1" smtClean="0"/>
              <a:t>gồm</a:t>
            </a:r>
            <a:r>
              <a:rPr lang="en-US" dirty="0" smtClean="0"/>
              <a:t> </a:t>
            </a:r>
            <a:r>
              <a:rPr lang="en-US" dirty="0" err="1" smtClean="0"/>
              <a:t>đoàn</a:t>
            </a:r>
            <a:r>
              <a:rPr lang="en-US" dirty="0" smtClean="0"/>
              <a:t> </a:t>
            </a:r>
            <a:r>
              <a:rPr lang="en-US" dirty="0" err="1" smtClean="0"/>
              <a:t>ra</a:t>
            </a:r>
            <a:r>
              <a:rPr lang="en-US" dirty="0" smtClean="0"/>
              <a:t> </a:t>
            </a:r>
            <a:r>
              <a:rPr lang="en-US" dirty="0" err="1"/>
              <a:t>quan</a:t>
            </a:r>
            <a:r>
              <a:rPr lang="en-US" dirty="0"/>
              <a:t> </a:t>
            </a:r>
            <a:r>
              <a:rPr lang="en-US" dirty="0" err="1"/>
              <a:t>trọng</a:t>
            </a:r>
            <a:r>
              <a:rPr lang="en-US" dirty="0"/>
              <a:t> </a:t>
            </a:r>
            <a:r>
              <a:rPr lang="en-US" dirty="0" err="1"/>
              <a:t>của</a:t>
            </a:r>
            <a:r>
              <a:rPr lang="en-US" dirty="0"/>
              <a:t> </a:t>
            </a:r>
            <a:r>
              <a:rPr lang="en-US" dirty="0" err="1"/>
              <a:t>Lãnh</a:t>
            </a:r>
            <a:r>
              <a:rPr lang="en-US" dirty="0"/>
              <a:t> </a:t>
            </a:r>
            <a:r>
              <a:rPr lang="en-US" dirty="0" err="1"/>
              <a:t>đạo</a:t>
            </a:r>
            <a:r>
              <a:rPr lang="en-US" dirty="0"/>
              <a:t> </a:t>
            </a:r>
            <a:r>
              <a:rPr lang="en-US" dirty="0" err="1" smtClean="0"/>
              <a:t>Cục</a:t>
            </a:r>
            <a:r>
              <a:rPr lang="en-US" dirty="0" smtClean="0"/>
              <a:t>: </a:t>
            </a:r>
            <a:r>
              <a:rPr lang="en-US" dirty="0" err="1" smtClean="0"/>
              <a:t>làm</a:t>
            </a:r>
            <a:r>
              <a:rPr lang="en-US" dirty="0" smtClean="0"/>
              <a:t> </a:t>
            </a:r>
            <a:r>
              <a:rPr lang="en-US" dirty="0" err="1"/>
              <a:t>việc</a:t>
            </a:r>
            <a:r>
              <a:rPr lang="en-US" dirty="0"/>
              <a:t> </a:t>
            </a:r>
            <a:r>
              <a:rPr lang="en-US" dirty="0" err="1"/>
              <a:t>với</a:t>
            </a:r>
            <a:r>
              <a:rPr lang="en-US" dirty="0"/>
              <a:t> </a:t>
            </a:r>
            <a:r>
              <a:rPr lang="en-US" dirty="0" err="1"/>
              <a:t>Vụ</a:t>
            </a:r>
            <a:r>
              <a:rPr lang="en-US" dirty="0"/>
              <a:t> </a:t>
            </a:r>
            <a:r>
              <a:rPr lang="en-US" dirty="0" err="1"/>
              <a:t>Pháp</a:t>
            </a:r>
            <a:r>
              <a:rPr lang="en-US" dirty="0"/>
              <a:t> </a:t>
            </a:r>
            <a:r>
              <a:rPr lang="en-US" dirty="0" err="1"/>
              <a:t>luật</a:t>
            </a:r>
            <a:r>
              <a:rPr lang="en-US" dirty="0"/>
              <a:t> </a:t>
            </a:r>
            <a:r>
              <a:rPr lang="en-US" dirty="0" err="1"/>
              <a:t>của</a:t>
            </a:r>
            <a:r>
              <a:rPr lang="en-US" dirty="0"/>
              <a:t> IAEA </a:t>
            </a:r>
            <a:r>
              <a:rPr lang="en-US" dirty="0" err="1"/>
              <a:t>về</a:t>
            </a:r>
            <a:r>
              <a:rPr lang="en-US" dirty="0"/>
              <a:t> </a:t>
            </a:r>
            <a:r>
              <a:rPr lang="en-US" dirty="0" err="1"/>
              <a:t>sửa</a:t>
            </a:r>
            <a:r>
              <a:rPr lang="en-US" dirty="0"/>
              <a:t> </a:t>
            </a:r>
            <a:r>
              <a:rPr lang="en-US" dirty="0" err="1"/>
              <a:t>đổi</a:t>
            </a:r>
            <a:r>
              <a:rPr lang="en-US" dirty="0"/>
              <a:t> </a:t>
            </a:r>
            <a:r>
              <a:rPr lang="en-US" dirty="0" err="1"/>
              <a:t>Luật</a:t>
            </a:r>
            <a:r>
              <a:rPr lang="en-US" dirty="0"/>
              <a:t> </a:t>
            </a:r>
            <a:r>
              <a:rPr lang="en-US" dirty="0" smtClean="0"/>
              <a:t>NLNT </a:t>
            </a:r>
            <a:r>
              <a:rPr lang="en-US" dirty="0"/>
              <a:t>2008 (26-30/1/2015</a:t>
            </a:r>
            <a:r>
              <a:rPr lang="en-US" dirty="0" smtClean="0"/>
              <a:t>), </a:t>
            </a:r>
            <a:r>
              <a:rPr lang="en-US" dirty="0" err="1" smtClean="0"/>
              <a:t>tham</a:t>
            </a:r>
            <a:r>
              <a:rPr lang="en-US" dirty="0" smtClean="0"/>
              <a:t> </a:t>
            </a:r>
            <a:r>
              <a:rPr lang="en-US" dirty="0" err="1"/>
              <a:t>dự</a:t>
            </a:r>
            <a:r>
              <a:rPr lang="en-US" dirty="0"/>
              <a:t> </a:t>
            </a:r>
            <a:r>
              <a:rPr lang="en-US" dirty="0" err="1"/>
              <a:t>Hội</a:t>
            </a:r>
            <a:r>
              <a:rPr lang="en-US" dirty="0"/>
              <a:t> </a:t>
            </a:r>
            <a:r>
              <a:rPr lang="en-US" dirty="0" err="1"/>
              <a:t>nghị</a:t>
            </a:r>
            <a:r>
              <a:rPr lang="en-US" dirty="0"/>
              <a:t> </a:t>
            </a:r>
            <a:r>
              <a:rPr lang="en-US" dirty="0" err="1"/>
              <a:t>về</a:t>
            </a:r>
            <a:r>
              <a:rPr lang="en-US" dirty="0"/>
              <a:t> </a:t>
            </a:r>
            <a:r>
              <a:rPr lang="en-US" dirty="0" err="1"/>
              <a:t>Xây</a:t>
            </a:r>
            <a:r>
              <a:rPr lang="en-US" dirty="0"/>
              <a:t> </a:t>
            </a:r>
            <a:r>
              <a:rPr lang="en-US" dirty="0" err="1"/>
              <a:t>dựng</a:t>
            </a:r>
            <a:r>
              <a:rPr lang="en-US" dirty="0"/>
              <a:t> </a:t>
            </a:r>
            <a:r>
              <a:rPr lang="en-US" dirty="0" err="1"/>
              <a:t>cơ</a:t>
            </a:r>
            <a:r>
              <a:rPr lang="en-US" dirty="0"/>
              <a:t> </a:t>
            </a:r>
            <a:r>
              <a:rPr lang="en-US" dirty="0" err="1"/>
              <a:t>sở</a:t>
            </a:r>
            <a:r>
              <a:rPr lang="en-US" dirty="0"/>
              <a:t> </a:t>
            </a:r>
            <a:r>
              <a:rPr lang="en-US" dirty="0" err="1"/>
              <a:t>hạ</a:t>
            </a:r>
            <a:r>
              <a:rPr lang="en-US" dirty="0"/>
              <a:t> </a:t>
            </a:r>
            <a:r>
              <a:rPr lang="en-US" dirty="0" err="1" smtClean="0"/>
              <a:t>tầng</a:t>
            </a:r>
            <a:r>
              <a:rPr lang="en-US" dirty="0"/>
              <a:t> </a:t>
            </a:r>
            <a:r>
              <a:rPr lang="en-US" dirty="0" smtClean="0"/>
              <a:t>ĐHN </a:t>
            </a:r>
            <a:r>
              <a:rPr lang="en-US" dirty="0" err="1"/>
              <a:t>tại</a:t>
            </a:r>
            <a:r>
              <a:rPr lang="en-US" dirty="0"/>
              <a:t> </a:t>
            </a:r>
            <a:r>
              <a:rPr lang="en-US" dirty="0" err="1"/>
              <a:t>Viên</a:t>
            </a:r>
            <a:r>
              <a:rPr lang="en-US" dirty="0"/>
              <a:t>, </a:t>
            </a:r>
            <a:r>
              <a:rPr lang="en-US" dirty="0" err="1"/>
              <a:t>Áo</a:t>
            </a:r>
            <a:r>
              <a:rPr lang="en-US" dirty="0"/>
              <a:t> (2-6/2/2015); </a:t>
            </a:r>
            <a:r>
              <a:rPr lang="en-US" dirty="0" err="1" smtClean="0"/>
              <a:t>Hội</a:t>
            </a:r>
            <a:r>
              <a:rPr lang="en-US" dirty="0" smtClean="0"/>
              <a:t> </a:t>
            </a:r>
            <a:r>
              <a:rPr lang="en-US" dirty="0" err="1"/>
              <a:t>nghị</a:t>
            </a:r>
            <a:r>
              <a:rPr lang="en-US" dirty="0"/>
              <a:t> </a:t>
            </a:r>
            <a:r>
              <a:rPr lang="en-US" dirty="0" err="1"/>
              <a:t>rà</a:t>
            </a:r>
            <a:r>
              <a:rPr lang="en-US" dirty="0"/>
              <a:t> </a:t>
            </a:r>
            <a:r>
              <a:rPr lang="en-US" dirty="0" err="1"/>
              <a:t>soát</a:t>
            </a:r>
            <a:r>
              <a:rPr lang="en-US" dirty="0"/>
              <a:t> </a:t>
            </a:r>
            <a:r>
              <a:rPr lang="en-US" dirty="0" err="1"/>
              <a:t>Công</a:t>
            </a:r>
            <a:r>
              <a:rPr lang="en-US" dirty="0"/>
              <a:t> </a:t>
            </a:r>
            <a:r>
              <a:rPr lang="en-US" dirty="0" err="1"/>
              <a:t>ước</a:t>
            </a:r>
            <a:r>
              <a:rPr lang="en-US" dirty="0"/>
              <a:t> </a:t>
            </a:r>
            <a:r>
              <a:rPr lang="en-US" dirty="0" err="1"/>
              <a:t>chung</a:t>
            </a:r>
            <a:r>
              <a:rPr lang="en-US" dirty="0"/>
              <a:t> </a:t>
            </a:r>
            <a:r>
              <a:rPr lang="en-US" dirty="0" err="1"/>
              <a:t>lần</a:t>
            </a:r>
            <a:r>
              <a:rPr lang="en-US" dirty="0"/>
              <a:t> </a:t>
            </a:r>
            <a:r>
              <a:rPr lang="en-US" dirty="0" err="1"/>
              <a:t>thứ</a:t>
            </a:r>
            <a:r>
              <a:rPr lang="en-US" dirty="0"/>
              <a:t> 5 </a:t>
            </a:r>
            <a:r>
              <a:rPr lang="en-US" dirty="0" err="1"/>
              <a:t>và</a:t>
            </a:r>
            <a:r>
              <a:rPr lang="en-US" dirty="0"/>
              <a:t> </a:t>
            </a:r>
            <a:r>
              <a:rPr lang="en-US" dirty="0" err="1"/>
              <a:t>các</a:t>
            </a:r>
            <a:r>
              <a:rPr lang="en-US" dirty="0"/>
              <a:t> </a:t>
            </a:r>
            <a:r>
              <a:rPr lang="en-US" dirty="0" err="1"/>
              <a:t>đoàn</a:t>
            </a:r>
            <a:r>
              <a:rPr lang="en-US" dirty="0"/>
              <a:t> Sherpa </a:t>
            </a:r>
            <a:r>
              <a:rPr lang="en-US" dirty="0" err="1"/>
              <a:t>chuẩn</a:t>
            </a:r>
            <a:r>
              <a:rPr lang="en-US" dirty="0"/>
              <a:t> </a:t>
            </a:r>
            <a:r>
              <a:rPr lang="en-US" dirty="0" err="1"/>
              <a:t>bị</a:t>
            </a:r>
            <a:r>
              <a:rPr lang="en-US" dirty="0"/>
              <a:t> </a:t>
            </a:r>
            <a:r>
              <a:rPr lang="en-US" dirty="0" err="1"/>
              <a:t>cho</a:t>
            </a:r>
            <a:r>
              <a:rPr lang="en-US" dirty="0"/>
              <a:t> </a:t>
            </a:r>
            <a:r>
              <a:rPr lang="en-US" dirty="0" err="1"/>
              <a:t>Hội</a:t>
            </a:r>
            <a:r>
              <a:rPr lang="en-US" dirty="0"/>
              <a:t> </a:t>
            </a:r>
            <a:r>
              <a:rPr lang="en-US" dirty="0" err="1"/>
              <a:t>nghị</a:t>
            </a:r>
            <a:r>
              <a:rPr lang="en-US" dirty="0"/>
              <a:t> </a:t>
            </a:r>
            <a:r>
              <a:rPr lang="en-US" dirty="0" err="1"/>
              <a:t>Thượng</a:t>
            </a:r>
            <a:r>
              <a:rPr lang="en-US" dirty="0"/>
              <a:t> </a:t>
            </a:r>
            <a:r>
              <a:rPr lang="en-US" dirty="0" err="1"/>
              <a:t>đỉnh</a:t>
            </a:r>
            <a:r>
              <a:rPr lang="en-US" dirty="0"/>
              <a:t> an </a:t>
            </a:r>
            <a:r>
              <a:rPr lang="en-US" dirty="0" err="1"/>
              <a:t>ninh</a:t>
            </a:r>
            <a:r>
              <a:rPr lang="en-US" dirty="0"/>
              <a:t> </a:t>
            </a:r>
            <a:r>
              <a:rPr lang="en-US" dirty="0" err="1"/>
              <a:t>hạt</a:t>
            </a:r>
            <a:r>
              <a:rPr lang="en-US" dirty="0"/>
              <a:t> </a:t>
            </a:r>
            <a:r>
              <a:rPr lang="en-US" dirty="0" err="1"/>
              <a:t>nhân</a:t>
            </a:r>
            <a:r>
              <a:rPr lang="en-US" dirty="0"/>
              <a:t> </a:t>
            </a:r>
            <a:r>
              <a:rPr lang="en-US" dirty="0" err="1"/>
              <a:t>lần</a:t>
            </a:r>
            <a:r>
              <a:rPr lang="en-US" dirty="0"/>
              <a:t> </a:t>
            </a:r>
            <a:r>
              <a:rPr lang="en-US" dirty="0" err="1"/>
              <a:t>thứ</a:t>
            </a:r>
            <a:r>
              <a:rPr lang="en-US" dirty="0"/>
              <a:t> 4 </a:t>
            </a:r>
            <a:r>
              <a:rPr lang="en-US" dirty="0" err="1"/>
              <a:t>năm</a:t>
            </a:r>
            <a:r>
              <a:rPr lang="en-US" dirty="0"/>
              <a:t> 2016 </a:t>
            </a:r>
            <a:r>
              <a:rPr lang="en-US" dirty="0" err="1"/>
              <a:t>tại</a:t>
            </a:r>
            <a:r>
              <a:rPr lang="en-US" dirty="0"/>
              <a:t> </a:t>
            </a:r>
            <a:r>
              <a:rPr lang="en-US" dirty="0" err="1"/>
              <a:t>Hoa</a:t>
            </a:r>
            <a:r>
              <a:rPr lang="en-US" dirty="0"/>
              <a:t> </a:t>
            </a:r>
            <a:r>
              <a:rPr lang="en-US" dirty="0" err="1"/>
              <a:t>Kỳ</a:t>
            </a:r>
            <a:r>
              <a:rPr lang="en-US" dirty="0"/>
              <a:t>. </a:t>
            </a:r>
          </a:p>
        </p:txBody>
      </p:sp>
      <p:sp>
        <p:nvSpPr>
          <p:cNvPr id="7" name="Rectangle 6"/>
          <p:cNvSpPr/>
          <p:nvPr/>
        </p:nvSpPr>
        <p:spPr>
          <a:xfrm>
            <a:off x="97974" y="3839028"/>
            <a:ext cx="8839200" cy="2462213"/>
          </a:xfrm>
          <a:prstGeom prst="rect">
            <a:avLst/>
          </a:prstGeom>
        </p:spPr>
        <p:txBody>
          <a:bodyPr wrap="square">
            <a:spAutoFit/>
          </a:bodyPr>
          <a:lstStyle/>
          <a:p>
            <a:pPr algn="just">
              <a:spcAft>
                <a:spcPts val="600"/>
              </a:spcAft>
            </a:pPr>
            <a:r>
              <a:rPr lang="en-US" b="1" dirty="0"/>
              <a:t>. </a:t>
            </a:r>
            <a:r>
              <a:rPr lang="en-US" b="1" dirty="0" err="1"/>
              <a:t>Năm</a:t>
            </a:r>
            <a:r>
              <a:rPr lang="en-US" b="1" dirty="0"/>
              <a:t> 2016</a:t>
            </a:r>
            <a:endParaRPr lang="en-US" dirty="0"/>
          </a:p>
          <a:p>
            <a:pPr algn="just">
              <a:spcAft>
                <a:spcPts val="600"/>
              </a:spcAft>
            </a:pPr>
            <a:r>
              <a:rPr lang="en-US" dirty="0"/>
              <a:t>- </a:t>
            </a:r>
            <a:r>
              <a:rPr lang="en-US" dirty="0" err="1"/>
              <a:t>Tổ</a:t>
            </a:r>
            <a:r>
              <a:rPr lang="en-US" dirty="0"/>
              <a:t> </a:t>
            </a:r>
            <a:r>
              <a:rPr lang="en-US" dirty="0" err="1"/>
              <a:t>chức</a:t>
            </a:r>
            <a:r>
              <a:rPr lang="en-US" dirty="0"/>
              <a:t> </a:t>
            </a:r>
            <a:r>
              <a:rPr lang="en-US" dirty="0" smtClean="0"/>
              <a:t>35 </a:t>
            </a:r>
            <a:r>
              <a:rPr lang="en-US" dirty="0" err="1"/>
              <a:t>hội</a:t>
            </a:r>
            <a:r>
              <a:rPr lang="en-US" dirty="0"/>
              <a:t> </a:t>
            </a:r>
            <a:r>
              <a:rPr lang="en-US" dirty="0" err="1"/>
              <a:t>nghị</a:t>
            </a:r>
            <a:r>
              <a:rPr lang="en-US" dirty="0"/>
              <a:t>, </a:t>
            </a:r>
            <a:r>
              <a:rPr lang="en-US" dirty="0" err="1"/>
              <a:t>hội</a:t>
            </a:r>
            <a:r>
              <a:rPr lang="en-US" dirty="0"/>
              <a:t> </a:t>
            </a:r>
            <a:r>
              <a:rPr lang="en-US" dirty="0" err="1"/>
              <a:t>thảo</a:t>
            </a:r>
            <a:r>
              <a:rPr lang="en-US" dirty="0"/>
              <a:t> </a:t>
            </a:r>
            <a:r>
              <a:rPr lang="en-US" dirty="0" err="1"/>
              <a:t>và</a:t>
            </a:r>
            <a:r>
              <a:rPr lang="en-US" dirty="0"/>
              <a:t> </a:t>
            </a:r>
            <a:r>
              <a:rPr lang="en-US" dirty="0" err="1"/>
              <a:t>khóa</a:t>
            </a:r>
            <a:r>
              <a:rPr lang="en-US" dirty="0"/>
              <a:t> </a:t>
            </a:r>
            <a:r>
              <a:rPr lang="en-US" dirty="0" err="1" smtClean="0"/>
              <a:t>tập</a:t>
            </a:r>
            <a:r>
              <a:rPr lang="en-US" dirty="0" smtClean="0"/>
              <a:t>; </a:t>
            </a:r>
            <a:r>
              <a:rPr lang="en-US" dirty="0" err="1" smtClean="0"/>
              <a:t>đón</a:t>
            </a:r>
            <a:r>
              <a:rPr lang="en-US" dirty="0" smtClean="0"/>
              <a:t> </a:t>
            </a:r>
            <a:r>
              <a:rPr lang="en-US" dirty="0" err="1"/>
              <a:t>tiếp</a:t>
            </a:r>
            <a:r>
              <a:rPr lang="en-US" dirty="0"/>
              <a:t> </a:t>
            </a:r>
            <a:r>
              <a:rPr lang="en-US" dirty="0" err="1" smtClean="0"/>
              <a:t>trên</a:t>
            </a:r>
            <a:r>
              <a:rPr lang="en-US" dirty="0" smtClean="0"/>
              <a:t> </a:t>
            </a:r>
            <a:r>
              <a:rPr lang="en-US" dirty="0"/>
              <a:t>50 </a:t>
            </a:r>
            <a:r>
              <a:rPr lang="en-US" dirty="0" err="1"/>
              <a:t>đoàn</a:t>
            </a:r>
            <a:r>
              <a:rPr lang="en-US" dirty="0"/>
              <a:t> </a:t>
            </a:r>
            <a:r>
              <a:rPr lang="en-US" dirty="0" err="1"/>
              <a:t>chuyên</a:t>
            </a:r>
            <a:r>
              <a:rPr lang="en-US" dirty="0"/>
              <a:t> </a:t>
            </a:r>
            <a:r>
              <a:rPr lang="en-US" dirty="0" err="1"/>
              <a:t>gia</a:t>
            </a:r>
            <a:r>
              <a:rPr lang="en-US" dirty="0"/>
              <a:t> </a:t>
            </a:r>
            <a:r>
              <a:rPr lang="en-US" dirty="0" err="1"/>
              <a:t>nước</a:t>
            </a:r>
            <a:r>
              <a:rPr lang="en-US" dirty="0"/>
              <a:t> </a:t>
            </a:r>
            <a:r>
              <a:rPr lang="en-US" dirty="0" err="1"/>
              <a:t>ngoài</a:t>
            </a:r>
            <a:r>
              <a:rPr lang="en-US" dirty="0"/>
              <a:t> </a:t>
            </a:r>
            <a:r>
              <a:rPr lang="en-US" dirty="0" err="1"/>
              <a:t>và</a:t>
            </a:r>
            <a:r>
              <a:rPr lang="en-US" dirty="0"/>
              <a:t> </a:t>
            </a:r>
            <a:r>
              <a:rPr lang="en-US" dirty="0" err="1" smtClean="0"/>
              <a:t>làm</a:t>
            </a:r>
            <a:r>
              <a:rPr lang="en-US" dirty="0" smtClean="0"/>
              <a:t> </a:t>
            </a:r>
            <a:r>
              <a:rPr lang="en-US" dirty="0" err="1"/>
              <a:t>thủ</a:t>
            </a:r>
            <a:r>
              <a:rPr lang="en-US" dirty="0"/>
              <a:t> </a:t>
            </a:r>
            <a:r>
              <a:rPr lang="en-US" dirty="0" err="1"/>
              <a:t>tục</a:t>
            </a:r>
            <a:r>
              <a:rPr lang="en-US" dirty="0"/>
              <a:t> </a:t>
            </a:r>
            <a:r>
              <a:rPr lang="en-US" dirty="0" err="1" smtClean="0"/>
              <a:t>cho</a:t>
            </a:r>
            <a:r>
              <a:rPr lang="en-US" dirty="0" smtClean="0"/>
              <a:t> </a:t>
            </a:r>
            <a:r>
              <a:rPr lang="en-US" dirty="0" err="1"/>
              <a:t>khoảng</a:t>
            </a:r>
            <a:r>
              <a:rPr lang="en-US" dirty="0"/>
              <a:t> 400 </a:t>
            </a:r>
            <a:r>
              <a:rPr lang="en-US" dirty="0" err="1"/>
              <a:t>lượt</a:t>
            </a:r>
            <a:r>
              <a:rPr lang="en-US" dirty="0"/>
              <a:t> </a:t>
            </a:r>
            <a:r>
              <a:rPr lang="en-US" dirty="0" err="1"/>
              <a:t>cán</a:t>
            </a:r>
            <a:r>
              <a:rPr lang="en-US" dirty="0"/>
              <a:t> </a:t>
            </a:r>
            <a:r>
              <a:rPr lang="en-US" dirty="0" err="1"/>
              <a:t>bộ</a:t>
            </a:r>
            <a:r>
              <a:rPr lang="en-US" dirty="0"/>
              <a:t> </a:t>
            </a:r>
            <a:r>
              <a:rPr lang="en-US" dirty="0" err="1"/>
              <a:t>đi</a:t>
            </a:r>
            <a:r>
              <a:rPr lang="en-US" dirty="0"/>
              <a:t> </a:t>
            </a:r>
            <a:r>
              <a:rPr lang="en-US" dirty="0" err="1"/>
              <a:t>công</a:t>
            </a:r>
            <a:r>
              <a:rPr lang="en-US" dirty="0"/>
              <a:t> </a:t>
            </a:r>
            <a:r>
              <a:rPr lang="en-US" dirty="0" err="1"/>
              <a:t>tác</a:t>
            </a:r>
            <a:r>
              <a:rPr lang="en-US" dirty="0"/>
              <a:t> </a:t>
            </a:r>
            <a:r>
              <a:rPr lang="en-US" dirty="0" err="1"/>
              <a:t>nước</a:t>
            </a:r>
            <a:r>
              <a:rPr lang="en-US" dirty="0"/>
              <a:t> </a:t>
            </a:r>
            <a:r>
              <a:rPr lang="en-US" dirty="0" err="1" smtClean="0"/>
              <a:t>ngoài</a:t>
            </a:r>
            <a:r>
              <a:rPr lang="en-US" dirty="0" smtClean="0"/>
              <a:t>;</a:t>
            </a:r>
            <a:endParaRPr lang="en-US" dirty="0"/>
          </a:p>
          <a:p>
            <a:pPr algn="just"/>
            <a:r>
              <a:rPr lang="en-US" dirty="0"/>
              <a:t>- </a:t>
            </a:r>
            <a:r>
              <a:rPr lang="en-US" dirty="0" err="1"/>
              <a:t>Tổ</a:t>
            </a:r>
            <a:r>
              <a:rPr lang="en-US" dirty="0"/>
              <a:t> </a:t>
            </a:r>
            <a:r>
              <a:rPr lang="en-US" dirty="0" err="1"/>
              <a:t>chức</a:t>
            </a:r>
            <a:r>
              <a:rPr lang="en-US" dirty="0"/>
              <a:t> </a:t>
            </a:r>
            <a:r>
              <a:rPr lang="en-US" dirty="0" err="1"/>
              <a:t>thành</a:t>
            </a:r>
            <a:r>
              <a:rPr lang="en-US" dirty="0"/>
              <a:t> </a:t>
            </a:r>
            <a:r>
              <a:rPr lang="en-US" dirty="0" err="1"/>
              <a:t>công</a:t>
            </a:r>
            <a:r>
              <a:rPr lang="en-US" dirty="0"/>
              <a:t> </a:t>
            </a:r>
            <a:r>
              <a:rPr lang="en-US" dirty="0" err="1"/>
              <a:t>các</a:t>
            </a:r>
            <a:r>
              <a:rPr lang="en-US" dirty="0"/>
              <a:t> </a:t>
            </a:r>
            <a:r>
              <a:rPr lang="en-US" dirty="0" err="1"/>
              <a:t>đoàn</a:t>
            </a:r>
            <a:r>
              <a:rPr lang="en-US" dirty="0"/>
              <a:t> </a:t>
            </a:r>
            <a:r>
              <a:rPr lang="en-US" dirty="0" err="1"/>
              <a:t>ra</a:t>
            </a:r>
            <a:r>
              <a:rPr lang="en-US" dirty="0"/>
              <a:t> </a:t>
            </a:r>
            <a:r>
              <a:rPr lang="en-US" dirty="0" err="1"/>
              <a:t>đặc</a:t>
            </a:r>
            <a:r>
              <a:rPr lang="en-US" dirty="0"/>
              <a:t> </a:t>
            </a:r>
            <a:r>
              <a:rPr lang="en-US" dirty="0" err="1"/>
              <a:t>biệt</a:t>
            </a:r>
            <a:r>
              <a:rPr lang="en-US" dirty="0"/>
              <a:t> </a:t>
            </a:r>
            <a:r>
              <a:rPr lang="en-US" dirty="0" err="1"/>
              <a:t>quan</a:t>
            </a:r>
            <a:r>
              <a:rPr lang="en-US" dirty="0"/>
              <a:t> </a:t>
            </a:r>
            <a:r>
              <a:rPr lang="en-US" dirty="0" err="1"/>
              <a:t>trọng</a:t>
            </a:r>
            <a:r>
              <a:rPr lang="en-US" dirty="0"/>
              <a:t> </a:t>
            </a:r>
            <a:r>
              <a:rPr lang="en-US" dirty="0" err="1"/>
              <a:t>có</a:t>
            </a:r>
            <a:r>
              <a:rPr lang="en-US" dirty="0"/>
              <a:t> </a:t>
            </a:r>
            <a:r>
              <a:rPr lang="en-US" dirty="0" err="1"/>
              <a:t>sự</a:t>
            </a:r>
            <a:r>
              <a:rPr lang="en-US" dirty="0"/>
              <a:t> </a:t>
            </a:r>
            <a:r>
              <a:rPr lang="en-US" dirty="0" err="1"/>
              <a:t>tham</a:t>
            </a:r>
            <a:r>
              <a:rPr lang="en-US" dirty="0"/>
              <a:t> </a:t>
            </a:r>
            <a:r>
              <a:rPr lang="en-US" dirty="0" err="1"/>
              <a:t>gia</a:t>
            </a:r>
            <a:r>
              <a:rPr lang="en-US" dirty="0"/>
              <a:t> </a:t>
            </a:r>
            <a:r>
              <a:rPr lang="en-US" dirty="0" err="1"/>
              <a:t>của</a:t>
            </a:r>
            <a:r>
              <a:rPr lang="en-US" dirty="0"/>
              <a:t> </a:t>
            </a:r>
            <a:r>
              <a:rPr lang="en-US" dirty="0" err="1"/>
              <a:t>Lãnh</a:t>
            </a:r>
            <a:r>
              <a:rPr lang="en-US" dirty="0"/>
              <a:t> </a:t>
            </a:r>
            <a:r>
              <a:rPr lang="en-US" dirty="0" err="1"/>
              <a:t>đạo</a:t>
            </a:r>
            <a:r>
              <a:rPr lang="en-US" dirty="0"/>
              <a:t> </a:t>
            </a:r>
            <a:r>
              <a:rPr lang="en-US" dirty="0" err="1"/>
              <a:t>Bộ</a:t>
            </a:r>
            <a:r>
              <a:rPr lang="en-US" dirty="0"/>
              <a:t> </a:t>
            </a:r>
            <a:r>
              <a:rPr lang="en-US" dirty="0" err="1"/>
              <a:t>như</a:t>
            </a:r>
            <a:r>
              <a:rPr lang="en-US" dirty="0"/>
              <a:t>: </a:t>
            </a:r>
            <a:r>
              <a:rPr lang="en-US" dirty="0" err="1"/>
              <a:t>Hội</a:t>
            </a:r>
            <a:r>
              <a:rPr lang="en-US" dirty="0"/>
              <a:t> </a:t>
            </a:r>
            <a:r>
              <a:rPr lang="en-US" dirty="0" err="1"/>
              <a:t>nghị</a:t>
            </a:r>
            <a:r>
              <a:rPr lang="en-US" dirty="0"/>
              <a:t> Sherpa </a:t>
            </a:r>
            <a:r>
              <a:rPr lang="en-US" dirty="0" err="1"/>
              <a:t>về</a:t>
            </a:r>
            <a:r>
              <a:rPr lang="en-US" dirty="0"/>
              <a:t> an </a:t>
            </a:r>
            <a:r>
              <a:rPr lang="en-US" dirty="0" err="1"/>
              <a:t>ninh</a:t>
            </a:r>
            <a:r>
              <a:rPr lang="en-US" dirty="0"/>
              <a:t> </a:t>
            </a:r>
            <a:r>
              <a:rPr lang="en-US" dirty="0" err="1"/>
              <a:t>hạt</a:t>
            </a:r>
            <a:r>
              <a:rPr lang="en-US" dirty="0"/>
              <a:t> </a:t>
            </a:r>
            <a:r>
              <a:rPr lang="en-US" dirty="0" err="1"/>
              <a:t>nhân</a:t>
            </a:r>
            <a:r>
              <a:rPr lang="en-US" dirty="0"/>
              <a:t> </a:t>
            </a:r>
            <a:r>
              <a:rPr lang="en-US" dirty="0" err="1"/>
              <a:t>tại</a:t>
            </a:r>
            <a:r>
              <a:rPr lang="en-US" dirty="0"/>
              <a:t> </a:t>
            </a:r>
            <a:r>
              <a:rPr lang="en-US" dirty="0" err="1"/>
              <a:t>Hoa</a:t>
            </a:r>
            <a:r>
              <a:rPr lang="en-US" dirty="0"/>
              <a:t> </a:t>
            </a:r>
            <a:r>
              <a:rPr lang="en-US" dirty="0" err="1"/>
              <a:t>Kỳ</a:t>
            </a:r>
            <a:r>
              <a:rPr lang="en-US" dirty="0"/>
              <a:t> 26-30/1/2016; </a:t>
            </a:r>
            <a:r>
              <a:rPr lang="en-US" dirty="0" err="1"/>
              <a:t>Hội</a:t>
            </a:r>
            <a:r>
              <a:rPr lang="en-US" dirty="0"/>
              <a:t> </a:t>
            </a:r>
            <a:r>
              <a:rPr lang="en-US" dirty="0" err="1"/>
              <a:t>nghị</a:t>
            </a:r>
            <a:r>
              <a:rPr lang="en-US" dirty="0"/>
              <a:t> </a:t>
            </a:r>
            <a:r>
              <a:rPr lang="en-US" dirty="0" err="1"/>
              <a:t>Thượng</a:t>
            </a:r>
            <a:r>
              <a:rPr lang="en-US" dirty="0"/>
              <a:t> </a:t>
            </a:r>
            <a:r>
              <a:rPr lang="en-US" dirty="0" err="1"/>
              <a:t>đỉnh</a:t>
            </a:r>
            <a:r>
              <a:rPr lang="en-US" dirty="0"/>
              <a:t> an </a:t>
            </a:r>
            <a:r>
              <a:rPr lang="en-US" dirty="0" err="1"/>
              <a:t>ninh</a:t>
            </a:r>
            <a:r>
              <a:rPr lang="en-US" dirty="0"/>
              <a:t> </a:t>
            </a:r>
            <a:r>
              <a:rPr lang="en-US" dirty="0" err="1"/>
              <a:t>hạt</a:t>
            </a:r>
            <a:r>
              <a:rPr lang="en-US" dirty="0"/>
              <a:t> </a:t>
            </a:r>
            <a:r>
              <a:rPr lang="en-US" dirty="0" err="1"/>
              <a:t>nhân</a:t>
            </a:r>
            <a:r>
              <a:rPr lang="en-US" dirty="0"/>
              <a:t> </a:t>
            </a:r>
            <a:r>
              <a:rPr lang="en-US" dirty="0" err="1"/>
              <a:t>từ</a:t>
            </a:r>
            <a:r>
              <a:rPr lang="en-US" dirty="0"/>
              <a:t> 31/3-01/4 </a:t>
            </a:r>
            <a:r>
              <a:rPr lang="en-US" dirty="0" err="1"/>
              <a:t>tại</a:t>
            </a:r>
            <a:r>
              <a:rPr lang="en-US" dirty="0"/>
              <a:t> </a:t>
            </a:r>
            <a:r>
              <a:rPr lang="en-US" dirty="0" err="1"/>
              <a:t>Hoa</a:t>
            </a:r>
            <a:r>
              <a:rPr lang="en-US" dirty="0"/>
              <a:t> </a:t>
            </a:r>
            <a:r>
              <a:rPr lang="en-US" dirty="0" err="1"/>
              <a:t>Kỳ</a:t>
            </a:r>
            <a:r>
              <a:rPr lang="en-US" dirty="0"/>
              <a:t>; </a:t>
            </a:r>
            <a:r>
              <a:rPr lang="en-US" dirty="0" err="1"/>
              <a:t>Đoàn</a:t>
            </a:r>
            <a:r>
              <a:rPr lang="en-US" dirty="0"/>
              <a:t> </a:t>
            </a:r>
            <a:r>
              <a:rPr lang="en-US" dirty="0" err="1"/>
              <a:t>cấp</a:t>
            </a:r>
            <a:r>
              <a:rPr lang="en-US" dirty="0"/>
              <a:t> </a:t>
            </a:r>
            <a:r>
              <a:rPr lang="en-US" dirty="0" err="1"/>
              <a:t>cao</a:t>
            </a:r>
            <a:r>
              <a:rPr lang="en-US" dirty="0"/>
              <a:t> </a:t>
            </a:r>
            <a:r>
              <a:rPr lang="en-US" dirty="0" err="1"/>
              <a:t>đi</a:t>
            </a:r>
            <a:r>
              <a:rPr lang="en-US" dirty="0"/>
              <a:t> </a:t>
            </a:r>
            <a:r>
              <a:rPr lang="en-US" dirty="0" err="1"/>
              <a:t>công</a:t>
            </a:r>
            <a:r>
              <a:rPr lang="en-US" dirty="0"/>
              <a:t> </a:t>
            </a:r>
            <a:r>
              <a:rPr lang="en-US" dirty="0" err="1"/>
              <a:t>tác</a:t>
            </a:r>
            <a:r>
              <a:rPr lang="en-US" dirty="0"/>
              <a:t> </a:t>
            </a:r>
            <a:r>
              <a:rPr lang="en-US" dirty="0" err="1"/>
              <a:t>tại</a:t>
            </a:r>
            <a:r>
              <a:rPr lang="en-US" dirty="0"/>
              <a:t> </a:t>
            </a:r>
            <a:r>
              <a:rPr lang="en-US" dirty="0" err="1"/>
              <a:t>Thổ</a:t>
            </a:r>
            <a:r>
              <a:rPr lang="en-US" dirty="0"/>
              <a:t> </a:t>
            </a:r>
            <a:r>
              <a:rPr lang="en-US" dirty="0" err="1"/>
              <a:t>Nhĩ</a:t>
            </a:r>
            <a:r>
              <a:rPr lang="en-US" dirty="0"/>
              <a:t> </a:t>
            </a:r>
            <a:r>
              <a:rPr lang="en-US" dirty="0" err="1"/>
              <a:t>Kỳ</a:t>
            </a:r>
            <a:r>
              <a:rPr lang="en-US" dirty="0"/>
              <a:t> </a:t>
            </a:r>
            <a:r>
              <a:rPr lang="en-US" dirty="0" err="1"/>
              <a:t>và</a:t>
            </a:r>
            <a:r>
              <a:rPr lang="en-US" dirty="0"/>
              <a:t> Belarus </a:t>
            </a:r>
            <a:r>
              <a:rPr lang="en-US" dirty="0" err="1"/>
              <a:t>trong</a:t>
            </a:r>
            <a:r>
              <a:rPr lang="en-US" dirty="0"/>
              <a:t> </a:t>
            </a:r>
            <a:r>
              <a:rPr lang="en-US" dirty="0" err="1"/>
              <a:t>khuôn</a:t>
            </a:r>
            <a:r>
              <a:rPr lang="en-US" dirty="0"/>
              <a:t> </a:t>
            </a:r>
            <a:r>
              <a:rPr lang="en-US" dirty="0" err="1"/>
              <a:t>khổ</a:t>
            </a:r>
            <a:r>
              <a:rPr lang="en-US" dirty="0"/>
              <a:t> VIE/9017 </a:t>
            </a:r>
            <a:r>
              <a:rPr lang="en-US" dirty="0" err="1"/>
              <a:t>từ</a:t>
            </a:r>
            <a:r>
              <a:rPr lang="en-US" dirty="0"/>
              <a:t> 22/2-3/3/2016; </a:t>
            </a:r>
            <a:r>
              <a:rPr lang="en-US" dirty="0" err="1"/>
              <a:t>Đại</a:t>
            </a:r>
            <a:r>
              <a:rPr lang="en-US" dirty="0"/>
              <a:t> </a:t>
            </a:r>
            <a:r>
              <a:rPr lang="en-US" dirty="0" err="1"/>
              <a:t>hội</a:t>
            </a:r>
            <a:r>
              <a:rPr lang="en-US" dirty="0"/>
              <a:t> </a:t>
            </a:r>
            <a:r>
              <a:rPr lang="en-US" dirty="0" err="1"/>
              <a:t>đồng</a:t>
            </a:r>
            <a:r>
              <a:rPr lang="en-US" dirty="0"/>
              <a:t> </a:t>
            </a:r>
            <a:r>
              <a:rPr lang="en-US" dirty="0" err="1"/>
              <a:t>lần</a:t>
            </a:r>
            <a:r>
              <a:rPr lang="en-US" dirty="0"/>
              <a:t> </a:t>
            </a:r>
            <a:r>
              <a:rPr lang="en-US" dirty="0" err="1"/>
              <a:t>thứ</a:t>
            </a:r>
            <a:r>
              <a:rPr lang="en-US" dirty="0"/>
              <a:t> 60 </a:t>
            </a:r>
            <a:r>
              <a:rPr lang="en-US" dirty="0" err="1"/>
              <a:t>của</a:t>
            </a:r>
            <a:r>
              <a:rPr lang="en-US" dirty="0"/>
              <a:t> IAEA </a:t>
            </a:r>
            <a:r>
              <a:rPr lang="en-US" dirty="0" err="1"/>
              <a:t>từ</a:t>
            </a:r>
            <a:r>
              <a:rPr lang="en-US" dirty="0"/>
              <a:t> 26-30/9/2016;</a:t>
            </a:r>
          </a:p>
        </p:txBody>
      </p:sp>
    </p:spTree>
    <p:extLst>
      <p:ext uri="{BB962C8B-B14F-4D97-AF65-F5344CB8AC3E}">
        <p14:creationId xmlns:p14="http://schemas.microsoft.com/office/powerpoint/2010/main" val="41715138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F83D6B1-B7DF-42CA-BCEA-9EE0B7646418}" type="slidenum">
              <a:rPr lang="en-US" smtClean="0"/>
              <a:pPr/>
              <a:t>51</a:t>
            </a:fld>
            <a:endParaRPr lang="en-US"/>
          </a:p>
        </p:txBody>
      </p:sp>
      <p:sp>
        <p:nvSpPr>
          <p:cNvPr id="5" name="Rectangle 4"/>
          <p:cNvSpPr/>
          <p:nvPr/>
        </p:nvSpPr>
        <p:spPr>
          <a:xfrm>
            <a:off x="152400" y="457200"/>
            <a:ext cx="8763000" cy="2539157"/>
          </a:xfrm>
          <a:prstGeom prst="rect">
            <a:avLst/>
          </a:prstGeom>
        </p:spPr>
        <p:txBody>
          <a:bodyPr wrap="square">
            <a:spAutoFit/>
          </a:bodyPr>
          <a:lstStyle/>
          <a:p>
            <a:pPr algn="just">
              <a:spcAft>
                <a:spcPts val="1200"/>
              </a:spcAft>
            </a:pPr>
            <a:r>
              <a:rPr lang="en-US" b="1" dirty="0"/>
              <a:t>. </a:t>
            </a:r>
            <a:r>
              <a:rPr lang="en-US" b="1" dirty="0" err="1"/>
              <a:t>Năm</a:t>
            </a:r>
            <a:r>
              <a:rPr lang="en-US" b="1" dirty="0"/>
              <a:t> 2017</a:t>
            </a:r>
            <a:r>
              <a:rPr lang="en-US" dirty="0"/>
              <a:t> </a:t>
            </a:r>
          </a:p>
          <a:p>
            <a:pPr algn="just">
              <a:spcAft>
                <a:spcPts val="600"/>
              </a:spcAft>
            </a:pPr>
            <a:r>
              <a:rPr lang="en-US" dirty="0"/>
              <a:t>- </a:t>
            </a:r>
            <a:r>
              <a:rPr lang="en-US" dirty="0" err="1"/>
              <a:t>Chủ</a:t>
            </a:r>
            <a:r>
              <a:rPr lang="en-US" dirty="0"/>
              <a:t> </a:t>
            </a:r>
            <a:r>
              <a:rPr lang="en-US" dirty="0" err="1"/>
              <a:t>trì</a:t>
            </a:r>
            <a:r>
              <a:rPr lang="en-US" dirty="0"/>
              <a:t> </a:t>
            </a:r>
            <a:r>
              <a:rPr lang="en-US" dirty="0" err="1"/>
              <a:t>và</a:t>
            </a:r>
            <a:r>
              <a:rPr lang="en-US" dirty="0"/>
              <a:t> </a:t>
            </a:r>
            <a:r>
              <a:rPr lang="en-US" dirty="0" err="1"/>
              <a:t>phối</a:t>
            </a:r>
            <a:r>
              <a:rPr lang="en-US" dirty="0"/>
              <a:t> </a:t>
            </a:r>
            <a:r>
              <a:rPr lang="en-US" dirty="0" err="1"/>
              <a:t>hợp</a:t>
            </a:r>
            <a:r>
              <a:rPr lang="en-US" dirty="0"/>
              <a:t> </a:t>
            </a:r>
            <a:r>
              <a:rPr lang="en-US" dirty="0" err="1"/>
              <a:t>tổ</a:t>
            </a:r>
            <a:r>
              <a:rPr lang="en-US" dirty="0"/>
              <a:t> </a:t>
            </a:r>
            <a:r>
              <a:rPr lang="en-US" dirty="0" err="1"/>
              <a:t>chức</a:t>
            </a:r>
            <a:r>
              <a:rPr lang="en-US" dirty="0"/>
              <a:t> </a:t>
            </a:r>
            <a:r>
              <a:rPr lang="en-US" dirty="0" err="1"/>
              <a:t>thành</a:t>
            </a:r>
            <a:r>
              <a:rPr lang="en-US" dirty="0"/>
              <a:t> </a:t>
            </a:r>
            <a:r>
              <a:rPr lang="en-US" dirty="0" err="1"/>
              <a:t>công</a:t>
            </a:r>
            <a:r>
              <a:rPr lang="en-US" dirty="0"/>
              <a:t> 23 </a:t>
            </a:r>
            <a:r>
              <a:rPr lang="en-US" dirty="0" err="1"/>
              <a:t>hội</a:t>
            </a:r>
            <a:r>
              <a:rPr lang="en-US" dirty="0"/>
              <a:t> </a:t>
            </a:r>
            <a:r>
              <a:rPr lang="en-US" dirty="0" err="1"/>
              <a:t>thảo</a:t>
            </a:r>
            <a:r>
              <a:rPr lang="en-US" dirty="0"/>
              <a:t> </a:t>
            </a:r>
            <a:r>
              <a:rPr lang="en-US" dirty="0" err="1"/>
              <a:t>và</a:t>
            </a:r>
            <a:r>
              <a:rPr lang="en-US" dirty="0"/>
              <a:t> </a:t>
            </a:r>
            <a:r>
              <a:rPr lang="en-US" dirty="0" err="1"/>
              <a:t>khóa</a:t>
            </a:r>
            <a:r>
              <a:rPr lang="en-US" dirty="0"/>
              <a:t> </a:t>
            </a:r>
            <a:r>
              <a:rPr lang="en-US" dirty="0" err="1"/>
              <a:t>đào</a:t>
            </a:r>
            <a:r>
              <a:rPr lang="en-US" dirty="0"/>
              <a:t> </a:t>
            </a:r>
            <a:r>
              <a:rPr lang="en-US" dirty="0" err="1"/>
              <a:t>tạo</a:t>
            </a:r>
            <a:r>
              <a:rPr lang="en-US" dirty="0"/>
              <a:t>; </a:t>
            </a:r>
            <a:r>
              <a:rPr lang="en-US" dirty="0" err="1" smtClean="0"/>
              <a:t>đón</a:t>
            </a:r>
            <a:r>
              <a:rPr lang="en-US" dirty="0" smtClean="0"/>
              <a:t> </a:t>
            </a:r>
            <a:r>
              <a:rPr lang="en-US" dirty="0" err="1"/>
              <a:t>tiếp</a:t>
            </a:r>
            <a:r>
              <a:rPr lang="en-US" dirty="0"/>
              <a:t> 12 </a:t>
            </a:r>
            <a:r>
              <a:rPr lang="en-US" dirty="0" err="1"/>
              <a:t>đoàn</a:t>
            </a:r>
            <a:r>
              <a:rPr lang="en-US" dirty="0"/>
              <a:t> </a:t>
            </a:r>
            <a:r>
              <a:rPr lang="en-US" dirty="0" err="1"/>
              <a:t>chuyên</a:t>
            </a:r>
            <a:r>
              <a:rPr lang="en-US" dirty="0"/>
              <a:t> </a:t>
            </a:r>
            <a:r>
              <a:rPr lang="en-US" dirty="0" err="1"/>
              <a:t>gia</a:t>
            </a:r>
            <a:r>
              <a:rPr lang="en-US" dirty="0"/>
              <a:t> </a:t>
            </a:r>
            <a:r>
              <a:rPr lang="en-US" dirty="0" err="1"/>
              <a:t>vào</a:t>
            </a:r>
            <a:r>
              <a:rPr lang="en-US" dirty="0"/>
              <a:t> </a:t>
            </a:r>
            <a:r>
              <a:rPr lang="en-US" dirty="0" err="1"/>
              <a:t>làm</a:t>
            </a:r>
            <a:r>
              <a:rPr lang="en-US" dirty="0"/>
              <a:t> </a:t>
            </a:r>
            <a:r>
              <a:rPr lang="en-US" dirty="0" err="1"/>
              <a:t>việc</a:t>
            </a:r>
            <a:r>
              <a:rPr lang="en-US" dirty="0"/>
              <a:t> </a:t>
            </a:r>
            <a:r>
              <a:rPr lang="en-US" dirty="0" err="1"/>
              <a:t>với</a:t>
            </a:r>
            <a:r>
              <a:rPr lang="en-US" dirty="0"/>
              <a:t> </a:t>
            </a:r>
            <a:r>
              <a:rPr lang="en-US" dirty="0" err="1"/>
              <a:t>Cục</a:t>
            </a:r>
            <a:r>
              <a:rPr lang="en-US" dirty="0"/>
              <a:t> ATBXHN </a:t>
            </a:r>
            <a:r>
              <a:rPr lang="en-US" dirty="0" err="1"/>
              <a:t>và</a:t>
            </a:r>
            <a:r>
              <a:rPr lang="en-US" dirty="0"/>
              <a:t> </a:t>
            </a:r>
            <a:r>
              <a:rPr lang="en-US" dirty="0" err="1"/>
              <a:t>các</a:t>
            </a:r>
            <a:r>
              <a:rPr lang="en-US" dirty="0"/>
              <a:t> </a:t>
            </a:r>
            <a:r>
              <a:rPr lang="en-US" dirty="0" err="1"/>
              <a:t>đơn</a:t>
            </a:r>
            <a:r>
              <a:rPr lang="en-US" dirty="0"/>
              <a:t> </a:t>
            </a:r>
            <a:r>
              <a:rPr lang="en-US" dirty="0" err="1"/>
              <a:t>vị</a:t>
            </a:r>
            <a:r>
              <a:rPr lang="en-US" dirty="0"/>
              <a:t> </a:t>
            </a:r>
            <a:r>
              <a:rPr lang="en-US" dirty="0" err="1"/>
              <a:t>có</a:t>
            </a:r>
            <a:r>
              <a:rPr lang="en-US" dirty="0"/>
              <a:t> </a:t>
            </a:r>
            <a:r>
              <a:rPr lang="en-US" dirty="0" err="1"/>
              <a:t>liên</a:t>
            </a:r>
            <a:r>
              <a:rPr lang="en-US" dirty="0"/>
              <a:t> </a:t>
            </a:r>
            <a:r>
              <a:rPr lang="en-US" dirty="0" err="1"/>
              <a:t>quan</a:t>
            </a:r>
            <a:r>
              <a:rPr lang="en-US" dirty="0"/>
              <a:t>;</a:t>
            </a:r>
          </a:p>
          <a:p>
            <a:pPr algn="just"/>
            <a:r>
              <a:rPr lang="en-US" dirty="0"/>
              <a:t>- </a:t>
            </a:r>
            <a:r>
              <a:rPr lang="en-US" dirty="0" err="1" smtClean="0"/>
              <a:t>Làm</a:t>
            </a:r>
            <a:r>
              <a:rPr lang="en-US" dirty="0" smtClean="0"/>
              <a:t> </a:t>
            </a:r>
            <a:r>
              <a:rPr lang="en-US" dirty="0" err="1"/>
              <a:t>thủ</a:t>
            </a:r>
            <a:r>
              <a:rPr lang="en-US" dirty="0"/>
              <a:t> </a:t>
            </a:r>
            <a:r>
              <a:rPr lang="en-US" dirty="0" err="1"/>
              <a:t>tục</a:t>
            </a:r>
            <a:r>
              <a:rPr lang="en-US" dirty="0"/>
              <a:t> </a:t>
            </a:r>
            <a:r>
              <a:rPr lang="en-US" dirty="0" err="1"/>
              <a:t>cho</a:t>
            </a:r>
            <a:r>
              <a:rPr lang="en-US" dirty="0"/>
              <a:t> </a:t>
            </a:r>
            <a:r>
              <a:rPr lang="en-US" dirty="0" err="1"/>
              <a:t>hơn</a:t>
            </a:r>
            <a:r>
              <a:rPr lang="en-US" dirty="0"/>
              <a:t> 400 </a:t>
            </a:r>
            <a:r>
              <a:rPr lang="en-US" dirty="0" err="1"/>
              <a:t>lượt</a:t>
            </a:r>
            <a:r>
              <a:rPr lang="en-US" dirty="0"/>
              <a:t> </a:t>
            </a:r>
            <a:r>
              <a:rPr lang="en-US" dirty="0" err="1"/>
              <a:t>cán</a:t>
            </a:r>
            <a:r>
              <a:rPr lang="en-US" dirty="0"/>
              <a:t> </a:t>
            </a:r>
            <a:r>
              <a:rPr lang="en-US" dirty="0" err="1"/>
              <a:t>bộ</a:t>
            </a:r>
            <a:r>
              <a:rPr lang="en-US" dirty="0"/>
              <a:t> </a:t>
            </a:r>
            <a:r>
              <a:rPr lang="en-US" dirty="0" err="1"/>
              <a:t>đi</a:t>
            </a:r>
            <a:r>
              <a:rPr lang="en-US" dirty="0"/>
              <a:t> </a:t>
            </a:r>
            <a:r>
              <a:rPr lang="en-US" dirty="0" err="1"/>
              <a:t>công</a:t>
            </a:r>
            <a:r>
              <a:rPr lang="en-US" dirty="0"/>
              <a:t> </a:t>
            </a:r>
            <a:r>
              <a:rPr lang="en-US" dirty="0" err="1"/>
              <a:t>tác</a:t>
            </a:r>
            <a:r>
              <a:rPr lang="en-US" dirty="0"/>
              <a:t> </a:t>
            </a:r>
            <a:r>
              <a:rPr lang="en-US" dirty="0" err="1"/>
              <a:t>nước</a:t>
            </a:r>
            <a:r>
              <a:rPr lang="en-US" dirty="0"/>
              <a:t> </a:t>
            </a:r>
            <a:r>
              <a:rPr lang="en-US" dirty="0" err="1"/>
              <a:t>ngoài</a:t>
            </a:r>
            <a:r>
              <a:rPr lang="en-US" dirty="0"/>
              <a:t> </a:t>
            </a:r>
            <a:r>
              <a:rPr lang="en-US" dirty="0" smtClean="0"/>
              <a:t>(180 </a:t>
            </a:r>
            <a:r>
              <a:rPr lang="en-US" dirty="0" err="1"/>
              <a:t>lượt</a:t>
            </a:r>
            <a:r>
              <a:rPr lang="en-US" dirty="0"/>
              <a:t> </a:t>
            </a:r>
            <a:r>
              <a:rPr lang="en-US" dirty="0" err="1"/>
              <a:t>cán</a:t>
            </a:r>
            <a:r>
              <a:rPr lang="en-US" dirty="0"/>
              <a:t> </a:t>
            </a:r>
            <a:r>
              <a:rPr lang="en-US" dirty="0" err="1"/>
              <a:t>bộ</a:t>
            </a:r>
            <a:r>
              <a:rPr lang="en-US" dirty="0"/>
              <a:t> </a:t>
            </a:r>
            <a:r>
              <a:rPr lang="en-US" dirty="0" err="1"/>
              <a:t>của</a:t>
            </a:r>
            <a:r>
              <a:rPr lang="en-US" dirty="0"/>
              <a:t> </a:t>
            </a:r>
            <a:r>
              <a:rPr lang="en-US" dirty="0" err="1"/>
              <a:t>các</a:t>
            </a:r>
            <a:r>
              <a:rPr lang="en-US" dirty="0"/>
              <a:t> </a:t>
            </a:r>
            <a:r>
              <a:rPr lang="en-US" dirty="0" err="1"/>
              <a:t>Bộ</a:t>
            </a:r>
            <a:r>
              <a:rPr lang="en-US" dirty="0"/>
              <a:t> </a:t>
            </a:r>
            <a:r>
              <a:rPr lang="en-US" dirty="0" err="1"/>
              <a:t>ngành</a:t>
            </a:r>
            <a:r>
              <a:rPr lang="en-US" dirty="0"/>
              <a:t> </a:t>
            </a:r>
            <a:r>
              <a:rPr lang="en-US" dirty="0" err="1"/>
              <a:t>theo</a:t>
            </a:r>
            <a:r>
              <a:rPr lang="en-US" dirty="0"/>
              <a:t> </a:t>
            </a:r>
            <a:r>
              <a:rPr lang="en-US" dirty="0" err="1"/>
              <a:t>kênh</a:t>
            </a:r>
            <a:r>
              <a:rPr lang="en-US" dirty="0"/>
              <a:t> NLO). </a:t>
            </a:r>
            <a:r>
              <a:rPr lang="en-US" dirty="0" err="1"/>
              <a:t>Phòng</a:t>
            </a:r>
            <a:r>
              <a:rPr lang="en-US" dirty="0"/>
              <a:t> HTQT </a:t>
            </a:r>
            <a:r>
              <a:rPr lang="en-US" dirty="0" err="1"/>
              <a:t>cũng</a:t>
            </a:r>
            <a:r>
              <a:rPr lang="en-US" dirty="0"/>
              <a:t> </a:t>
            </a:r>
            <a:r>
              <a:rPr lang="en-US" dirty="0" err="1"/>
              <a:t>tiến</a:t>
            </a:r>
            <a:r>
              <a:rPr lang="en-US" dirty="0"/>
              <a:t> </a:t>
            </a:r>
            <a:r>
              <a:rPr lang="en-US" dirty="0" err="1"/>
              <a:t>hành</a:t>
            </a:r>
            <a:r>
              <a:rPr lang="en-US" dirty="0"/>
              <a:t> </a:t>
            </a:r>
            <a:r>
              <a:rPr lang="en-US" dirty="0" err="1"/>
              <a:t>các</a:t>
            </a:r>
            <a:r>
              <a:rPr lang="en-US" dirty="0"/>
              <a:t> </a:t>
            </a:r>
            <a:r>
              <a:rPr lang="en-US" dirty="0" err="1"/>
              <a:t>thủ</a:t>
            </a:r>
            <a:r>
              <a:rPr lang="en-US" dirty="0"/>
              <a:t> </a:t>
            </a:r>
            <a:r>
              <a:rPr lang="en-US" dirty="0" err="1"/>
              <a:t>tục</a:t>
            </a:r>
            <a:r>
              <a:rPr lang="en-US" dirty="0"/>
              <a:t> </a:t>
            </a:r>
            <a:r>
              <a:rPr lang="en-US" dirty="0" err="1"/>
              <a:t>cử</a:t>
            </a:r>
            <a:r>
              <a:rPr lang="en-US" dirty="0"/>
              <a:t> </a:t>
            </a:r>
            <a:r>
              <a:rPr lang="en-US" dirty="0" err="1"/>
              <a:t>cho</a:t>
            </a:r>
            <a:r>
              <a:rPr lang="en-US" dirty="0"/>
              <a:t> </a:t>
            </a:r>
            <a:r>
              <a:rPr lang="en-US" dirty="0" err="1"/>
              <a:t>các</a:t>
            </a:r>
            <a:r>
              <a:rPr lang="en-US" dirty="0"/>
              <a:t> </a:t>
            </a:r>
            <a:r>
              <a:rPr lang="en-US" dirty="0" err="1"/>
              <a:t>đoàn</a:t>
            </a:r>
            <a:r>
              <a:rPr lang="en-US" dirty="0"/>
              <a:t> </a:t>
            </a:r>
            <a:r>
              <a:rPr lang="en-US" dirty="0" err="1"/>
              <a:t>ra</a:t>
            </a:r>
            <a:r>
              <a:rPr lang="en-US" dirty="0"/>
              <a:t> </a:t>
            </a:r>
            <a:r>
              <a:rPr lang="en-US" dirty="0" err="1"/>
              <a:t>quan</a:t>
            </a:r>
            <a:r>
              <a:rPr lang="en-US" dirty="0"/>
              <a:t> </a:t>
            </a:r>
            <a:r>
              <a:rPr lang="en-US" dirty="0" err="1"/>
              <a:t>trọng</a:t>
            </a:r>
            <a:r>
              <a:rPr lang="en-US" dirty="0"/>
              <a:t> </a:t>
            </a:r>
            <a:r>
              <a:rPr lang="en-US" dirty="0" err="1"/>
              <a:t>như</a:t>
            </a:r>
            <a:r>
              <a:rPr lang="en-US" dirty="0"/>
              <a:t>: </a:t>
            </a:r>
            <a:r>
              <a:rPr lang="en-US" dirty="0" err="1"/>
              <a:t>Đại</a:t>
            </a:r>
            <a:r>
              <a:rPr lang="en-US" dirty="0"/>
              <a:t> </a:t>
            </a:r>
            <a:r>
              <a:rPr lang="en-US" dirty="0" err="1"/>
              <a:t>hội</a:t>
            </a:r>
            <a:r>
              <a:rPr lang="en-US" dirty="0"/>
              <a:t> </a:t>
            </a:r>
            <a:r>
              <a:rPr lang="en-US" dirty="0" err="1"/>
              <a:t>đồng</a:t>
            </a:r>
            <a:r>
              <a:rPr lang="en-US" dirty="0"/>
              <a:t> </a:t>
            </a:r>
            <a:r>
              <a:rPr lang="en-US" dirty="0" err="1"/>
              <a:t>lần</a:t>
            </a:r>
            <a:r>
              <a:rPr lang="en-US" dirty="0"/>
              <a:t> </a:t>
            </a:r>
            <a:r>
              <a:rPr lang="en-US" dirty="0" err="1"/>
              <a:t>thứ</a:t>
            </a:r>
            <a:r>
              <a:rPr lang="en-US" dirty="0"/>
              <a:t> 61 </a:t>
            </a:r>
            <a:r>
              <a:rPr lang="en-US" dirty="0" err="1"/>
              <a:t>Cơ</a:t>
            </a:r>
            <a:r>
              <a:rPr lang="en-US" dirty="0"/>
              <a:t> </a:t>
            </a:r>
            <a:r>
              <a:rPr lang="en-US" dirty="0" err="1"/>
              <a:t>quan</a:t>
            </a:r>
            <a:r>
              <a:rPr lang="en-US" dirty="0"/>
              <a:t> </a:t>
            </a:r>
            <a:r>
              <a:rPr lang="en-US" dirty="0" err="1"/>
              <a:t>Năng</a:t>
            </a:r>
            <a:r>
              <a:rPr lang="en-US" dirty="0"/>
              <a:t> </a:t>
            </a:r>
            <a:r>
              <a:rPr lang="en-US" dirty="0" err="1"/>
              <a:t>lượng</a:t>
            </a:r>
            <a:r>
              <a:rPr lang="en-US" dirty="0"/>
              <a:t> </a:t>
            </a:r>
            <a:r>
              <a:rPr lang="en-US" dirty="0" err="1"/>
              <a:t>nguyên</a:t>
            </a:r>
            <a:r>
              <a:rPr lang="en-US" dirty="0"/>
              <a:t> </a:t>
            </a:r>
            <a:r>
              <a:rPr lang="en-US" dirty="0" err="1"/>
              <a:t>tử</a:t>
            </a:r>
            <a:r>
              <a:rPr lang="en-US" dirty="0"/>
              <a:t> </a:t>
            </a:r>
            <a:r>
              <a:rPr lang="en-US" dirty="0" err="1"/>
              <a:t>quốc</a:t>
            </a:r>
            <a:r>
              <a:rPr lang="en-US" dirty="0"/>
              <a:t> </a:t>
            </a:r>
            <a:r>
              <a:rPr lang="en-US" dirty="0" err="1"/>
              <a:t>tế</a:t>
            </a:r>
            <a:r>
              <a:rPr lang="en-US" dirty="0"/>
              <a:t> do </a:t>
            </a:r>
            <a:r>
              <a:rPr lang="en-US" dirty="0" err="1"/>
              <a:t>Thứ</a:t>
            </a:r>
            <a:r>
              <a:rPr lang="en-US" dirty="0"/>
              <a:t> </a:t>
            </a:r>
            <a:r>
              <a:rPr lang="en-US" dirty="0" err="1"/>
              <a:t>trưởng</a:t>
            </a:r>
            <a:r>
              <a:rPr lang="en-US" dirty="0"/>
              <a:t> </a:t>
            </a:r>
            <a:r>
              <a:rPr lang="en-US" dirty="0" err="1"/>
              <a:t>làm</a:t>
            </a:r>
            <a:r>
              <a:rPr lang="en-US" dirty="0"/>
              <a:t> </a:t>
            </a:r>
            <a:r>
              <a:rPr lang="en-US" dirty="0" err="1"/>
              <a:t>Trưởng</a:t>
            </a:r>
            <a:r>
              <a:rPr lang="en-US" dirty="0"/>
              <a:t> </a:t>
            </a:r>
            <a:r>
              <a:rPr lang="en-US" dirty="0" err="1"/>
              <a:t>đoàn</a:t>
            </a:r>
            <a:r>
              <a:rPr lang="en-US" dirty="0"/>
              <a:t>; </a:t>
            </a:r>
            <a:r>
              <a:rPr lang="en-US" dirty="0" err="1"/>
              <a:t>các</a:t>
            </a:r>
            <a:r>
              <a:rPr lang="en-US" dirty="0"/>
              <a:t> </a:t>
            </a:r>
            <a:r>
              <a:rPr lang="en-US" dirty="0" err="1"/>
              <a:t>Đoàn</a:t>
            </a:r>
            <a:r>
              <a:rPr lang="en-US" dirty="0"/>
              <a:t> </a:t>
            </a:r>
            <a:r>
              <a:rPr lang="en-US" dirty="0" err="1"/>
              <a:t>tham</a:t>
            </a:r>
            <a:r>
              <a:rPr lang="en-US" dirty="0"/>
              <a:t> </a:t>
            </a:r>
            <a:r>
              <a:rPr lang="en-US" dirty="0" err="1"/>
              <a:t>dự</a:t>
            </a:r>
            <a:r>
              <a:rPr lang="en-US" dirty="0"/>
              <a:t> </a:t>
            </a:r>
            <a:r>
              <a:rPr lang="en-US" dirty="0" err="1"/>
              <a:t>họp</a:t>
            </a:r>
            <a:r>
              <a:rPr lang="en-US" dirty="0"/>
              <a:t> </a:t>
            </a:r>
            <a:r>
              <a:rPr lang="en-US" dirty="0" err="1"/>
              <a:t>Điều</a:t>
            </a:r>
            <a:r>
              <a:rPr lang="en-US" dirty="0"/>
              <a:t> </a:t>
            </a:r>
            <a:r>
              <a:rPr lang="en-US" dirty="0" err="1"/>
              <a:t>phối</a:t>
            </a:r>
            <a:r>
              <a:rPr lang="en-US" dirty="0"/>
              <a:t> </a:t>
            </a:r>
            <a:r>
              <a:rPr lang="en-US" dirty="0" err="1"/>
              <a:t>viên</a:t>
            </a:r>
            <a:r>
              <a:rPr lang="en-US" dirty="0"/>
              <a:t> </a:t>
            </a:r>
            <a:r>
              <a:rPr lang="en-US" dirty="0" err="1"/>
              <a:t>các</a:t>
            </a:r>
            <a:r>
              <a:rPr lang="en-US" dirty="0"/>
              <a:t> </a:t>
            </a:r>
            <a:r>
              <a:rPr lang="en-US" dirty="0" err="1"/>
              <a:t>Dự</a:t>
            </a:r>
            <a:r>
              <a:rPr lang="en-US" dirty="0"/>
              <a:t> </a:t>
            </a:r>
            <a:r>
              <a:rPr lang="en-US" dirty="0" err="1"/>
              <a:t>án</a:t>
            </a:r>
            <a:r>
              <a:rPr lang="en-US" dirty="0"/>
              <a:t>: EC/VN3.01/13, ANSN, RCF, ASEANTOM, CBRN v.v. </a:t>
            </a:r>
          </a:p>
        </p:txBody>
      </p:sp>
    </p:spTree>
    <p:extLst>
      <p:ext uri="{BB962C8B-B14F-4D97-AF65-F5344CB8AC3E}">
        <p14:creationId xmlns:p14="http://schemas.microsoft.com/office/powerpoint/2010/main" val="39246149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normAutofit/>
          </a:bodyPr>
          <a:lstStyle/>
          <a:p>
            <a:pPr>
              <a:defRPr/>
            </a:pPr>
            <a:r>
              <a:rPr lang="en-US" sz="3200" err="1" smtClean="0"/>
              <a:t>Nội</a:t>
            </a:r>
            <a:r>
              <a:rPr lang="en-US" sz="3200" smtClean="0"/>
              <a:t> dung</a:t>
            </a:r>
            <a:endParaRPr lang="en-US" sz="3200"/>
          </a:p>
        </p:txBody>
      </p:sp>
      <p:sp>
        <p:nvSpPr>
          <p:cNvPr id="6149" name="Text Box 65"/>
          <p:cNvSpPr txBox="1">
            <a:spLocks noChangeArrowheads="1"/>
          </p:cNvSpPr>
          <p:nvPr/>
        </p:nvSpPr>
        <p:spPr bwMode="auto">
          <a:xfrm>
            <a:off x="1143000" y="2047875"/>
            <a:ext cx="6629400" cy="461665"/>
          </a:xfrm>
          <a:prstGeom prst="rect">
            <a:avLst/>
          </a:prstGeom>
          <a:noFill/>
          <a:ln w="9525" algn="ctr">
            <a:noFill/>
            <a:miter lim="800000"/>
            <a:headEnd/>
            <a:tailEnd/>
          </a:ln>
        </p:spPr>
        <p:txBody>
          <a:bodyPr wrap="square">
            <a:spAutoFit/>
          </a:bodyPr>
          <a:lstStyle/>
          <a:p>
            <a:pPr eaLnBrk="0" hangingPunct="0"/>
            <a:r>
              <a:rPr lang="en-US" sz="2400" b="1">
                <a:solidFill>
                  <a:srgbClr val="003399"/>
                </a:solidFill>
              </a:rPr>
              <a:t>1. </a:t>
            </a:r>
            <a:r>
              <a:rPr lang="en-US" sz="2400" b="1" smtClean="0">
                <a:solidFill>
                  <a:srgbClr val="003399"/>
                </a:solidFill>
              </a:rPr>
              <a:t>Mở đầu</a:t>
            </a:r>
            <a:endParaRPr lang="en-US" sz="2400">
              <a:solidFill>
                <a:srgbClr val="003399"/>
              </a:solidFill>
            </a:endParaRPr>
          </a:p>
        </p:txBody>
      </p:sp>
      <p:sp>
        <p:nvSpPr>
          <p:cNvPr id="7187" name="Text Box 65"/>
          <p:cNvSpPr txBox="1">
            <a:spLocks noChangeArrowheads="1"/>
          </p:cNvSpPr>
          <p:nvPr/>
        </p:nvSpPr>
        <p:spPr bwMode="auto">
          <a:xfrm>
            <a:off x="1158875" y="4953000"/>
            <a:ext cx="6858000" cy="461665"/>
          </a:xfrm>
          <a:prstGeom prst="rect">
            <a:avLst/>
          </a:prstGeom>
          <a:noFill/>
          <a:ln w="9525" algn="ctr">
            <a:noFill/>
            <a:miter lim="800000"/>
            <a:headEnd/>
            <a:tailEnd/>
          </a:ln>
        </p:spPr>
        <p:txBody>
          <a:bodyPr>
            <a:spAutoFit/>
          </a:bodyPr>
          <a:lstStyle/>
          <a:p>
            <a:pPr eaLnBrk="0" hangingPunct="0"/>
            <a:r>
              <a:rPr lang="en-US" sz="2400" b="1" smtClean="0">
                <a:solidFill>
                  <a:srgbClr val="003399"/>
                </a:solidFill>
              </a:rPr>
              <a:t>4. Kết luận và Kiến nghị </a:t>
            </a:r>
            <a:endParaRPr lang="en-US" sz="2400" b="1">
              <a:solidFill>
                <a:srgbClr val="003399"/>
              </a:solidFill>
            </a:endParaRPr>
          </a:p>
        </p:txBody>
      </p:sp>
      <p:sp>
        <p:nvSpPr>
          <p:cNvPr id="6154" name="Line 61"/>
          <p:cNvSpPr>
            <a:spLocks noChangeShapeType="1"/>
          </p:cNvSpPr>
          <p:nvPr/>
        </p:nvSpPr>
        <p:spPr bwMode="auto">
          <a:xfrm>
            <a:off x="1235075" y="2505075"/>
            <a:ext cx="6583363" cy="0"/>
          </a:xfrm>
          <a:prstGeom prst="line">
            <a:avLst/>
          </a:prstGeom>
          <a:noFill/>
          <a:ln w="25400">
            <a:solidFill>
              <a:srgbClr val="5F5F5F"/>
            </a:solidFill>
            <a:prstDash val="sysDot"/>
            <a:round/>
            <a:headEnd/>
            <a:tailEnd type="oval" w="med" len="med"/>
          </a:ln>
        </p:spPr>
        <p:txBody>
          <a:bodyPr wrap="none" anchor="ctr"/>
          <a:lstStyle/>
          <a:p>
            <a:endParaRPr lang="en-US"/>
          </a:p>
        </p:txBody>
      </p:sp>
      <p:sp>
        <p:nvSpPr>
          <p:cNvPr id="6155" name="Line 61"/>
          <p:cNvSpPr>
            <a:spLocks noChangeShapeType="1"/>
          </p:cNvSpPr>
          <p:nvPr/>
        </p:nvSpPr>
        <p:spPr bwMode="auto">
          <a:xfrm>
            <a:off x="1235075" y="5419725"/>
            <a:ext cx="6583363" cy="0"/>
          </a:xfrm>
          <a:prstGeom prst="line">
            <a:avLst/>
          </a:prstGeom>
          <a:noFill/>
          <a:ln w="25400">
            <a:solidFill>
              <a:srgbClr val="5F5F5F"/>
            </a:solidFill>
            <a:prstDash val="sysDot"/>
            <a:round/>
            <a:headEnd/>
            <a:tailEnd type="oval" w="med" len="med"/>
          </a:ln>
        </p:spPr>
        <p:txBody>
          <a:bodyPr wrap="none" anchor="ctr"/>
          <a:lstStyle/>
          <a:p>
            <a:endParaRPr lang="en-US"/>
          </a:p>
        </p:txBody>
      </p:sp>
      <p:sp>
        <p:nvSpPr>
          <p:cNvPr id="9" name="Text Box 65"/>
          <p:cNvSpPr txBox="1">
            <a:spLocks noChangeArrowheads="1"/>
          </p:cNvSpPr>
          <p:nvPr/>
        </p:nvSpPr>
        <p:spPr bwMode="auto">
          <a:xfrm>
            <a:off x="1143000" y="2967335"/>
            <a:ext cx="6629400" cy="461665"/>
          </a:xfrm>
          <a:prstGeom prst="rect">
            <a:avLst/>
          </a:prstGeom>
          <a:noFill/>
          <a:ln w="9525" algn="ctr">
            <a:noFill/>
            <a:miter lim="800000"/>
            <a:headEnd/>
            <a:tailEnd/>
          </a:ln>
        </p:spPr>
        <p:txBody>
          <a:bodyPr wrap="square">
            <a:spAutoFit/>
          </a:bodyPr>
          <a:lstStyle/>
          <a:p>
            <a:pPr eaLnBrk="0" hangingPunct="0"/>
            <a:r>
              <a:rPr lang="en-US" sz="2400" b="1">
                <a:solidFill>
                  <a:srgbClr val="003399"/>
                </a:solidFill>
              </a:rPr>
              <a:t>2</a:t>
            </a:r>
            <a:r>
              <a:rPr lang="en-US" sz="2400" b="1" smtClean="0">
                <a:solidFill>
                  <a:srgbClr val="003399"/>
                </a:solidFill>
              </a:rPr>
              <a:t>. Các hoạt động quản lý nhà nước</a:t>
            </a:r>
            <a:endParaRPr lang="en-US" sz="2400">
              <a:solidFill>
                <a:srgbClr val="003399"/>
              </a:solidFill>
            </a:endParaRPr>
          </a:p>
        </p:txBody>
      </p:sp>
      <p:sp>
        <p:nvSpPr>
          <p:cNvPr id="10" name="Line 61"/>
          <p:cNvSpPr>
            <a:spLocks noChangeShapeType="1"/>
          </p:cNvSpPr>
          <p:nvPr/>
        </p:nvSpPr>
        <p:spPr bwMode="auto">
          <a:xfrm>
            <a:off x="1235075" y="3424535"/>
            <a:ext cx="6583363" cy="0"/>
          </a:xfrm>
          <a:prstGeom prst="line">
            <a:avLst/>
          </a:prstGeom>
          <a:noFill/>
          <a:ln w="25400">
            <a:solidFill>
              <a:srgbClr val="5F5F5F"/>
            </a:solidFill>
            <a:prstDash val="sysDot"/>
            <a:round/>
            <a:headEnd/>
            <a:tailEnd type="oval" w="med" len="med"/>
          </a:ln>
        </p:spPr>
        <p:txBody>
          <a:bodyPr wrap="none" anchor="ctr"/>
          <a:lstStyle/>
          <a:p>
            <a:endParaRPr lang="en-US"/>
          </a:p>
        </p:txBody>
      </p:sp>
      <p:sp>
        <p:nvSpPr>
          <p:cNvPr id="11" name="Text Box 65"/>
          <p:cNvSpPr txBox="1">
            <a:spLocks noChangeArrowheads="1"/>
          </p:cNvSpPr>
          <p:nvPr/>
        </p:nvSpPr>
        <p:spPr bwMode="auto">
          <a:xfrm>
            <a:off x="1143000" y="3962400"/>
            <a:ext cx="6629400" cy="461665"/>
          </a:xfrm>
          <a:prstGeom prst="rect">
            <a:avLst/>
          </a:prstGeom>
          <a:noFill/>
          <a:ln w="9525" algn="ctr">
            <a:noFill/>
            <a:miter lim="800000"/>
            <a:headEnd/>
            <a:tailEnd/>
          </a:ln>
        </p:spPr>
        <p:txBody>
          <a:bodyPr wrap="square">
            <a:spAutoFit/>
          </a:bodyPr>
          <a:lstStyle/>
          <a:p>
            <a:pPr eaLnBrk="0" hangingPunct="0"/>
            <a:r>
              <a:rPr lang="en-US" sz="2400" b="1" smtClean="0">
                <a:solidFill>
                  <a:srgbClr val="003399"/>
                </a:solidFill>
              </a:rPr>
              <a:t>3. Các điều kiện hỗ trợ công tác QLNN</a:t>
            </a:r>
            <a:endParaRPr lang="en-US" sz="2400">
              <a:solidFill>
                <a:srgbClr val="003399"/>
              </a:solidFill>
            </a:endParaRPr>
          </a:p>
        </p:txBody>
      </p:sp>
      <p:sp>
        <p:nvSpPr>
          <p:cNvPr id="12" name="Line 61"/>
          <p:cNvSpPr>
            <a:spLocks noChangeShapeType="1"/>
          </p:cNvSpPr>
          <p:nvPr/>
        </p:nvSpPr>
        <p:spPr bwMode="auto">
          <a:xfrm>
            <a:off x="1235075" y="4419600"/>
            <a:ext cx="6583363" cy="0"/>
          </a:xfrm>
          <a:prstGeom prst="line">
            <a:avLst/>
          </a:prstGeom>
          <a:noFill/>
          <a:ln w="25400">
            <a:solidFill>
              <a:srgbClr val="5F5F5F"/>
            </a:solidFill>
            <a:prstDash val="sysDot"/>
            <a:round/>
            <a:headEnd/>
            <a:tailEnd type="oval" w="med" len="med"/>
          </a:ln>
        </p:spPr>
        <p:txBody>
          <a:bodyPr wrap="none" anchor="ctr"/>
          <a:lstStyle/>
          <a:p>
            <a:endParaRPr lang="en-US"/>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500" fill="hold"/>
                                        <p:tgtEl>
                                          <p:spTgt spid="6149"/>
                                        </p:tgtEl>
                                      </p:cBhvr>
                                      <p:by x="50000" y="50000"/>
                                    </p:animScale>
                                  </p:childTnLst>
                                </p:cTn>
                              </p:par>
                              <p:par>
                                <p:cTn id="7" presetID="6" presetClass="emph" presetSubtype="0" fill="hold" grpId="0" nodeType="withEffect">
                                  <p:stCondLst>
                                    <p:cond delay="0"/>
                                  </p:stCondLst>
                                  <p:childTnLst>
                                    <p:animScale>
                                      <p:cBhvr>
                                        <p:cTn id="8" dur="500" fill="hold"/>
                                        <p:tgtEl>
                                          <p:spTgt spid="6154"/>
                                        </p:tgtEl>
                                      </p:cBhvr>
                                      <p:by x="50000" y="50000"/>
                                    </p:animScale>
                                  </p:childTnLst>
                                </p:cTn>
                              </p:par>
                              <p:par>
                                <p:cTn id="9" presetID="6" presetClass="emph" presetSubtype="0" fill="hold" grpId="0" nodeType="withEffect">
                                  <p:stCondLst>
                                    <p:cond delay="0"/>
                                  </p:stCondLst>
                                  <p:childTnLst>
                                    <p:animScale>
                                      <p:cBhvr>
                                        <p:cTn id="10" dur="500" fill="hold"/>
                                        <p:tgtEl>
                                          <p:spTgt spid="9"/>
                                        </p:tgtEl>
                                      </p:cBhvr>
                                      <p:by x="50000" y="50000"/>
                                    </p:animScale>
                                  </p:childTnLst>
                                </p:cTn>
                              </p:par>
                              <p:par>
                                <p:cTn id="11" presetID="6" presetClass="emph" presetSubtype="0" fill="hold" grpId="0" nodeType="withEffect">
                                  <p:stCondLst>
                                    <p:cond delay="0"/>
                                  </p:stCondLst>
                                  <p:childTnLst>
                                    <p:animScale>
                                      <p:cBhvr>
                                        <p:cTn id="12" dur="500" fill="hold"/>
                                        <p:tgtEl>
                                          <p:spTgt spid="10"/>
                                        </p:tgtEl>
                                      </p:cBhvr>
                                      <p:by x="50000" y="50000"/>
                                    </p:animScale>
                                  </p:childTnLst>
                                </p:cTn>
                              </p:par>
                              <p:par>
                                <p:cTn id="13" presetID="6" presetClass="emph" presetSubtype="0" fill="hold" grpId="0" nodeType="withEffect">
                                  <p:stCondLst>
                                    <p:cond delay="0"/>
                                  </p:stCondLst>
                                  <p:childTnLst>
                                    <p:animScale>
                                      <p:cBhvr>
                                        <p:cTn id="14" dur="500" fill="hold"/>
                                        <p:tgtEl>
                                          <p:spTgt spid="11"/>
                                        </p:tgtEl>
                                      </p:cBhvr>
                                      <p:by x="50000" y="50000"/>
                                    </p:animScale>
                                  </p:childTnLst>
                                </p:cTn>
                              </p:par>
                              <p:par>
                                <p:cTn id="15" presetID="6" presetClass="emph" presetSubtype="0" fill="hold" grpId="0" nodeType="withEffect">
                                  <p:stCondLst>
                                    <p:cond delay="0"/>
                                  </p:stCondLst>
                                  <p:childTnLst>
                                    <p:animScale>
                                      <p:cBhvr>
                                        <p:cTn id="16" dur="500" fill="hold"/>
                                        <p:tgtEl>
                                          <p:spTgt spid="12"/>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P spid="6154" grpId="0" animBg="1"/>
      <p:bldP spid="9" grpId="0"/>
      <p:bldP spid="10" grpId="0" animBg="1"/>
      <p:bldP spid="11" grpId="0"/>
      <p:bldP spid="1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53</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4. </a:t>
            </a:r>
            <a:r>
              <a:rPr lang="pt-BR" sz="2800" dirty="0" smtClean="0"/>
              <a:t>Kết luận và kiến nghị </a:t>
            </a:r>
            <a:r>
              <a:rPr lang="pt-BR" sz="1800" b="0" dirty="0" smtClean="0"/>
              <a:t>(</a:t>
            </a:r>
            <a:r>
              <a:rPr lang="pt-BR" sz="1800" b="0" dirty="0" smtClean="0"/>
              <a:t>1/5)</a:t>
            </a:r>
            <a:endParaRPr lang="en-US" sz="2800" b="0" dirty="0" smtClean="0"/>
          </a:p>
        </p:txBody>
      </p:sp>
      <p:sp>
        <p:nvSpPr>
          <p:cNvPr id="7" name="Rectangle 3"/>
          <p:cNvSpPr txBox="1">
            <a:spLocks noChangeArrowheads="1"/>
          </p:cNvSpPr>
          <p:nvPr/>
        </p:nvSpPr>
        <p:spPr bwMode="auto">
          <a:xfrm>
            <a:off x="393700" y="1320345"/>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Tx/>
              <a:buChar char="-"/>
              <a:defRPr/>
            </a:pPr>
            <a:r>
              <a:rPr lang="pt-BR" dirty="0" smtClean="0"/>
              <a:t>Công tác quản lý nhà nước về an toàn bức xạ và hạt nhân trong 3 năm qua đã ghi nhận nhiều tiến bộ trong việc xây dựng và hoàn thiện hệ thống các văn bản phục vụ công tác quản lý Nhà nước về an toàn an ninh trong lĩnh vực ứng dụng bức xạ và hạt nhân, ứng phó sự cố.</a:t>
            </a:r>
          </a:p>
          <a:p>
            <a:pPr marL="342900" indent="-342900" algn="just" eaLnBrk="0" fontAlgn="auto" hangingPunct="0">
              <a:spcBef>
                <a:spcPts val="500"/>
              </a:spcBef>
              <a:spcAft>
                <a:spcPts val="500"/>
              </a:spcAft>
              <a:buClr>
                <a:srgbClr val="080808"/>
              </a:buClr>
              <a:buFontTx/>
              <a:buChar char="-"/>
              <a:defRPr/>
            </a:pPr>
            <a:r>
              <a:rPr lang="pt-BR" dirty="0" smtClean="0"/>
              <a:t>Công tác cấp phép cho các hoạt động trong lĩnh vực NLNT đã được thực hiện đúng các quy định của pháp luật, không để tồn đọng hồ sơ.</a:t>
            </a:r>
          </a:p>
          <a:p>
            <a:pPr marL="342900" indent="-342900" algn="just" eaLnBrk="0" fontAlgn="auto" hangingPunct="0">
              <a:spcBef>
                <a:spcPts val="500"/>
              </a:spcBef>
              <a:spcAft>
                <a:spcPts val="500"/>
              </a:spcAft>
              <a:buClr>
                <a:srgbClr val="080808"/>
              </a:buClr>
              <a:buFontTx/>
              <a:buChar char="-"/>
              <a:defRPr/>
            </a:pPr>
            <a:r>
              <a:rPr lang="pt-BR" dirty="0" smtClean="0"/>
              <a:t>Công tác thanh tra, phối hợp với các sở KH&amp;CN, thanh tra chuyên đề phối hợp với Thanh tra Bộ được triển khai thực hiện đúng kế hoạch, đạt mục tiêu tăng cường công tác quản lý NN về an toàn bức xạ và hạt nhân.</a:t>
            </a:r>
          </a:p>
          <a:p>
            <a:pPr marL="342900" indent="-342900" algn="just" eaLnBrk="0" fontAlgn="auto" hangingPunct="0">
              <a:spcBef>
                <a:spcPts val="500"/>
              </a:spcBef>
              <a:spcAft>
                <a:spcPts val="500"/>
              </a:spcAft>
              <a:buClr>
                <a:srgbClr val="080808"/>
              </a:buClr>
              <a:buFontTx/>
              <a:buChar char="-"/>
              <a:defRPr/>
            </a:pPr>
            <a:r>
              <a:rPr lang="en-US" dirty="0" err="1" smtClean="0"/>
              <a:t>Công</a:t>
            </a:r>
            <a:r>
              <a:rPr lang="en-US" dirty="0" smtClean="0"/>
              <a:t> </a:t>
            </a:r>
            <a:r>
              <a:rPr lang="en-US" dirty="0" err="1" smtClean="0"/>
              <a:t>tác</a:t>
            </a:r>
            <a:r>
              <a:rPr lang="en-US" dirty="0" smtClean="0"/>
              <a:t> </a:t>
            </a:r>
            <a:r>
              <a:rPr lang="en-US" dirty="0" err="1" smtClean="0"/>
              <a:t>xây</a:t>
            </a:r>
            <a:r>
              <a:rPr lang="en-US" dirty="0" smtClean="0"/>
              <a:t> </a:t>
            </a:r>
            <a:r>
              <a:rPr lang="en-US" dirty="0" err="1" smtClean="0"/>
              <a:t>dựng</a:t>
            </a:r>
            <a:r>
              <a:rPr lang="en-US" dirty="0" smtClean="0"/>
              <a:t> </a:t>
            </a:r>
            <a:r>
              <a:rPr lang="en-US" dirty="0" err="1" smtClean="0"/>
              <a:t>năng</a:t>
            </a:r>
            <a:r>
              <a:rPr lang="en-US" dirty="0" smtClean="0"/>
              <a:t> </a:t>
            </a:r>
            <a:r>
              <a:rPr lang="en-US" dirty="0" err="1" smtClean="0"/>
              <a:t>lực</a:t>
            </a:r>
            <a:r>
              <a:rPr lang="en-US" dirty="0" smtClean="0"/>
              <a:t> </a:t>
            </a:r>
            <a:r>
              <a:rPr lang="en-US" dirty="0" err="1" smtClean="0"/>
              <a:t>của</a:t>
            </a:r>
            <a:r>
              <a:rPr lang="en-US" dirty="0" smtClean="0"/>
              <a:t> </a:t>
            </a:r>
            <a:r>
              <a:rPr lang="en-US" dirty="0" err="1" smtClean="0"/>
              <a:t>cơ</a:t>
            </a:r>
            <a:r>
              <a:rPr lang="en-US" dirty="0" smtClean="0"/>
              <a:t> </a:t>
            </a:r>
            <a:r>
              <a:rPr lang="en-US" dirty="0" err="1" smtClean="0"/>
              <a:t>quan</a:t>
            </a:r>
            <a:r>
              <a:rPr lang="en-US" dirty="0" smtClean="0"/>
              <a:t> </a:t>
            </a:r>
            <a:r>
              <a:rPr lang="en-US" dirty="0" err="1" smtClean="0"/>
              <a:t>quản</a:t>
            </a:r>
            <a:r>
              <a:rPr lang="en-US" dirty="0" smtClean="0"/>
              <a:t> </a:t>
            </a:r>
            <a:r>
              <a:rPr lang="en-US" dirty="0" err="1" smtClean="0"/>
              <a:t>lý</a:t>
            </a:r>
            <a:r>
              <a:rPr lang="en-US" dirty="0" smtClean="0"/>
              <a:t> NN </a:t>
            </a:r>
            <a:r>
              <a:rPr lang="en-US" dirty="0" err="1" smtClean="0"/>
              <a:t>về</a:t>
            </a:r>
            <a:r>
              <a:rPr lang="en-US" dirty="0" smtClean="0"/>
              <a:t> an </a:t>
            </a:r>
            <a:r>
              <a:rPr lang="en-US" dirty="0" err="1" smtClean="0"/>
              <a:t>toàn</a:t>
            </a:r>
            <a:r>
              <a:rPr lang="en-US" dirty="0" smtClean="0"/>
              <a:t> </a:t>
            </a:r>
            <a:r>
              <a:rPr lang="en-US" dirty="0" err="1" smtClean="0"/>
              <a:t>bức</a:t>
            </a:r>
            <a:r>
              <a:rPr lang="en-US" dirty="0" smtClean="0"/>
              <a:t> </a:t>
            </a:r>
            <a:r>
              <a:rPr lang="en-US" dirty="0" err="1" smtClean="0"/>
              <a:t>xạ</a:t>
            </a:r>
            <a:r>
              <a:rPr lang="en-US" dirty="0" smtClean="0"/>
              <a:t> </a:t>
            </a:r>
            <a:r>
              <a:rPr lang="en-US" dirty="0" err="1" smtClean="0"/>
              <a:t>và</a:t>
            </a:r>
            <a:r>
              <a:rPr lang="en-US" dirty="0" smtClean="0"/>
              <a:t> </a:t>
            </a:r>
            <a:r>
              <a:rPr lang="en-US" dirty="0" err="1" smtClean="0"/>
              <a:t>hạt</a:t>
            </a:r>
            <a:r>
              <a:rPr lang="en-US" dirty="0" smtClean="0"/>
              <a:t> </a:t>
            </a:r>
            <a:r>
              <a:rPr lang="en-US" dirty="0" err="1" smtClean="0"/>
              <a:t>nhân</a:t>
            </a:r>
            <a:r>
              <a:rPr lang="en-US" dirty="0" smtClean="0"/>
              <a:t>, </a:t>
            </a:r>
            <a:r>
              <a:rPr lang="en-US" dirty="0" err="1" smtClean="0"/>
              <a:t>sự</a:t>
            </a:r>
            <a:r>
              <a:rPr lang="en-US" dirty="0" smtClean="0"/>
              <a:t> </a:t>
            </a:r>
            <a:r>
              <a:rPr lang="en-US" dirty="0" err="1" smtClean="0"/>
              <a:t>phối</a:t>
            </a:r>
            <a:r>
              <a:rPr lang="en-US" dirty="0" smtClean="0"/>
              <a:t> </a:t>
            </a:r>
            <a:r>
              <a:rPr lang="en-US" dirty="0" err="1" smtClean="0"/>
              <a:t>hợp</a:t>
            </a:r>
            <a:r>
              <a:rPr lang="en-US" dirty="0" smtClean="0"/>
              <a:t> </a:t>
            </a:r>
            <a:r>
              <a:rPr lang="en-US" dirty="0" err="1" smtClean="0"/>
              <a:t>với</a:t>
            </a:r>
            <a:r>
              <a:rPr lang="en-US" dirty="0" smtClean="0"/>
              <a:t> </a:t>
            </a:r>
            <a:r>
              <a:rPr lang="en-US" dirty="0" err="1" smtClean="0"/>
              <a:t>các</a:t>
            </a:r>
            <a:r>
              <a:rPr lang="en-US" dirty="0" smtClean="0"/>
              <a:t> </a:t>
            </a:r>
            <a:r>
              <a:rPr lang="en-US" dirty="0" err="1" smtClean="0"/>
              <a:t>Bộ</a:t>
            </a:r>
            <a:r>
              <a:rPr lang="en-US" dirty="0" smtClean="0"/>
              <a:t> </a:t>
            </a:r>
            <a:r>
              <a:rPr lang="en-US" dirty="0" err="1" smtClean="0"/>
              <a:t>ngành</a:t>
            </a:r>
            <a:r>
              <a:rPr lang="en-US" dirty="0" smtClean="0"/>
              <a:t> </a:t>
            </a:r>
            <a:r>
              <a:rPr lang="en-US" dirty="0" err="1" smtClean="0"/>
              <a:t>được</a:t>
            </a:r>
            <a:r>
              <a:rPr lang="en-US" dirty="0" smtClean="0"/>
              <a:t> </a:t>
            </a:r>
            <a:r>
              <a:rPr lang="en-US" dirty="0" err="1" smtClean="0"/>
              <a:t>nâng</a:t>
            </a:r>
            <a:r>
              <a:rPr lang="en-US" dirty="0" smtClean="0"/>
              <a:t> </a:t>
            </a:r>
            <a:r>
              <a:rPr lang="en-US" dirty="0" err="1" smtClean="0"/>
              <a:t>cao</a:t>
            </a:r>
            <a:r>
              <a:rPr lang="en-US" dirty="0" smtClean="0"/>
              <a:t> </a:t>
            </a:r>
            <a:r>
              <a:rPr lang="en-US" dirty="0" err="1" smtClean="0"/>
              <a:t>thông</a:t>
            </a:r>
            <a:r>
              <a:rPr lang="en-US" dirty="0" smtClean="0"/>
              <a:t> qua </a:t>
            </a:r>
            <a:r>
              <a:rPr lang="en-US" dirty="0" err="1" smtClean="0"/>
              <a:t>các</a:t>
            </a:r>
            <a:r>
              <a:rPr lang="en-US" dirty="0" smtClean="0"/>
              <a:t> </a:t>
            </a:r>
            <a:r>
              <a:rPr lang="en-US" dirty="0" err="1" smtClean="0"/>
              <a:t>kênh</a:t>
            </a:r>
            <a:r>
              <a:rPr lang="en-US" dirty="0" smtClean="0"/>
              <a:t> </a:t>
            </a:r>
            <a:r>
              <a:rPr lang="en-US" dirty="0" err="1" smtClean="0"/>
              <a:t>hợp</a:t>
            </a:r>
            <a:r>
              <a:rPr lang="en-US" dirty="0" smtClean="0"/>
              <a:t> </a:t>
            </a:r>
            <a:r>
              <a:rPr lang="en-US" dirty="0" err="1" smtClean="0"/>
              <a:t>tác</a:t>
            </a:r>
            <a:r>
              <a:rPr lang="en-US" dirty="0" smtClean="0"/>
              <a:t> </a:t>
            </a:r>
            <a:r>
              <a:rPr lang="en-US" dirty="0" err="1" smtClean="0"/>
              <a:t>quốc</a:t>
            </a:r>
            <a:r>
              <a:rPr lang="en-US" dirty="0" smtClean="0"/>
              <a:t> </a:t>
            </a:r>
            <a:r>
              <a:rPr lang="en-US" dirty="0" err="1" smtClean="0"/>
              <a:t>tế</a:t>
            </a:r>
            <a:r>
              <a:rPr lang="en-US" dirty="0" smtClean="0"/>
              <a:t>, </a:t>
            </a:r>
            <a:r>
              <a:rPr lang="en-US" dirty="0" err="1" smtClean="0"/>
              <a:t>góp</a:t>
            </a:r>
            <a:r>
              <a:rPr lang="en-US" dirty="0" smtClean="0"/>
              <a:t> </a:t>
            </a:r>
            <a:r>
              <a:rPr lang="en-US" dirty="0" err="1" smtClean="0"/>
              <a:t>phần</a:t>
            </a:r>
            <a:r>
              <a:rPr lang="en-US" dirty="0" smtClean="0"/>
              <a:t> </a:t>
            </a:r>
            <a:r>
              <a:rPr lang="en-US" dirty="0" err="1" smtClean="0"/>
              <a:t>phục</a:t>
            </a:r>
            <a:r>
              <a:rPr lang="en-US" dirty="0" smtClean="0"/>
              <a:t> </a:t>
            </a:r>
            <a:r>
              <a:rPr lang="en-US" dirty="0" err="1" smtClean="0"/>
              <a:t>vụ</a:t>
            </a:r>
            <a:r>
              <a:rPr lang="en-US" dirty="0" smtClean="0"/>
              <a:t> </a:t>
            </a:r>
            <a:r>
              <a:rPr lang="en-US" dirty="0" err="1" smtClean="0"/>
              <a:t>hiệu</a:t>
            </a:r>
            <a:r>
              <a:rPr lang="en-US" dirty="0" smtClean="0"/>
              <a:t> </a:t>
            </a:r>
            <a:r>
              <a:rPr lang="en-US" dirty="0" err="1" smtClean="0"/>
              <a:t>quả</a:t>
            </a:r>
            <a:r>
              <a:rPr lang="en-US" dirty="0" smtClean="0"/>
              <a:t> </a:t>
            </a:r>
            <a:r>
              <a:rPr lang="en-US" dirty="0" err="1" smtClean="0"/>
              <a:t>việc</a:t>
            </a:r>
            <a:r>
              <a:rPr lang="en-US" dirty="0" smtClean="0"/>
              <a:t> </a:t>
            </a:r>
            <a:r>
              <a:rPr lang="en-US" dirty="0" err="1" smtClean="0"/>
              <a:t>triển</a:t>
            </a:r>
            <a:r>
              <a:rPr lang="en-US" dirty="0" smtClean="0"/>
              <a:t> </a:t>
            </a:r>
            <a:r>
              <a:rPr lang="en-US" dirty="0" err="1" smtClean="0"/>
              <a:t>khai</a:t>
            </a:r>
            <a:r>
              <a:rPr lang="en-US" dirty="0" smtClean="0"/>
              <a:t> </a:t>
            </a:r>
            <a:r>
              <a:rPr lang="en-US" dirty="0" err="1" smtClean="0"/>
              <a:t>các</a:t>
            </a:r>
            <a:r>
              <a:rPr lang="en-US" dirty="0" smtClean="0"/>
              <a:t> </a:t>
            </a:r>
            <a:r>
              <a:rPr lang="en-US" dirty="0" err="1" smtClean="0"/>
              <a:t>ứng</a:t>
            </a:r>
            <a:r>
              <a:rPr lang="en-US" dirty="0" smtClean="0"/>
              <a:t> </a:t>
            </a:r>
            <a:r>
              <a:rPr lang="en-US" dirty="0" err="1" smtClean="0"/>
              <a:t>dụng</a:t>
            </a:r>
            <a:r>
              <a:rPr lang="en-US" dirty="0" smtClean="0"/>
              <a:t> NLNT ở </a:t>
            </a:r>
            <a:r>
              <a:rPr lang="en-US" dirty="0" err="1" smtClean="0"/>
              <a:t>nước</a:t>
            </a:r>
            <a:r>
              <a:rPr lang="en-US" dirty="0" smtClean="0"/>
              <a:t> ta.</a:t>
            </a:r>
          </a:p>
          <a:p>
            <a:pPr marL="342900" indent="-342900" algn="just" eaLnBrk="0" fontAlgn="auto" hangingPunct="0">
              <a:spcBef>
                <a:spcPts val="500"/>
              </a:spcBef>
              <a:spcAft>
                <a:spcPts val="500"/>
              </a:spcAft>
              <a:buClr>
                <a:srgbClr val="080808"/>
              </a:buClr>
              <a:buFontTx/>
              <a:buChar char="-"/>
              <a:defRPr/>
            </a:pPr>
            <a:r>
              <a:rPr lang="en-US" dirty="0" err="1" smtClean="0"/>
              <a:t>Thách</a:t>
            </a:r>
            <a:r>
              <a:rPr lang="en-US" dirty="0" smtClean="0"/>
              <a:t> </a:t>
            </a:r>
            <a:r>
              <a:rPr lang="en-US" dirty="0" err="1" smtClean="0"/>
              <a:t>thức</a:t>
            </a:r>
            <a:r>
              <a:rPr lang="en-US" dirty="0" smtClean="0"/>
              <a:t> </a:t>
            </a:r>
            <a:r>
              <a:rPr lang="en-US" dirty="0" err="1" smtClean="0"/>
              <a:t>lớn</a:t>
            </a:r>
            <a:r>
              <a:rPr lang="en-US" dirty="0" smtClean="0"/>
              <a:t> </a:t>
            </a:r>
            <a:r>
              <a:rPr lang="en-US" dirty="0" err="1" smtClean="0"/>
              <a:t>nhất</a:t>
            </a:r>
            <a:r>
              <a:rPr lang="en-US" dirty="0" smtClean="0"/>
              <a:t> </a:t>
            </a:r>
            <a:r>
              <a:rPr lang="en-US" dirty="0" err="1" smtClean="0"/>
              <a:t>trong</a:t>
            </a:r>
            <a:r>
              <a:rPr lang="en-US" dirty="0" smtClean="0"/>
              <a:t> </a:t>
            </a:r>
            <a:r>
              <a:rPr lang="en-US" dirty="0" err="1" smtClean="0"/>
              <a:t>công</a:t>
            </a:r>
            <a:r>
              <a:rPr lang="en-US" dirty="0" smtClean="0"/>
              <a:t> </a:t>
            </a:r>
            <a:r>
              <a:rPr lang="en-US" dirty="0" err="1" smtClean="0"/>
              <a:t>tác</a:t>
            </a:r>
            <a:r>
              <a:rPr lang="en-US" dirty="0" smtClean="0"/>
              <a:t> QLNN </a:t>
            </a:r>
            <a:r>
              <a:rPr lang="en-US" dirty="0" err="1" smtClean="0"/>
              <a:t>về</a:t>
            </a:r>
            <a:r>
              <a:rPr lang="en-US" dirty="0" smtClean="0"/>
              <a:t> an </a:t>
            </a:r>
            <a:r>
              <a:rPr lang="en-US" dirty="0" err="1" smtClean="0"/>
              <a:t>toàn</a:t>
            </a:r>
            <a:r>
              <a:rPr lang="en-US" dirty="0" smtClean="0"/>
              <a:t> </a:t>
            </a:r>
            <a:r>
              <a:rPr lang="en-US" dirty="0" err="1" smtClean="0"/>
              <a:t>bưc</a:t>
            </a:r>
            <a:r>
              <a:rPr lang="en-US" dirty="0" smtClean="0"/>
              <a:t> </a:t>
            </a:r>
            <a:r>
              <a:rPr lang="en-US" dirty="0" err="1" smtClean="0"/>
              <a:t>xạ</a:t>
            </a:r>
            <a:r>
              <a:rPr lang="en-US" dirty="0" smtClean="0"/>
              <a:t> </a:t>
            </a:r>
            <a:r>
              <a:rPr lang="en-US" dirty="0" err="1" smtClean="0"/>
              <a:t>trong</a:t>
            </a:r>
            <a:r>
              <a:rPr lang="en-US" dirty="0" smtClean="0"/>
              <a:t> </a:t>
            </a:r>
            <a:r>
              <a:rPr lang="en-US" dirty="0" err="1" smtClean="0"/>
              <a:t>ba</a:t>
            </a:r>
            <a:r>
              <a:rPr lang="en-US" dirty="0" smtClean="0"/>
              <a:t> </a:t>
            </a:r>
            <a:r>
              <a:rPr lang="en-US" dirty="0" err="1" smtClean="0"/>
              <a:t>năm</a:t>
            </a:r>
            <a:r>
              <a:rPr lang="en-US" dirty="0" smtClean="0"/>
              <a:t> qua </a:t>
            </a:r>
            <a:r>
              <a:rPr lang="en-US" dirty="0" err="1" smtClean="0"/>
              <a:t>là</a:t>
            </a:r>
            <a:r>
              <a:rPr lang="en-US" dirty="0" smtClean="0"/>
              <a:t> </a:t>
            </a:r>
            <a:r>
              <a:rPr lang="en-US" dirty="0" err="1" smtClean="0"/>
              <a:t>nguy</a:t>
            </a:r>
            <a:r>
              <a:rPr lang="en-US" dirty="0" smtClean="0"/>
              <a:t> </a:t>
            </a:r>
            <a:r>
              <a:rPr lang="en-US" dirty="0" err="1" smtClean="0"/>
              <a:t>cơ</a:t>
            </a:r>
            <a:r>
              <a:rPr lang="en-US" dirty="0" smtClean="0"/>
              <a:t> </a:t>
            </a:r>
            <a:r>
              <a:rPr lang="en-US" dirty="0" err="1" smtClean="0"/>
              <a:t>thất</a:t>
            </a:r>
            <a:r>
              <a:rPr lang="en-US" dirty="0" smtClean="0"/>
              <a:t> </a:t>
            </a:r>
            <a:r>
              <a:rPr lang="en-US" dirty="0" err="1" smtClean="0"/>
              <a:t>lạc</a:t>
            </a:r>
            <a:r>
              <a:rPr lang="en-US" dirty="0" smtClean="0"/>
              <a:t>, </a:t>
            </a:r>
            <a:r>
              <a:rPr lang="en-US" dirty="0" err="1" smtClean="0"/>
              <a:t>mất</a:t>
            </a:r>
            <a:r>
              <a:rPr lang="en-US" dirty="0" smtClean="0"/>
              <a:t> </a:t>
            </a:r>
            <a:r>
              <a:rPr lang="en-US" dirty="0" err="1" smtClean="0"/>
              <a:t>mát</a:t>
            </a:r>
            <a:r>
              <a:rPr lang="en-US" dirty="0" smtClean="0"/>
              <a:t> </a:t>
            </a:r>
            <a:r>
              <a:rPr lang="en-US" dirty="0" err="1" smtClean="0"/>
              <a:t>nguồn</a:t>
            </a:r>
            <a:r>
              <a:rPr lang="en-US" dirty="0" smtClean="0"/>
              <a:t> </a:t>
            </a:r>
            <a:r>
              <a:rPr lang="en-US" dirty="0" err="1" smtClean="0"/>
              <a:t>phóng</a:t>
            </a:r>
            <a:r>
              <a:rPr lang="en-US" dirty="0" smtClean="0"/>
              <a:t> </a:t>
            </a:r>
            <a:r>
              <a:rPr lang="en-US" dirty="0" err="1" smtClean="0"/>
              <a:t>xạ</a:t>
            </a:r>
            <a:r>
              <a:rPr lang="en-US" dirty="0" smtClean="0"/>
              <a:t>, </a:t>
            </a:r>
            <a:r>
              <a:rPr lang="en-US" dirty="0" err="1" smtClean="0"/>
              <a:t>vật</a:t>
            </a:r>
            <a:r>
              <a:rPr lang="en-US" dirty="0" smtClean="0"/>
              <a:t> </a:t>
            </a:r>
            <a:r>
              <a:rPr lang="en-US" dirty="0" err="1" smtClean="0"/>
              <a:t>liệu</a:t>
            </a:r>
            <a:r>
              <a:rPr lang="en-US" dirty="0" smtClean="0"/>
              <a:t> </a:t>
            </a:r>
            <a:r>
              <a:rPr lang="en-US" dirty="0" err="1" smtClean="0"/>
              <a:t>hạt</a:t>
            </a:r>
            <a:r>
              <a:rPr lang="en-US" dirty="0" smtClean="0"/>
              <a:t> </a:t>
            </a:r>
            <a:r>
              <a:rPr lang="en-US" dirty="0" err="1" smtClean="0"/>
              <a:t>nhân</a:t>
            </a:r>
            <a:r>
              <a:rPr lang="en-US" dirty="0" smtClean="0"/>
              <a:t>, </a:t>
            </a:r>
            <a:r>
              <a:rPr lang="en-US" dirty="0" err="1" smtClean="0"/>
              <a:t>văn</a:t>
            </a:r>
            <a:r>
              <a:rPr lang="en-US" dirty="0" smtClean="0"/>
              <a:t> </a:t>
            </a:r>
            <a:r>
              <a:rPr lang="en-US" dirty="0" err="1" smtClean="0"/>
              <a:t>hóa</a:t>
            </a:r>
            <a:r>
              <a:rPr lang="en-US" dirty="0" smtClean="0"/>
              <a:t> an </a:t>
            </a:r>
            <a:r>
              <a:rPr lang="en-US" dirty="0" err="1" smtClean="0"/>
              <a:t>toàn</a:t>
            </a:r>
            <a:r>
              <a:rPr lang="en-US" dirty="0"/>
              <a:t>.</a:t>
            </a:r>
            <a:endParaRPr lang="en-US" dirty="0" smtClean="0"/>
          </a:p>
          <a:p>
            <a:pPr algn="just" eaLnBrk="0" fontAlgn="auto" hangingPunct="0">
              <a:spcBef>
                <a:spcPts val="500"/>
              </a:spcBef>
              <a:spcAft>
                <a:spcPts val="500"/>
              </a:spcAft>
              <a:buClr>
                <a:srgbClr val="080808"/>
              </a:buClr>
              <a:defRPr/>
            </a:pPr>
            <a:endParaRPr lang="en-US" dirty="0">
              <a:solidFill>
                <a:srgbClr val="080808"/>
              </a:solidFill>
              <a:ea typeface="굴림" charset="-127"/>
              <a:cs typeface="Times New Roman" pitchFamily="18" charset="0"/>
            </a:endParaRPr>
          </a:p>
        </p:txBody>
      </p:sp>
    </p:spTree>
  </p:cSld>
  <p:clrMapOvr>
    <a:masterClrMapping/>
  </p:clrMapOvr>
  <p:transition spd="slow">
    <p:diamon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54</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4. </a:t>
            </a:r>
            <a:r>
              <a:rPr lang="pt-BR" sz="2800" dirty="0" smtClean="0"/>
              <a:t>Kết luận và kiến nghị </a:t>
            </a:r>
            <a:r>
              <a:rPr lang="pt-BR" sz="1800" b="0" dirty="0" smtClean="0"/>
              <a:t>(</a:t>
            </a:r>
            <a:r>
              <a:rPr lang="pt-BR" sz="1800" b="0" dirty="0" smtClean="0"/>
              <a:t>2/5)</a:t>
            </a:r>
            <a:endParaRPr lang="en-US" sz="2800" b="0" dirty="0" smtClean="0"/>
          </a:p>
        </p:txBody>
      </p:sp>
      <p:sp>
        <p:nvSpPr>
          <p:cNvPr id="7" name="Rectangle 3"/>
          <p:cNvSpPr txBox="1">
            <a:spLocks noChangeArrowheads="1"/>
          </p:cNvSpPr>
          <p:nvPr/>
        </p:nvSpPr>
        <p:spPr bwMode="auto">
          <a:xfrm>
            <a:off x="393700" y="1247775"/>
            <a:ext cx="8445500" cy="5305425"/>
          </a:xfrm>
          <a:prstGeom prst="rect">
            <a:avLst/>
          </a:prstGeom>
          <a:noFill/>
          <a:ln w="9525">
            <a:noFill/>
            <a:miter lim="800000"/>
            <a:headEnd/>
            <a:tailEnd/>
          </a:ln>
        </p:spPr>
        <p:txBody>
          <a:bodyPr lIns="92075" tIns="46038" rIns="92075" bIns="46038"/>
          <a:lstStyle/>
          <a:p>
            <a:pPr algn="just" eaLnBrk="0" fontAlgn="auto" hangingPunct="0">
              <a:spcBef>
                <a:spcPts val="500"/>
              </a:spcBef>
              <a:spcAft>
                <a:spcPts val="500"/>
              </a:spcAft>
              <a:buClr>
                <a:srgbClr val="080808"/>
              </a:buClr>
              <a:defRPr/>
            </a:pPr>
            <a:r>
              <a:rPr lang="en-US" sz="2000" b="1" dirty="0" err="1" smtClean="0">
                <a:latin typeface="Arial" pitchFamily="34" charset="0"/>
                <a:cs typeface="Arial" pitchFamily="34" charset="0"/>
              </a:rPr>
              <a:t>Để</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tăng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cường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công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tác</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quản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lý</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nhà</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nước</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về</a:t>
            </a:r>
            <a:r>
              <a:rPr lang="en-US" sz="2000" b="1" dirty="0" smtClean="0">
                <a:latin typeface="Arial" pitchFamily="34" charset="0"/>
                <a:cs typeface="Arial" pitchFamily="34" charset="0"/>
              </a:rPr>
              <a:t> ATBXHN </a:t>
            </a:r>
            <a:r>
              <a:rPr lang="en-US" sz="2000" b="1" dirty="0" err="1" smtClean="0">
                <a:latin typeface="Arial" pitchFamily="34" charset="0"/>
                <a:cs typeface="Arial" pitchFamily="34" charset="0"/>
              </a:rPr>
              <a:t>và</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khắc</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phục</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các</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hạn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chế</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yếu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kém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thời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gian</a:t>
            </a:r>
            <a:r>
              <a:rPr lang="en-US" sz="2000" b="1" dirty="0" smtClean="0">
                <a:latin typeface="Arial" pitchFamily="34" charset="0"/>
                <a:cs typeface="Arial" pitchFamily="34" charset="0"/>
              </a:rPr>
              <a:t> qua, </a:t>
            </a:r>
            <a:r>
              <a:rPr lang="en-US" sz="2000" b="1" dirty="0" err="1" smtClean="0">
                <a:latin typeface="Arial" pitchFamily="34" charset="0"/>
                <a:cs typeface="Arial" pitchFamily="34" charset="0"/>
              </a:rPr>
              <a:t>Cục</a:t>
            </a:r>
            <a:r>
              <a:rPr lang="en-US" sz="2000" b="1" dirty="0" smtClean="0">
                <a:latin typeface="Arial" pitchFamily="34" charset="0"/>
                <a:cs typeface="Arial" pitchFamily="34" charset="0"/>
              </a:rPr>
              <a:t> ATBXHN </a:t>
            </a:r>
            <a:r>
              <a:rPr lang="en-US" sz="2000" b="1" dirty="0" err="1" smtClean="0">
                <a:latin typeface="Arial" pitchFamily="34" charset="0"/>
                <a:cs typeface="Arial" pitchFamily="34" charset="0"/>
              </a:rPr>
              <a:t>xin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kiến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nghị</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một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số</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giải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pháp</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sau</a:t>
            </a:r>
            <a:r>
              <a:rPr lang="en-US" sz="2000" b="1" dirty="0" smtClean="0">
                <a:latin typeface="Arial" pitchFamily="34" charset="0"/>
                <a:cs typeface="Arial" pitchFamily="34" charset="0"/>
              </a:rPr>
              <a:t>:</a:t>
            </a:r>
          </a:p>
          <a:p>
            <a:pPr marL="342900" indent="-342900" algn="just" eaLnBrk="0" fontAlgn="auto" hangingPunct="0">
              <a:spcBef>
                <a:spcPts val="500"/>
              </a:spcBef>
              <a:spcAft>
                <a:spcPts val="500"/>
              </a:spcAft>
              <a:buClr>
                <a:srgbClr val="080808"/>
              </a:buClr>
              <a:defRPr/>
            </a:pPr>
            <a:r>
              <a:rPr lang="nl-NL" sz="2000" b="1" dirty="0" smtClean="0">
                <a:latin typeface="Arial" pitchFamily="34" charset="0"/>
                <a:cs typeface="Arial" pitchFamily="34" charset="0"/>
              </a:rPr>
              <a:t>1. Hoàn thiện khuôn khổ pháp lý</a:t>
            </a:r>
          </a:p>
          <a:p>
            <a:pPr algn="just" eaLnBrk="0" fontAlgn="auto" hangingPunct="0">
              <a:spcBef>
                <a:spcPts val="500"/>
              </a:spcBef>
              <a:spcAft>
                <a:spcPts val="500"/>
              </a:spcAft>
              <a:buClr>
                <a:srgbClr val="080808"/>
              </a:buClr>
              <a:defRPr/>
            </a:pPr>
            <a:r>
              <a:rPr lang="en-US" sz="2000" dirty="0" err="1" smtClean="0">
                <a:latin typeface="Arial" pitchFamily="34" charset="0"/>
                <a:cs typeface="Arial" pitchFamily="34" charset="0"/>
              </a:rPr>
              <a:t>Tiếp</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tục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hoàn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thiện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hệ</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thống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văn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bản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pháp</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quy</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bổ</a:t>
            </a:r>
            <a:r>
              <a:rPr lang="en-US" sz="2000" dirty="0" smtClean="0">
                <a:latin typeface="Arial" pitchFamily="34" charset="0"/>
                <a:cs typeface="Arial" pitchFamily="34" charset="0"/>
              </a:rPr>
              <a:t> sung </a:t>
            </a:r>
            <a:r>
              <a:rPr lang="en-US" sz="2000" dirty="0" err="1" smtClean="0">
                <a:latin typeface="Arial" pitchFamily="34" charset="0"/>
                <a:cs typeface="Arial" pitchFamily="34" charset="0"/>
              </a:rPr>
              <a:t>chỉnh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sửa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Luật</a:t>
            </a:r>
            <a:r>
              <a:rPr lang="en-US" sz="2000" dirty="0" smtClean="0">
                <a:latin typeface="Arial" pitchFamily="34" charset="0"/>
                <a:cs typeface="Arial" pitchFamily="34" charset="0"/>
              </a:rPr>
              <a:t> NLNT </a:t>
            </a:r>
            <a:r>
              <a:rPr lang="en-US" sz="2000" dirty="0" err="1" smtClean="0">
                <a:latin typeface="Arial" pitchFamily="34" charset="0"/>
                <a:cs typeface="Arial" pitchFamily="34" charset="0"/>
              </a:rPr>
              <a:t>phục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vụ</a:t>
            </a:r>
            <a:r>
              <a:rPr lang="en-US" sz="2000" dirty="0" smtClean="0">
                <a:latin typeface="Arial" pitchFamily="34" charset="0"/>
                <a:cs typeface="Arial" pitchFamily="34" charset="0"/>
              </a:rPr>
              <a:t> </a:t>
            </a:r>
            <a:r>
              <a:rPr lang="vi-VN" sz="2000" dirty="0">
                <a:latin typeface="Arial" pitchFamily="34" charset="0"/>
                <a:cs typeface="Arial" pitchFamily="34" charset="0"/>
              </a:rPr>
              <a:t>phục vụ công tác quản lý Nhà nước về an toàn an ninh trong lĩnh vực ứng dụng bức xạ và hạt nhân, ứng phó sự cố.</a:t>
            </a:r>
          </a:p>
          <a:p>
            <a:pPr algn="just" eaLnBrk="0" fontAlgn="auto" hangingPunct="0">
              <a:spcBef>
                <a:spcPts val="500"/>
              </a:spcBef>
              <a:spcAft>
                <a:spcPts val="500"/>
              </a:spcAft>
              <a:buClr>
                <a:srgbClr val="080808"/>
              </a:buClr>
              <a:defRPr/>
            </a:pPr>
            <a:r>
              <a:rPr lang="nl-NL" sz="2000" dirty="0" smtClean="0">
                <a:latin typeface="Arial" pitchFamily="34" charset="0"/>
                <a:cs typeface="Arial" pitchFamily="34" charset="0"/>
              </a:rPr>
              <a:t>Tiếp tục rà </a:t>
            </a:r>
            <a:r>
              <a:rPr lang="nl-NL" sz="2000" dirty="0" smtClean="0">
                <a:latin typeface="Arial" pitchFamily="34" charset="0"/>
                <a:cs typeface="Arial" pitchFamily="34" charset="0"/>
              </a:rPr>
              <a:t>soát </a:t>
            </a:r>
            <a:r>
              <a:rPr lang="nl-NL" sz="2000" dirty="0" smtClean="0">
                <a:latin typeface="Arial" pitchFamily="34" charset="0"/>
                <a:cs typeface="Arial" pitchFamily="34" charset="0"/>
              </a:rPr>
              <a:t>các </a:t>
            </a:r>
            <a:r>
              <a:rPr lang="nl-NL" sz="2000" dirty="0" smtClean="0">
                <a:latin typeface="Arial" pitchFamily="34" charset="0"/>
                <a:cs typeface="Arial" pitchFamily="34" charset="0"/>
              </a:rPr>
              <a:t>văn bản </a:t>
            </a:r>
            <a:r>
              <a:rPr lang="nl-NL" sz="2000" dirty="0" smtClean="0">
                <a:latin typeface="Arial" pitchFamily="34" charset="0"/>
                <a:cs typeface="Arial" pitchFamily="34" charset="0"/>
              </a:rPr>
              <a:t>phục </a:t>
            </a:r>
            <a:r>
              <a:rPr lang="nl-NL" sz="2000" dirty="0" smtClean="0">
                <a:latin typeface="Arial" pitchFamily="34" charset="0"/>
                <a:cs typeface="Arial" pitchFamily="34" charset="0"/>
              </a:rPr>
              <a:t>vụ quản lý an toàn và an ninh nguồn phóng xạ, cập nhật, bổ sung các vấn đề còn </a:t>
            </a:r>
            <a:r>
              <a:rPr lang="nl-NL" sz="2000" dirty="0" smtClean="0">
                <a:latin typeface="Arial" pitchFamily="34" charset="0"/>
                <a:cs typeface="Arial" pitchFamily="34" charset="0"/>
              </a:rPr>
              <a:t>hạn chế,</a:t>
            </a:r>
            <a:r>
              <a:rPr lang="nl-NL" sz="2000" dirty="0" smtClean="0">
                <a:latin typeface="Arial" pitchFamily="34" charset="0"/>
                <a:cs typeface="Arial" pitchFamily="34" charset="0"/>
              </a:rPr>
              <a:t> </a:t>
            </a:r>
            <a:r>
              <a:rPr lang="nl-NL" sz="2000" dirty="0" smtClean="0">
                <a:latin typeface="Arial" pitchFamily="34" charset="0"/>
                <a:cs typeface="Arial" pitchFamily="34" charset="0"/>
              </a:rPr>
              <a:t>nghiên cứu tăng chế tài xử lý vi phạm đủ mức răn đe </a:t>
            </a:r>
            <a:r>
              <a:rPr lang="nl-NL" sz="2000" dirty="0" smtClean="0">
                <a:latin typeface="Arial" pitchFamily="34" charset="0"/>
                <a:cs typeface="Arial" pitchFamily="34" charset="0"/>
              </a:rPr>
              <a:t>đối với các </a:t>
            </a:r>
            <a:r>
              <a:rPr lang="nl-NL" sz="2000" dirty="0" smtClean="0">
                <a:latin typeface="Arial" pitchFamily="34" charset="0"/>
                <a:cs typeface="Arial" pitchFamily="34" charset="0"/>
              </a:rPr>
              <a:t>cơ sở chưa </a:t>
            </a:r>
            <a:r>
              <a:rPr lang="nl-NL" sz="2000" dirty="0" smtClean="0">
                <a:latin typeface="Arial" pitchFamily="34" charset="0"/>
                <a:cs typeface="Arial" pitchFamily="34" charset="0"/>
              </a:rPr>
              <a:t>làm </a:t>
            </a:r>
            <a:r>
              <a:rPr lang="nl-NL" sz="2000" dirty="0" smtClean="0">
                <a:latin typeface="Arial" pitchFamily="34" charset="0"/>
                <a:cs typeface="Arial" pitchFamily="34" charset="0"/>
              </a:rPr>
              <a:t>tốt công tác quản lý.</a:t>
            </a:r>
            <a:endParaRPr lang="en-US" sz="2000" dirty="0" smtClean="0">
              <a:latin typeface="Arial" pitchFamily="34" charset="0"/>
              <a:cs typeface="Arial" pitchFamily="34" charset="0"/>
            </a:endParaRPr>
          </a:p>
          <a:p>
            <a:pPr marL="342900" indent="-342900" algn="just" eaLnBrk="0" fontAlgn="auto" hangingPunct="0">
              <a:spcBef>
                <a:spcPts val="500"/>
              </a:spcBef>
              <a:spcAft>
                <a:spcPts val="500"/>
              </a:spcAft>
              <a:buClr>
                <a:srgbClr val="080808"/>
              </a:buClr>
              <a:defRPr/>
            </a:pPr>
            <a:r>
              <a:rPr lang="nl-NL" sz="2000" b="1" dirty="0" smtClean="0">
                <a:latin typeface="Arial" pitchFamily="34" charset="0"/>
                <a:cs typeface="Arial" pitchFamily="34" charset="0"/>
              </a:rPr>
              <a:t>2. Tăng cường công tác thẩm định cấp phép</a:t>
            </a:r>
          </a:p>
          <a:p>
            <a:pPr algn="just" eaLnBrk="0" fontAlgn="auto" hangingPunct="0">
              <a:spcBef>
                <a:spcPts val="500"/>
              </a:spcBef>
              <a:spcAft>
                <a:spcPts val="500"/>
              </a:spcAft>
              <a:buClr>
                <a:srgbClr val="080808"/>
              </a:buClr>
              <a:defRPr/>
            </a:pPr>
            <a:r>
              <a:rPr lang="nl-NL" sz="2000" dirty="0" smtClean="0">
                <a:latin typeface="Arial" pitchFamily="34" charset="0"/>
                <a:cs typeface="Arial" pitchFamily="34" charset="0"/>
              </a:rPr>
              <a:t>Quan tâm đầy đủ các khía cạnh về an toàn và an ninh nguồn phóng xạ dựa trên các kinh nghiệm thực tiễn và các bài học vừa qua về mất an toàn và an ninh nguồn phóng xạ trên thế giới và ở nước ta.</a:t>
            </a:r>
          </a:p>
          <a:p>
            <a:pPr algn="just" eaLnBrk="0" fontAlgn="auto" hangingPunct="0">
              <a:spcBef>
                <a:spcPts val="500"/>
              </a:spcBef>
              <a:spcAft>
                <a:spcPts val="500"/>
              </a:spcAft>
              <a:buClr>
                <a:srgbClr val="080808"/>
              </a:buClr>
              <a:defRPr/>
            </a:pPr>
            <a:endParaRPr lang="en-US" sz="1600" dirty="0" smtClean="0">
              <a:latin typeface="Arial" pitchFamily="34" charset="0"/>
              <a:cs typeface="Arial" pitchFamily="34" charset="0"/>
            </a:endParaRPr>
          </a:p>
          <a:p>
            <a:pPr algn="just"/>
            <a:endParaRPr lang="en-US" sz="1700" dirty="0" smtClean="0">
              <a:latin typeface="Arial" pitchFamily="34" charset="0"/>
              <a:cs typeface="Arial" pitchFamily="34" charset="0"/>
            </a:endParaRPr>
          </a:p>
        </p:txBody>
      </p:sp>
    </p:spTree>
  </p:cSld>
  <p:clrMapOvr>
    <a:masterClrMapping/>
  </p:clrMapOvr>
  <p:transition spd="slow">
    <p:circl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55</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4. </a:t>
            </a:r>
            <a:r>
              <a:rPr lang="pt-BR" sz="2800" dirty="0" smtClean="0"/>
              <a:t>Kết luận và kiến nghị </a:t>
            </a:r>
            <a:r>
              <a:rPr lang="pt-BR" sz="1800" b="0" dirty="0" smtClean="0"/>
              <a:t>(</a:t>
            </a:r>
            <a:r>
              <a:rPr lang="pt-BR" sz="1800" b="0" dirty="0" smtClean="0"/>
              <a:t>3/</a:t>
            </a:r>
            <a:r>
              <a:rPr lang="pt-BR" sz="1800" b="0" dirty="0"/>
              <a:t>5</a:t>
            </a:r>
            <a:r>
              <a:rPr lang="pt-BR" sz="1800" b="0" dirty="0" smtClean="0"/>
              <a:t>)</a:t>
            </a:r>
            <a:endParaRPr lang="en-US" sz="2800" b="0" dirty="0" smtClean="0"/>
          </a:p>
        </p:txBody>
      </p:sp>
      <p:sp>
        <p:nvSpPr>
          <p:cNvPr id="7" name="Rectangle 3"/>
          <p:cNvSpPr txBox="1">
            <a:spLocks noChangeArrowheads="1"/>
          </p:cNvSpPr>
          <p:nvPr/>
        </p:nvSpPr>
        <p:spPr bwMode="auto">
          <a:xfrm>
            <a:off x="234046" y="1248229"/>
            <a:ext cx="8445500" cy="4771572"/>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defRPr/>
            </a:pPr>
            <a:r>
              <a:rPr lang="nl-NL" sz="2000" b="1" dirty="0" smtClean="0">
                <a:latin typeface="Arial" pitchFamily="34" charset="0"/>
                <a:cs typeface="Arial" pitchFamily="34" charset="0"/>
              </a:rPr>
              <a:t>3</a:t>
            </a:r>
            <a:r>
              <a:rPr lang="nl-NL" sz="2000" b="1" dirty="0" smtClean="0">
                <a:latin typeface="Arial" pitchFamily="34" charset="0"/>
                <a:cs typeface="Arial" pitchFamily="34" charset="0"/>
              </a:rPr>
              <a:t>. Tăng cường công tác thanh tra và xử lý vi phạm</a:t>
            </a:r>
          </a:p>
          <a:p>
            <a:pPr algn="just" eaLnBrk="0" fontAlgn="auto" hangingPunct="0">
              <a:spcBef>
                <a:spcPts val="500"/>
              </a:spcBef>
              <a:spcAft>
                <a:spcPts val="500"/>
              </a:spcAft>
              <a:buClr>
                <a:srgbClr val="080808"/>
              </a:buClr>
              <a:defRPr/>
            </a:pPr>
            <a:r>
              <a:rPr lang="nl-NL" sz="2000" dirty="0" smtClean="0">
                <a:latin typeface="Arial" pitchFamily="34" charset="0"/>
                <a:cs typeface="Arial" pitchFamily="34" charset="0"/>
              </a:rPr>
              <a:t>Tăng cường công tác thanh tra kiểm tra đối với các cơ sở chưa thực hiện tốt công tác quản lý, đảm bảo an toàn và an ninh nguồn phóng xạ, thiết bị bức xạ và hạt nhân, phối </a:t>
            </a:r>
            <a:r>
              <a:rPr lang="nl-NL" sz="2000" dirty="0" smtClean="0">
                <a:latin typeface="Arial" pitchFamily="34" charset="0"/>
                <a:cs typeface="Arial" pitchFamily="34" charset="0"/>
              </a:rPr>
              <a:t>hợp giữa Cục ATBXHN với các Sở KH&amp;CN trong việc xây dựng kế hoạch thanh tra hàng năm bảo đảm thực hiện đúng các </a:t>
            </a:r>
            <a:r>
              <a:rPr lang="nl-NL" sz="2000" dirty="0" smtClean="0">
                <a:latin typeface="Arial" pitchFamily="34" charset="0"/>
                <a:cs typeface="Arial" pitchFamily="34" charset="0"/>
              </a:rPr>
              <a:t>quy </a:t>
            </a:r>
            <a:r>
              <a:rPr lang="nl-NL" sz="2000" dirty="0" smtClean="0">
                <a:latin typeface="Arial" pitchFamily="34" charset="0"/>
                <a:cs typeface="Arial" pitchFamily="34" charset="0"/>
              </a:rPr>
              <a:t>định </a:t>
            </a:r>
          </a:p>
          <a:p>
            <a:pPr marL="342900" indent="-342900" algn="just" eaLnBrk="0" fontAlgn="auto" hangingPunct="0">
              <a:spcBef>
                <a:spcPts val="500"/>
              </a:spcBef>
              <a:spcAft>
                <a:spcPts val="500"/>
              </a:spcAft>
              <a:buClr>
                <a:srgbClr val="080808"/>
              </a:buClr>
              <a:defRPr/>
            </a:pPr>
            <a:r>
              <a:rPr lang="nl-NL" sz="2000" b="1" dirty="0" smtClean="0">
                <a:latin typeface="Arial" pitchFamily="34" charset="0"/>
                <a:cs typeface="Arial" pitchFamily="34" charset="0"/>
              </a:rPr>
              <a:t>4. Tổ chức công tác thông tin tuyên truyền, đào tạo về bảo đảm an toàn và an ninh nguồn phóng xạ</a:t>
            </a:r>
          </a:p>
          <a:p>
            <a:pPr algn="just"/>
            <a:r>
              <a:rPr lang="en-US" sz="2000" dirty="0" err="1" smtClean="0">
                <a:latin typeface="Arial" pitchFamily="34" charset="0"/>
                <a:cs typeface="Arial" pitchFamily="34" charset="0"/>
              </a:rPr>
              <a:t>Tăng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cường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công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thông</a:t>
            </a:r>
            <a:r>
              <a:rPr lang="en-US" sz="2000" dirty="0" smtClean="0">
                <a:latin typeface="Arial" pitchFamily="34" charset="0"/>
                <a:cs typeface="Arial" pitchFamily="34" charset="0"/>
              </a:rPr>
              <a:t> tin, </a:t>
            </a:r>
            <a:r>
              <a:rPr lang="en-US" sz="2000" dirty="0" err="1" smtClean="0">
                <a:latin typeface="Arial" pitchFamily="34" charset="0"/>
                <a:cs typeface="Arial" pitchFamily="34" charset="0"/>
              </a:rPr>
              <a:t>tuyên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truyền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tập</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huấn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cho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bộ</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lãnh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đạo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và</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bộ</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phụ</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trách</a:t>
            </a:r>
            <a:r>
              <a:rPr lang="en-US" sz="2000" dirty="0" smtClean="0">
                <a:latin typeface="Arial" pitchFamily="34" charset="0"/>
                <a:cs typeface="Arial" pitchFamily="34" charset="0"/>
              </a:rPr>
              <a:t> an </a:t>
            </a:r>
            <a:r>
              <a:rPr lang="en-US" sz="2000" dirty="0" err="1" smtClean="0">
                <a:latin typeface="Arial" pitchFamily="34" charset="0"/>
                <a:cs typeface="Arial" pitchFamily="34" charset="0"/>
              </a:rPr>
              <a:t>toàn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bức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xạ</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theo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định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kỳ</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hàng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năm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về</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công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quản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lý</a:t>
            </a:r>
            <a:r>
              <a:rPr lang="en-US" sz="2000" dirty="0" smtClean="0">
                <a:latin typeface="Arial" pitchFamily="34" charset="0"/>
                <a:cs typeface="Arial" pitchFamily="34" charset="0"/>
              </a:rPr>
              <a:t> an </a:t>
            </a:r>
            <a:r>
              <a:rPr lang="en-US" sz="2000" dirty="0" err="1" smtClean="0">
                <a:latin typeface="Arial" pitchFamily="34" charset="0"/>
                <a:cs typeface="Arial" pitchFamily="34" charset="0"/>
              </a:rPr>
              <a:t>toàn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bức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xạ</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nhằm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nâng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cao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nhận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thức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văn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hóa</a:t>
            </a:r>
            <a:r>
              <a:rPr lang="en-US" sz="2000" dirty="0" smtClean="0">
                <a:latin typeface="Arial" pitchFamily="34" charset="0"/>
                <a:cs typeface="Arial" pitchFamily="34" charset="0"/>
              </a:rPr>
              <a:t> an </a:t>
            </a:r>
            <a:r>
              <a:rPr lang="en-US" sz="2000" dirty="0" err="1" smtClean="0">
                <a:latin typeface="Arial" pitchFamily="34" charset="0"/>
                <a:cs typeface="Arial" pitchFamily="34" charset="0"/>
              </a:rPr>
              <a:t>toàn</a:t>
            </a:r>
            <a:r>
              <a:rPr lang="en-US" sz="2000" dirty="0" smtClean="0">
                <a:latin typeface="Arial" pitchFamily="34" charset="0"/>
                <a:cs typeface="Arial" pitchFamily="34" charset="0"/>
              </a:rPr>
              <a:t>, </a:t>
            </a:r>
            <a:r>
              <a:rPr lang="en-US" sz="2000" dirty="0" smtClean="0">
                <a:latin typeface="Arial" pitchFamily="34" charset="0"/>
                <a:cs typeface="Arial" pitchFamily="34" charset="0"/>
              </a:rPr>
              <a:t>an </a:t>
            </a:r>
            <a:r>
              <a:rPr lang="en-US" sz="2000" dirty="0" err="1" smtClean="0">
                <a:latin typeface="Arial" pitchFamily="34" charset="0"/>
                <a:cs typeface="Arial" pitchFamily="34" charset="0"/>
              </a:rPr>
              <a:t>ninh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đối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với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nguồn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phóng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xạ</a:t>
            </a:r>
            <a:r>
              <a:rPr lang="en-US" sz="2000" dirty="0" smtClean="0">
                <a:latin typeface="Arial" pitchFamily="34" charset="0"/>
                <a:cs typeface="Arial" pitchFamily="34" charset="0"/>
              </a:rPr>
              <a:t>.</a:t>
            </a:r>
            <a:endParaRPr lang="en-US" sz="2000" dirty="0" smtClean="0">
              <a:latin typeface="Arial" pitchFamily="34" charset="0"/>
              <a:cs typeface="Arial" pitchFamily="34" charset="0"/>
            </a:endParaRPr>
          </a:p>
        </p:txBody>
      </p:sp>
    </p:spTree>
  </p:cSld>
  <p:clrMapOvr>
    <a:masterClrMapping/>
  </p:clrMapOvr>
  <p:transition spd="slow">
    <p:circl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56</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4. </a:t>
            </a:r>
            <a:r>
              <a:rPr lang="pt-BR" sz="2800" dirty="0" smtClean="0"/>
              <a:t>Kết luận và kiến nghị </a:t>
            </a:r>
            <a:r>
              <a:rPr lang="pt-BR" sz="1800" b="0" dirty="0" smtClean="0"/>
              <a:t>(4/5)</a:t>
            </a:r>
            <a:endParaRPr lang="en-US" sz="2800" b="0" dirty="0" smtClean="0"/>
          </a:p>
        </p:txBody>
      </p:sp>
      <p:sp>
        <p:nvSpPr>
          <p:cNvPr id="7" name="Rectangle 3"/>
          <p:cNvSpPr txBox="1">
            <a:spLocks noChangeArrowheads="1"/>
          </p:cNvSpPr>
          <p:nvPr/>
        </p:nvSpPr>
        <p:spPr bwMode="auto">
          <a:xfrm>
            <a:off x="292102" y="1175205"/>
            <a:ext cx="8445500" cy="5305425"/>
          </a:xfrm>
          <a:prstGeom prst="rect">
            <a:avLst/>
          </a:prstGeom>
          <a:noFill/>
          <a:ln w="9525">
            <a:noFill/>
            <a:miter lim="800000"/>
            <a:headEnd/>
            <a:tailEnd/>
          </a:ln>
        </p:spPr>
        <p:txBody>
          <a:bodyPr lIns="92075" tIns="46038" rIns="92075" bIns="46038"/>
          <a:lstStyle/>
          <a:p>
            <a:pPr algn="just" eaLnBrk="0" fontAlgn="auto" hangingPunct="0">
              <a:spcBef>
                <a:spcPts val="500"/>
              </a:spcBef>
              <a:spcAft>
                <a:spcPts val="500"/>
              </a:spcAft>
              <a:buClr>
                <a:srgbClr val="080808"/>
              </a:buClr>
              <a:defRPr/>
            </a:pPr>
            <a:r>
              <a:rPr lang="en-US" sz="2200" b="1" dirty="0" err="1" smtClean="0">
                <a:latin typeface="Arial" pitchFamily="34" charset="0"/>
                <a:cs typeface="Arial" pitchFamily="34" charset="0"/>
              </a:rPr>
              <a:t>Để</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tăng</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cường</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công</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tác</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quản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lý</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nhà</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nước</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về</a:t>
            </a:r>
            <a:r>
              <a:rPr lang="en-US" sz="2200" b="1" dirty="0" smtClean="0">
                <a:latin typeface="Arial" pitchFamily="34" charset="0"/>
                <a:cs typeface="Arial" pitchFamily="34" charset="0"/>
              </a:rPr>
              <a:t> ATBXHN </a:t>
            </a:r>
            <a:r>
              <a:rPr lang="en-US" sz="2200" b="1" dirty="0" err="1" smtClean="0">
                <a:latin typeface="Arial" pitchFamily="34" charset="0"/>
                <a:cs typeface="Arial" pitchFamily="34" charset="0"/>
              </a:rPr>
              <a:t>và</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khắc</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phục</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các</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hạn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chế</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yếu</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kém</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thời</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gian</a:t>
            </a:r>
            <a:r>
              <a:rPr lang="en-US" sz="2200" b="1" dirty="0" smtClean="0">
                <a:latin typeface="Arial" pitchFamily="34" charset="0"/>
                <a:cs typeface="Arial" pitchFamily="34" charset="0"/>
              </a:rPr>
              <a:t> qua, </a:t>
            </a:r>
            <a:r>
              <a:rPr lang="en-US" sz="2200" b="1" dirty="0" err="1" smtClean="0">
                <a:latin typeface="Arial" pitchFamily="34" charset="0"/>
                <a:cs typeface="Arial" pitchFamily="34" charset="0"/>
              </a:rPr>
              <a:t>Cục</a:t>
            </a:r>
            <a:r>
              <a:rPr lang="en-US" sz="2200" b="1" dirty="0" smtClean="0">
                <a:latin typeface="Arial" pitchFamily="34" charset="0"/>
                <a:cs typeface="Arial" pitchFamily="34" charset="0"/>
              </a:rPr>
              <a:t> ATBXHN </a:t>
            </a:r>
            <a:r>
              <a:rPr lang="en-US" sz="2200" b="1" dirty="0" err="1" smtClean="0">
                <a:latin typeface="Arial" pitchFamily="34" charset="0"/>
                <a:cs typeface="Arial" pitchFamily="34" charset="0"/>
              </a:rPr>
              <a:t>xin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kiến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nghị</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một</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số</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giải</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pháp</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sau</a:t>
            </a:r>
            <a:r>
              <a:rPr lang="en-US" sz="2200" b="1" dirty="0" smtClean="0">
                <a:latin typeface="Arial" pitchFamily="34" charset="0"/>
                <a:cs typeface="Arial" pitchFamily="34" charset="0"/>
              </a:rPr>
              <a:t>:</a:t>
            </a:r>
          </a:p>
          <a:p>
            <a:pPr marL="342900" indent="-342900" algn="just" eaLnBrk="0" fontAlgn="auto" hangingPunct="0">
              <a:spcBef>
                <a:spcPts val="500"/>
              </a:spcBef>
              <a:spcAft>
                <a:spcPts val="500"/>
              </a:spcAft>
              <a:buClr>
                <a:srgbClr val="080808"/>
              </a:buClr>
              <a:defRPr/>
            </a:pPr>
            <a:r>
              <a:rPr lang="nl-NL" sz="2200" b="1" dirty="0" smtClean="0">
                <a:latin typeface="Arial" pitchFamily="34" charset="0"/>
                <a:cs typeface="Arial" pitchFamily="34" charset="0"/>
              </a:rPr>
              <a:t>5</a:t>
            </a:r>
            <a:r>
              <a:rPr lang="nl-NL" sz="2200" b="1" dirty="0" smtClean="0">
                <a:latin typeface="Arial" pitchFamily="34" charset="0"/>
                <a:cs typeface="Arial" pitchFamily="34" charset="0"/>
              </a:rPr>
              <a:t>. Áp </a:t>
            </a:r>
            <a:r>
              <a:rPr lang="nl-NL" sz="2200" b="1" dirty="0" smtClean="0">
                <a:latin typeface="Arial" pitchFamily="34" charset="0"/>
                <a:cs typeface="Arial" pitchFamily="34" charset="0"/>
              </a:rPr>
              <a:t>dụng các giải pháp kỹ thuật để hỗ trợ công tác quản lý</a:t>
            </a:r>
          </a:p>
          <a:p>
            <a:pPr marL="342900" indent="-342900" algn="just" eaLnBrk="0" fontAlgn="auto" hangingPunct="0">
              <a:spcBef>
                <a:spcPts val="500"/>
              </a:spcBef>
              <a:spcAft>
                <a:spcPts val="500"/>
              </a:spcAft>
              <a:buClr>
                <a:srgbClr val="080808"/>
              </a:buClr>
              <a:buFontTx/>
              <a:buChar char="-"/>
              <a:defRPr/>
            </a:pPr>
            <a:r>
              <a:rPr lang="nl-NL" sz="2200" dirty="0" smtClean="0">
                <a:latin typeface="Arial" pitchFamily="34" charset="0"/>
                <a:cs typeface="Arial" pitchFamily="34" charset="0"/>
              </a:rPr>
              <a:t>Tiếp </a:t>
            </a:r>
            <a:r>
              <a:rPr lang="nl-NL" sz="2200" dirty="0" smtClean="0">
                <a:latin typeface="Arial" pitchFamily="34" charset="0"/>
                <a:cs typeface="Arial" pitchFamily="34" charset="0"/>
              </a:rPr>
              <a:t>tục hợp tác với Hoa Kỳ thực hiện dự án giám sát an ninh các nguồn phóng xạ loại 1 và 2 được sử dụng cố định cho các cơ sở còn lại; </a:t>
            </a:r>
            <a:endParaRPr lang="nl-NL" sz="2200" dirty="0" smtClean="0">
              <a:latin typeface="Arial" pitchFamily="34" charset="0"/>
              <a:cs typeface="Arial" pitchFamily="34" charset="0"/>
            </a:endParaRPr>
          </a:p>
          <a:p>
            <a:pPr marL="342900" indent="-342900" algn="just" eaLnBrk="0" fontAlgn="auto" hangingPunct="0">
              <a:spcBef>
                <a:spcPts val="500"/>
              </a:spcBef>
              <a:spcAft>
                <a:spcPts val="500"/>
              </a:spcAft>
              <a:buClr>
                <a:srgbClr val="080808"/>
              </a:buClr>
              <a:buFontTx/>
              <a:buChar char="-"/>
              <a:defRPr/>
            </a:pPr>
            <a:r>
              <a:rPr lang="nl-NL" sz="2200" dirty="0">
                <a:latin typeface="Arial" pitchFamily="34" charset="0"/>
                <a:cs typeface="Arial" pitchFamily="34" charset="0"/>
              </a:rPr>
              <a:t>K</a:t>
            </a:r>
            <a:r>
              <a:rPr lang="nl-NL" sz="2200" dirty="0" smtClean="0">
                <a:latin typeface="Arial" pitchFamily="34" charset="0"/>
                <a:cs typeface="Arial" pitchFamily="34" charset="0"/>
              </a:rPr>
              <a:t>huyến </a:t>
            </a:r>
            <a:r>
              <a:rPr lang="nl-NL" sz="2200" dirty="0" smtClean="0">
                <a:latin typeface="Arial" pitchFamily="34" charset="0"/>
                <a:cs typeface="Arial" pitchFamily="34" charset="0"/>
              </a:rPr>
              <a:t>khích lắp đặt thiết bị giám sát an ninh nguồn phóng xạ cho các thiết bị chụp ảnh phóng xạ công nghiệp (NDT) và yêu cầu cơ sở vận chuyển nguồn phóng xạ phải trang bị thiết bị giám sát an ninh nguồn phóng xạ cho phương tiện. </a:t>
            </a:r>
            <a:endParaRPr lang="nl-NL" sz="2200" dirty="0" smtClean="0">
              <a:latin typeface="Arial" pitchFamily="34" charset="0"/>
              <a:cs typeface="Arial" pitchFamily="34" charset="0"/>
            </a:endParaRPr>
          </a:p>
          <a:p>
            <a:pPr marL="342900" indent="-342900" algn="just" eaLnBrk="0" fontAlgn="auto" hangingPunct="0">
              <a:spcBef>
                <a:spcPts val="500"/>
              </a:spcBef>
              <a:spcAft>
                <a:spcPts val="500"/>
              </a:spcAft>
              <a:buClr>
                <a:srgbClr val="080808"/>
              </a:buClr>
              <a:buFontTx/>
              <a:buChar char="-"/>
              <a:defRPr/>
            </a:pPr>
            <a:r>
              <a:rPr lang="nl-NL" sz="2200" dirty="0" smtClean="0">
                <a:latin typeface="Arial" pitchFamily="34" charset="0"/>
                <a:cs typeface="Arial" pitchFamily="34" charset="0"/>
              </a:rPr>
              <a:t>Yêu </a:t>
            </a:r>
            <a:r>
              <a:rPr lang="nl-NL" sz="2200" dirty="0" smtClean="0">
                <a:latin typeface="Arial" pitchFamily="34" charset="0"/>
                <a:cs typeface="Arial" pitchFamily="34" charset="0"/>
              </a:rPr>
              <a:t>cầu chủ cơ sở thu mua phế liệu sắt thép và cơ sở sử dụng sắt thép phế liệu để luyệt thép phải lắp đặt thiết bị kiểm soát nguồn phóng xạ</a:t>
            </a:r>
            <a:endParaRPr lang="en-US" sz="2200" dirty="0" smtClean="0">
              <a:latin typeface="Arial" pitchFamily="34" charset="0"/>
              <a:cs typeface="Arial" pitchFamily="34" charset="0"/>
            </a:endParaRPr>
          </a:p>
        </p:txBody>
      </p:sp>
    </p:spTree>
  </p:cSld>
  <p:clrMapOvr>
    <a:masterClrMapping/>
  </p:clrMapOvr>
  <p:transition spd="slow">
    <p:circl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57</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4. </a:t>
            </a:r>
            <a:r>
              <a:rPr lang="pt-BR" sz="2800" dirty="0" smtClean="0"/>
              <a:t>Kết luận và kiến nghị </a:t>
            </a:r>
            <a:r>
              <a:rPr lang="pt-BR" sz="1800" b="0" dirty="0" smtClean="0"/>
              <a:t>(5/5)</a:t>
            </a:r>
            <a:endParaRPr lang="en-US" sz="2800" b="0" dirty="0" smtClean="0"/>
          </a:p>
        </p:txBody>
      </p:sp>
      <p:sp>
        <p:nvSpPr>
          <p:cNvPr id="7" name="Rectangle 3"/>
          <p:cNvSpPr txBox="1">
            <a:spLocks noChangeArrowheads="1"/>
          </p:cNvSpPr>
          <p:nvPr/>
        </p:nvSpPr>
        <p:spPr bwMode="auto">
          <a:xfrm>
            <a:off x="393700" y="1247775"/>
            <a:ext cx="8445500" cy="46958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defRPr/>
            </a:pPr>
            <a:r>
              <a:rPr lang="nl-NL" sz="2200" b="1" dirty="0" smtClean="0">
                <a:latin typeface="Arial" pitchFamily="34" charset="0"/>
                <a:cs typeface="Arial" pitchFamily="34" charset="0"/>
              </a:rPr>
              <a:t>6</a:t>
            </a:r>
            <a:r>
              <a:rPr lang="nl-NL" sz="2200" b="1" dirty="0" smtClean="0">
                <a:latin typeface="Arial" pitchFamily="34" charset="0"/>
                <a:cs typeface="Arial" pitchFamily="34" charset="0"/>
              </a:rPr>
              <a:t>. Tăng cường năng lực cho công tác quản lý nhà nước về an toàn bức xạ và hạt nhân ở trung ương và địa phương</a:t>
            </a:r>
          </a:p>
          <a:p>
            <a:pPr marL="342900" indent="-342900" algn="just" eaLnBrk="0" fontAlgn="auto" hangingPunct="0">
              <a:spcBef>
                <a:spcPts val="500"/>
              </a:spcBef>
              <a:spcAft>
                <a:spcPts val="500"/>
              </a:spcAft>
              <a:buClr>
                <a:srgbClr val="080808"/>
              </a:buClr>
              <a:buFontTx/>
              <a:buChar char="-"/>
              <a:defRPr/>
            </a:pPr>
            <a:r>
              <a:rPr lang="nl-NL" sz="2200" dirty="0" smtClean="0">
                <a:latin typeface="Arial" pitchFamily="34" charset="0"/>
                <a:cs typeface="Arial" pitchFamily="34" charset="0"/>
              </a:rPr>
              <a:t>Tăng </a:t>
            </a:r>
            <a:r>
              <a:rPr lang="nl-NL" sz="2200" dirty="0" smtClean="0">
                <a:latin typeface="Arial" pitchFamily="34" charset="0"/>
                <a:cs typeface="Arial" pitchFamily="34" charset="0"/>
              </a:rPr>
              <a:t>cường nguồn nhân lực và phương tiện phục vụ công tác quản lý nhà nước về ATBXHN cho Cục ATBXHN và các Sở KH&amp;CN; </a:t>
            </a:r>
            <a:endParaRPr lang="nl-NL" sz="2200" dirty="0" smtClean="0">
              <a:latin typeface="Arial" pitchFamily="34" charset="0"/>
              <a:cs typeface="Arial" pitchFamily="34" charset="0"/>
            </a:endParaRPr>
          </a:p>
          <a:p>
            <a:pPr marL="342900" indent="-342900" algn="just" eaLnBrk="0" fontAlgn="auto" hangingPunct="0">
              <a:spcBef>
                <a:spcPts val="500"/>
              </a:spcBef>
              <a:spcAft>
                <a:spcPts val="500"/>
              </a:spcAft>
              <a:buClr>
                <a:srgbClr val="080808"/>
              </a:buClr>
              <a:buFontTx/>
              <a:buChar char="-"/>
              <a:defRPr/>
            </a:pPr>
            <a:r>
              <a:rPr lang="nl-NL" sz="2200" dirty="0" smtClean="0">
                <a:latin typeface="Arial" pitchFamily="34" charset="0"/>
                <a:cs typeface="Arial" pitchFamily="34" charset="0"/>
              </a:rPr>
              <a:t>Thường </a:t>
            </a:r>
            <a:r>
              <a:rPr lang="nl-NL" sz="2200" dirty="0" smtClean="0">
                <a:latin typeface="Arial" pitchFamily="34" charset="0"/>
                <a:cs typeface="Arial" pitchFamily="34" charset="0"/>
              </a:rPr>
              <a:t>xuyên tổ chức đào tạo bồi dưỡng kiến thức chuyên môn và nghiệp vụ cho cán bộ quản lý ATBXHN; </a:t>
            </a:r>
            <a:endParaRPr lang="nl-NL" sz="2200" dirty="0" smtClean="0">
              <a:latin typeface="Arial" pitchFamily="34" charset="0"/>
              <a:cs typeface="Arial" pitchFamily="34" charset="0"/>
            </a:endParaRPr>
          </a:p>
          <a:p>
            <a:pPr marL="342900" indent="-342900" algn="just" eaLnBrk="0" fontAlgn="auto" hangingPunct="0">
              <a:spcBef>
                <a:spcPts val="500"/>
              </a:spcBef>
              <a:spcAft>
                <a:spcPts val="500"/>
              </a:spcAft>
              <a:buClr>
                <a:srgbClr val="080808"/>
              </a:buClr>
              <a:buFontTx/>
              <a:buChar char="-"/>
              <a:defRPr/>
            </a:pPr>
            <a:r>
              <a:rPr lang="nl-NL" sz="2200" dirty="0" smtClean="0">
                <a:latin typeface="Arial" pitchFamily="34" charset="0"/>
                <a:cs typeface="Arial" pitchFamily="34" charset="0"/>
              </a:rPr>
              <a:t>Tổ </a:t>
            </a:r>
            <a:r>
              <a:rPr lang="nl-NL" sz="2200" dirty="0" smtClean="0">
                <a:latin typeface="Arial" pitchFamily="34" charset="0"/>
                <a:cs typeface="Arial" pitchFamily="34" charset="0"/>
              </a:rPr>
              <a:t>chức diễn tập Kế hoạch ứng phó sự cố bức xạ và hạt nhân  cấp tỉnh và cấp quốc </a:t>
            </a:r>
            <a:r>
              <a:rPr lang="nl-NL" sz="2200" dirty="0" smtClean="0">
                <a:latin typeface="Arial" pitchFamily="34" charset="0"/>
                <a:cs typeface="Arial" pitchFamily="34" charset="0"/>
              </a:rPr>
              <a:t>gia; </a:t>
            </a:r>
          </a:p>
          <a:p>
            <a:pPr marL="342900" indent="-342900" algn="just" eaLnBrk="0" fontAlgn="auto" hangingPunct="0">
              <a:spcBef>
                <a:spcPts val="500"/>
              </a:spcBef>
              <a:spcAft>
                <a:spcPts val="500"/>
              </a:spcAft>
              <a:buClr>
                <a:srgbClr val="080808"/>
              </a:buClr>
              <a:buFontTx/>
              <a:buChar char="-"/>
              <a:defRPr/>
            </a:pPr>
            <a:r>
              <a:rPr lang="nl-NL" sz="2200" dirty="0" smtClean="0">
                <a:latin typeface="Arial" pitchFamily="34" charset="0"/>
                <a:cs typeface="Arial" pitchFamily="34" charset="0"/>
              </a:rPr>
              <a:t>Thiết kế hợp lý</a:t>
            </a:r>
            <a:r>
              <a:rPr lang="nl-NL" sz="2200" dirty="0" smtClean="0">
                <a:latin typeface="Arial" pitchFamily="34" charset="0"/>
                <a:cs typeface="Arial" pitchFamily="34" charset="0"/>
              </a:rPr>
              <a:t> </a:t>
            </a:r>
            <a:r>
              <a:rPr lang="nl-NL" sz="2200" dirty="0" smtClean="0">
                <a:latin typeface="Arial" pitchFamily="34" charset="0"/>
                <a:cs typeface="Arial" pitchFamily="34" charset="0"/>
              </a:rPr>
              <a:t>Mạng lưới quan trắc và cảnh báo phóng xạ môi trường quốc gia.</a:t>
            </a:r>
            <a:endParaRPr lang="en-US" sz="2200" dirty="0" smtClean="0">
              <a:latin typeface="Arial" pitchFamily="34" charset="0"/>
              <a:cs typeface="Arial" pitchFamily="34" charset="0"/>
            </a:endParaRPr>
          </a:p>
        </p:txBody>
      </p:sp>
    </p:spTree>
  </p:cSld>
  <p:clrMapOvr>
    <a:masterClrMapping/>
  </p:clrMapOvr>
  <p:transition spd="slow">
    <p:circl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TextBox 4"/>
          <p:cNvSpPr txBox="1">
            <a:spLocks noChangeArrowheads="1"/>
          </p:cNvSpPr>
          <p:nvPr/>
        </p:nvSpPr>
        <p:spPr bwMode="auto">
          <a:xfrm>
            <a:off x="1066800" y="2667000"/>
            <a:ext cx="7315200" cy="584775"/>
          </a:xfrm>
          <a:prstGeom prst="rect">
            <a:avLst/>
          </a:prstGeom>
          <a:noFill/>
          <a:ln w="9525">
            <a:noFill/>
            <a:miter lim="800000"/>
            <a:headEnd/>
            <a:tailEnd/>
          </a:ln>
        </p:spPr>
        <p:txBody>
          <a:bodyPr wrap="square">
            <a:spAutoFit/>
          </a:bodyPr>
          <a:lstStyle/>
          <a:p>
            <a:pPr algn="ctr"/>
            <a:r>
              <a:rPr lang="en-US" sz="3200" b="1" i="1" smtClean="0">
                <a:solidFill>
                  <a:schemeClr val="bg1"/>
                </a:solidFill>
              </a:rPr>
              <a:t>Trân trọng cảm ơn!</a:t>
            </a:r>
            <a:endParaRPr lang="en-US" sz="3200" b="1" i="1">
              <a:solidFill>
                <a:schemeClr val="bg1"/>
              </a:solidFill>
            </a:endParaRPr>
          </a:p>
        </p:txBody>
      </p:sp>
      <p:sp>
        <p:nvSpPr>
          <p:cNvPr id="68613" name="Slide Number Placeholder 4"/>
          <p:cNvSpPr>
            <a:spLocks noGrp="1"/>
          </p:cNvSpPr>
          <p:nvPr>
            <p:ph type="sldNum" sz="quarter" idx="12"/>
          </p:nvPr>
        </p:nvSpPr>
        <p:spPr bwMode="auto">
          <a:noFill/>
          <a:ln>
            <a:miter lim="800000"/>
            <a:headEnd/>
            <a:tailEnd/>
          </a:ln>
        </p:spPr>
        <p:txBody>
          <a:bodyPr/>
          <a:lstStyle/>
          <a:p>
            <a:fld id="{D86BA8A9-8A2C-477C-83D4-817CBF9FD397}" type="slidenum">
              <a:rPr lang="en-US"/>
              <a:pPr/>
              <a:t>58</a:t>
            </a:fld>
            <a:endParaRPr lang="en-US"/>
          </a:p>
        </p:txBody>
      </p:sp>
    </p:spTree>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6</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2.1. </a:t>
            </a:r>
            <a:r>
              <a:rPr lang="en-US" sz="2800" dirty="0" err="1" smtClean="0"/>
              <a:t>Xây</a:t>
            </a:r>
            <a:r>
              <a:rPr lang="en-US" sz="2800" dirty="0" smtClean="0"/>
              <a:t> </a:t>
            </a:r>
            <a:r>
              <a:rPr lang="en-US" sz="2800" dirty="0" err="1" smtClean="0"/>
              <a:t>dựng</a:t>
            </a:r>
            <a:r>
              <a:rPr lang="en-US" sz="2800" dirty="0" smtClean="0"/>
              <a:t> </a:t>
            </a:r>
            <a:r>
              <a:rPr lang="en-US" sz="2800" dirty="0" err="1" smtClean="0"/>
              <a:t>hệ</a:t>
            </a:r>
            <a:r>
              <a:rPr lang="en-US" sz="2800" dirty="0" smtClean="0"/>
              <a:t> </a:t>
            </a:r>
            <a:r>
              <a:rPr lang="en-US" sz="2800" dirty="0" err="1" smtClean="0"/>
              <a:t>thống</a:t>
            </a:r>
            <a:r>
              <a:rPr lang="en-US" sz="2800" dirty="0" smtClean="0"/>
              <a:t> </a:t>
            </a:r>
            <a:r>
              <a:rPr lang="en-US" sz="2800" dirty="0" err="1" smtClean="0"/>
              <a:t>văn</a:t>
            </a:r>
            <a:r>
              <a:rPr lang="en-US" sz="2800" dirty="0" smtClean="0"/>
              <a:t> </a:t>
            </a:r>
            <a:r>
              <a:rPr lang="en-US" sz="2800" dirty="0" err="1" smtClean="0"/>
              <a:t>bản</a:t>
            </a:r>
            <a:r>
              <a:rPr lang="en-US" sz="2800" dirty="0" smtClean="0"/>
              <a:t> </a:t>
            </a:r>
            <a:r>
              <a:rPr lang="en-US" sz="2800" dirty="0" err="1" smtClean="0"/>
              <a:t>quy</a:t>
            </a:r>
            <a:r>
              <a:rPr lang="en-US" sz="2800" dirty="0" smtClean="0"/>
              <a:t> </a:t>
            </a:r>
            <a:r>
              <a:rPr lang="en-US" sz="2800" dirty="0" err="1" smtClean="0"/>
              <a:t>phạm</a:t>
            </a:r>
            <a:r>
              <a:rPr lang="en-US" sz="2800" dirty="0" smtClean="0"/>
              <a:t> </a:t>
            </a:r>
            <a:r>
              <a:rPr lang="en-US" sz="2800" dirty="0" err="1" smtClean="0"/>
              <a:t>pháp</a:t>
            </a:r>
            <a:r>
              <a:rPr lang="en-US" sz="2800" dirty="0" smtClean="0"/>
              <a:t> </a:t>
            </a:r>
            <a:r>
              <a:rPr lang="en-US" sz="2800" dirty="0" err="1" smtClean="0"/>
              <a:t>luật</a:t>
            </a:r>
            <a:r>
              <a:rPr lang="en-US" sz="2800" dirty="0" smtClean="0"/>
              <a:t> </a:t>
            </a:r>
            <a:r>
              <a:rPr lang="en-US" sz="1800" b="0" dirty="0" smtClean="0"/>
              <a:t>(1/7)</a:t>
            </a:r>
            <a:endParaRPr lang="en-US" sz="2800" b="0" dirty="0" smtClean="0"/>
          </a:p>
        </p:txBody>
      </p:sp>
      <p:sp>
        <p:nvSpPr>
          <p:cNvPr id="5" name="Rectangle 3"/>
          <p:cNvSpPr txBox="1">
            <a:spLocks noChangeArrowheads="1"/>
          </p:cNvSpPr>
          <p:nvPr/>
        </p:nvSpPr>
        <p:spPr bwMode="auto">
          <a:xfrm>
            <a:off x="393700" y="1378401"/>
            <a:ext cx="8445500" cy="50006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400" b="1" dirty="0" err="1" smtClean="0">
                <a:ea typeface="굴림" charset="-127"/>
                <a:cs typeface="Times New Roman" pitchFamily="18" charset="0"/>
              </a:rPr>
              <a:t>Sửa</a:t>
            </a:r>
            <a:r>
              <a:rPr lang="en-US" sz="2400" b="1" dirty="0" smtClean="0">
                <a:ea typeface="굴림" charset="-127"/>
                <a:cs typeface="Times New Roman" pitchFamily="18" charset="0"/>
              </a:rPr>
              <a:t> </a:t>
            </a:r>
            <a:r>
              <a:rPr lang="en-US" sz="2400" b="1" dirty="0" err="1" smtClean="0">
                <a:ea typeface="굴림" charset="-127"/>
                <a:cs typeface="Times New Roman" pitchFamily="18" charset="0"/>
              </a:rPr>
              <a:t>đổi</a:t>
            </a:r>
            <a:r>
              <a:rPr lang="en-US" sz="2400" b="1" dirty="0" smtClean="0">
                <a:ea typeface="굴림" charset="-127"/>
                <a:cs typeface="Times New Roman" pitchFamily="18" charset="0"/>
              </a:rPr>
              <a:t> </a:t>
            </a:r>
            <a:r>
              <a:rPr lang="en-US" sz="2400" b="1" dirty="0" err="1" smtClean="0">
                <a:ea typeface="굴림" charset="-127"/>
                <a:cs typeface="Times New Roman" pitchFamily="18" charset="0"/>
              </a:rPr>
              <a:t>Luật</a:t>
            </a:r>
            <a:r>
              <a:rPr lang="en-US" sz="2400" b="1" dirty="0" smtClean="0">
                <a:ea typeface="굴림" charset="-127"/>
                <a:cs typeface="Times New Roman" pitchFamily="18" charset="0"/>
              </a:rPr>
              <a:t> </a:t>
            </a:r>
            <a:r>
              <a:rPr lang="en-US" sz="2400" b="1" dirty="0" err="1" smtClean="0">
                <a:ea typeface="굴림" charset="-127"/>
                <a:cs typeface="Times New Roman" pitchFamily="18" charset="0"/>
              </a:rPr>
              <a:t>Năng</a:t>
            </a:r>
            <a:r>
              <a:rPr lang="en-US" sz="2400" b="1" dirty="0" smtClean="0">
                <a:ea typeface="굴림" charset="-127"/>
                <a:cs typeface="Times New Roman" pitchFamily="18" charset="0"/>
              </a:rPr>
              <a:t> </a:t>
            </a:r>
            <a:r>
              <a:rPr lang="en-US" sz="2400" b="1" dirty="0" err="1" smtClean="0">
                <a:ea typeface="굴림" charset="-127"/>
                <a:cs typeface="Times New Roman" pitchFamily="18" charset="0"/>
              </a:rPr>
              <a:t>lượng</a:t>
            </a:r>
            <a:r>
              <a:rPr lang="en-US" sz="2400" b="1" dirty="0" smtClean="0">
                <a:ea typeface="굴림" charset="-127"/>
                <a:cs typeface="Times New Roman" pitchFamily="18" charset="0"/>
              </a:rPr>
              <a:t> </a:t>
            </a:r>
            <a:r>
              <a:rPr lang="en-US" sz="2400" b="1" dirty="0" err="1" smtClean="0">
                <a:ea typeface="굴림" charset="-127"/>
                <a:cs typeface="Times New Roman" pitchFamily="18" charset="0"/>
              </a:rPr>
              <a:t>nguyên</a:t>
            </a:r>
            <a:r>
              <a:rPr lang="en-US" sz="2400" b="1" dirty="0" smtClean="0">
                <a:ea typeface="굴림" charset="-127"/>
                <a:cs typeface="Times New Roman" pitchFamily="18" charset="0"/>
              </a:rPr>
              <a:t> </a:t>
            </a:r>
            <a:r>
              <a:rPr lang="en-US" sz="2400" b="1" dirty="0" err="1" smtClean="0">
                <a:ea typeface="굴림" charset="-127"/>
                <a:cs typeface="Times New Roman" pitchFamily="18" charset="0"/>
              </a:rPr>
              <a:t>tử</a:t>
            </a:r>
            <a:r>
              <a:rPr lang="en-US" sz="2400" b="1" dirty="0" smtClean="0">
                <a:ea typeface="굴림" charset="-127"/>
                <a:cs typeface="Times New Roman" pitchFamily="18" charset="0"/>
              </a:rPr>
              <a:t> 2008</a:t>
            </a:r>
          </a:p>
          <a:p>
            <a:pPr marL="342900" indent="-342900" algn="just" eaLnBrk="0" fontAlgn="auto" hangingPunct="0">
              <a:spcBef>
                <a:spcPts val="500"/>
              </a:spcBef>
              <a:spcAft>
                <a:spcPts val="500"/>
              </a:spcAft>
              <a:buClr>
                <a:srgbClr val="080808"/>
              </a:buClr>
              <a:buFontTx/>
              <a:buChar char="-"/>
              <a:defRPr/>
            </a:pPr>
            <a:r>
              <a:rPr lang="en-US" sz="2400" dirty="0" err="1" smtClean="0">
                <a:ea typeface="굴림" charset="-127"/>
                <a:cs typeface="Times New Roman" pitchFamily="18" charset="0"/>
              </a:rPr>
              <a:t>Tổ</a:t>
            </a:r>
            <a:r>
              <a:rPr lang="en-US" sz="2400" dirty="0" smtClean="0">
                <a:ea typeface="굴림" charset="-127"/>
                <a:cs typeface="Times New Roman" pitchFamily="18" charset="0"/>
              </a:rPr>
              <a:t> </a:t>
            </a:r>
            <a:r>
              <a:rPr lang="en-US" sz="2400" dirty="0" err="1" smtClean="0">
                <a:ea typeface="굴림" charset="-127"/>
                <a:cs typeface="Times New Roman" pitchFamily="18" charset="0"/>
              </a:rPr>
              <a:t>chức</a:t>
            </a:r>
            <a:r>
              <a:rPr lang="en-US" sz="2400" dirty="0" smtClean="0">
                <a:ea typeface="굴림" charset="-127"/>
                <a:cs typeface="Times New Roman" pitchFamily="18" charset="0"/>
              </a:rPr>
              <a:t> </a:t>
            </a:r>
            <a:r>
              <a:rPr lang="en-US" sz="2400" dirty="0" err="1" smtClean="0">
                <a:ea typeface="굴림" charset="-127"/>
                <a:cs typeface="Times New Roman" pitchFamily="18" charset="0"/>
              </a:rPr>
              <a:t>nghiên</a:t>
            </a:r>
            <a:r>
              <a:rPr lang="en-US" sz="2400" dirty="0" smtClean="0">
                <a:ea typeface="굴림" charset="-127"/>
                <a:cs typeface="Times New Roman" pitchFamily="18" charset="0"/>
              </a:rPr>
              <a:t> </a:t>
            </a:r>
            <a:r>
              <a:rPr lang="en-US" sz="2400" dirty="0" err="1" smtClean="0">
                <a:ea typeface="굴림" charset="-127"/>
                <a:cs typeface="Times New Roman" pitchFamily="18" charset="0"/>
              </a:rPr>
              <a:t>cứu</a:t>
            </a:r>
            <a:r>
              <a:rPr lang="en-US" sz="2400" dirty="0" smtClean="0">
                <a:ea typeface="굴림" charset="-127"/>
                <a:cs typeface="Times New Roman" pitchFamily="18" charset="0"/>
              </a:rPr>
              <a:t> </a:t>
            </a:r>
            <a:r>
              <a:rPr lang="en-US" sz="2400" dirty="0" err="1" smtClean="0">
                <a:ea typeface="굴림" charset="-127"/>
                <a:cs typeface="Times New Roman" pitchFamily="18" charset="0"/>
              </a:rPr>
              <a:t>các</a:t>
            </a:r>
            <a:r>
              <a:rPr lang="en-US" sz="2400" dirty="0" smtClean="0">
                <a:ea typeface="굴림" charset="-127"/>
                <a:cs typeface="Times New Roman" pitchFamily="18" charset="0"/>
              </a:rPr>
              <a:t> </a:t>
            </a:r>
            <a:r>
              <a:rPr lang="en-US" sz="2400" dirty="0" err="1" smtClean="0">
                <a:ea typeface="굴림" charset="-127"/>
                <a:cs typeface="Times New Roman" pitchFamily="18" charset="0"/>
              </a:rPr>
              <a:t>bất</a:t>
            </a:r>
            <a:r>
              <a:rPr lang="en-US" sz="2400" dirty="0" smtClean="0">
                <a:ea typeface="굴림" charset="-127"/>
                <a:cs typeface="Times New Roman" pitchFamily="18" charset="0"/>
              </a:rPr>
              <a:t> </a:t>
            </a:r>
            <a:r>
              <a:rPr lang="en-US" sz="2400" dirty="0" err="1" smtClean="0">
                <a:ea typeface="굴림" charset="-127"/>
                <a:cs typeface="Times New Roman" pitchFamily="18" charset="0"/>
              </a:rPr>
              <a:t>cập</a:t>
            </a:r>
            <a:r>
              <a:rPr lang="en-US" sz="2400" dirty="0" smtClean="0">
                <a:ea typeface="굴림" charset="-127"/>
                <a:cs typeface="Times New Roman" pitchFamily="18" charset="0"/>
              </a:rPr>
              <a:t> </a:t>
            </a:r>
            <a:r>
              <a:rPr lang="en-US" sz="2400" dirty="0" err="1" smtClean="0">
                <a:ea typeface="굴림" charset="-127"/>
                <a:cs typeface="Times New Roman" pitchFamily="18" charset="0"/>
              </a:rPr>
              <a:t>của</a:t>
            </a:r>
            <a:r>
              <a:rPr lang="en-US" sz="2400" dirty="0" smtClean="0">
                <a:ea typeface="굴림" charset="-127"/>
                <a:cs typeface="Times New Roman" pitchFamily="18" charset="0"/>
              </a:rPr>
              <a:t> </a:t>
            </a:r>
            <a:r>
              <a:rPr lang="en-US" sz="2400" dirty="0" err="1" smtClean="0">
                <a:ea typeface="굴림" charset="-127"/>
                <a:cs typeface="Times New Roman" pitchFamily="18" charset="0"/>
              </a:rPr>
              <a:t>Luật</a:t>
            </a:r>
            <a:r>
              <a:rPr lang="en-US" sz="2400" dirty="0" smtClean="0">
                <a:ea typeface="굴림" charset="-127"/>
                <a:cs typeface="Times New Roman" pitchFamily="18" charset="0"/>
              </a:rPr>
              <a:t> NLNT 2008 </a:t>
            </a:r>
            <a:r>
              <a:rPr lang="en-US" sz="2400" dirty="0" err="1" smtClean="0">
                <a:ea typeface="굴림" charset="-127"/>
                <a:cs typeface="Times New Roman" pitchFamily="18" charset="0"/>
              </a:rPr>
              <a:t>và</a:t>
            </a:r>
            <a:r>
              <a:rPr lang="en-US" sz="2400" dirty="0" smtClean="0">
                <a:ea typeface="굴림" charset="-127"/>
                <a:cs typeface="Times New Roman" pitchFamily="18" charset="0"/>
              </a:rPr>
              <a:t> </a:t>
            </a:r>
            <a:r>
              <a:rPr lang="en-US" sz="2400" dirty="0" err="1" smtClean="0">
                <a:ea typeface="굴림" charset="-127"/>
                <a:cs typeface="Times New Roman" pitchFamily="18" charset="0"/>
              </a:rPr>
              <a:t>đề</a:t>
            </a:r>
            <a:r>
              <a:rPr lang="en-US" sz="2400" dirty="0" smtClean="0">
                <a:ea typeface="굴림" charset="-127"/>
                <a:cs typeface="Times New Roman" pitchFamily="18" charset="0"/>
              </a:rPr>
              <a:t> </a:t>
            </a:r>
            <a:r>
              <a:rPr lang="en-US" sz="2400" dirty="0" err="1" smtClean="0">
                <a:ea typeface="굴림" charset="-127"/>
                <a:cs typeface="Times New Roman" pitchFamily="18" charset="0"/>
              </a:rPr>
              <a:t>xuất</a:t>
            </a:r>
            <a:r>
              <a:rPr lang="en-US" sz="2400" dirty="0" smtClean="0">
                <a:ea typeface="굴림" charset="-127"/>
                <a:cs typeface="Times New Roman" pitchFamily="18" charset="0"/>
              </a:rPr>
              <a:t> </a:t>
            </a:r>
            <a:r>
              <a:rPr lang="en-US" sz="2400" dirty="0" err="1" smtClean="0">
                <a:ea typeface="굴림" charset="-127"/>
                <a:cs typeface="Times New Roman" pitchFamily="18" charset="0"/>
              </a:rPr>
              <a:t>sửa</a:t>
            </a:r>
            <a:r>
              <a:rPr lang="en-US" sz="2400" dirty="0" smtClean="0">
                <a:ea typeface="굴림" charset="-127"/>
                <a:cs typeface="Times New Roman" pitchFamily="18" charset="0"/>
              </a:rPr>
              <a:t> </a:t>
            </a:r>
            <a:r>
              <a:rPr lang="en-US" sz="2400" dirty="0" err="1" smtClean="0">
                <a:ea typeface="굴림" charset="-127"/>
                <a:cs typeface="Times New Roman" pitchFamily="18" charset="0"/>
              </a:rPr>
              <a:t>đổi</a:t>
            </a:r>
            <a:r>
              <a:rPr lang="en-US" sz="2400" dirty="0" smtClean="0">
                <a:ea typeface="굴림" charset="-127"/>
                <a:cs typeface="Times New Roman" pitchFamily="18" charset="0"/>
              </a:rPr>
              <a:t>, </a:t>
            </a:r>
            <a:r>
              <a:rPr lang="en-US" sz="2400" dirty="0" err="1" smtClean="0">
                <a:ea typeface="굴림" charset="-127"/>
                <a:cs typeface="Times New Roman" pitchFamily="18" charset="0"/>
              </a:rPr>
              <a:t>bổ</a:t>
            </a:r>
            <a:r>
              <a:rPr lang="en-US" sz="2400" dirty="0" smtClean="0">
                <a:ea typeface="굴림" charset="-127"/>
                <a:cs typeface="Times New Roman" pitchFamily="18" charset="0"/>
              </a:rPr>
              <a:t> sung </a:t>
            </a:r>
            <a:r>
              <a:rPr lang="en-US" sz="2400" dirty="0" err="1" smtClean="0">
                <a:ea typeface="굴림" charset="-127"/>
                <a:cs typeface="Times New Roman" pitchFamily="18" charset="0"/>
              </a:rPr>
              <a:t>cho</a:t>
            </a:r>
            <a:r>
              <a:rPr lang="en-US" sz="2400" dirty="0" smtClean="0">
                <a:ea typeface="굴림" charset="-127"/>
                <a:cs typeface="Times New Roman" pitchFamily="18" charset="0"/>
              </a:rPr>
              <a:t> </a:t>
            </a:r>
            <a:r>
              <a:rPr lang="en-US" sz="2400" dirty="0" err="1" smtClean="0">
                <a:ea typeface="굴림" charset="-127"/>
                <a:cs typeface="Times New Roman" pitchFamily="18" charset="0"/>
              </a:rPr>
              <a:t>phù</a:t>
            </a:r>
            <a:r>
              <a:rPr lang="en-US" sz="2400" dirty="0" smtClean="0">
                <a:ea typeface="굴림" charset="-127"/>
                <a:cs typeface="Times New Roman" pitchFamily="18" charset="0"/>
              </a:rPr>
              <a:t> </a:t>
            </a:r>
            <a:r>
              <a:rPr lang="en-US" sz="2400" dirty="0" err="1" smtClean="0">
                <a:ea typeface="굴림" charset="-127"/>
                <a:cs typeface="Times New Roman" pitchFamily="18" charset="0"/>
              </a:rPr>
              <a:t>hợp</a:t>
            </a:r>
            <a:r>
              <a:rPr lang="en-US" sz="2400" dirty="0" smtClean="0">
                <a:ea typeface="굴림" charset="-127"/>
                <a:cs typeface="Times New Roman" pitchFamily="18" charset="0"/>
              </a:rPr>
              <a:t> </a:t>
            </a:r>
            <a:r>
              <a:rPr lang="en-US" sz="2400" dirty="0" err="1" smtClean="0">
                <a:ea typeface="굴림" charset="-127"/>
                <a:cs typeface="Times New Roman" pitchFamily="18" charset="0"/>
              </a:rPr>
              <a:t>với</a:t>
            </a:r>
            <a:r>
              <a:rPr lang="en-US" sz="2400" dirty="0" smtClean="0">
                <a:ea typeface="굴림" charset="-127"/>
                <a:cs typeface="Times New Roman" pitchFamily="18" charset="0"/>
              </a:rPr>
              <a:t> </a:t>
            </a:r>
            <a:r>
              <a:rPr lang="en-US" sz="2400" dirty="0" err="1" smtClean="0">
                <a:ea typeface="굴림" charset="-127"/>
                <a:cs typeface="Times New Roman" pitchFamily="18" charset="0"/>
              </a:rPr>
              <a:t>các</a:t>
            </a:r>
            <a:r>
              <a:rPr lang="en-US" sz="2400" dirty="0" smtClean="0">
                <a:ea typeface="굴림" charset="-127"/>
                <a:cs typeface="Times New Roman" pitchFamily="18" charset="0"/>
              </a:rPr>
              <a:t> </a:t>
            </a:r>
            <a:r>
              <a:rPr lang="en-US" sz="2400" dirty="0" err="1" smtClean="0">
                <a:ea typeface="굴림" charset="-127"/>
                <a:cs typeface="Times New Roman" pitchFamily="18" charset="0"/>
              </a:rPr>
              <a:t>tiêu</a:t>
            </a:r>
            <a:r>
              <a:rPr lang="en-US" sz="2400" dirty="0" smtClean="0">
                <a:ea typeface="굴림" charset="-127"/>
                <a:cs typeface="Times New Roman" pitchFamily="18" charset="0"/>
              </a:rPr>
              <a:t> </a:t>
            </a:r>
            <a:r>
              <a:rPr lang="en-US" sz="2400" dirty="0" err="1" smtClean="0">
                <a:ea typeface="굴림" charset="-127"/>
                <a:cs typeface="Times New Roman" pitchFamily="18" charset="0"/>
              </a:rPr>
              <a:t>chuẩn</a:t>
            </a:r>
            <a:r>
              <a:rPr lang="en-US" sz="2400" dirty="0" smtClean="0">
                <a:ea typeface="굴림" charset="-127"/>
                <a:cs typeface="Times New Roman" pitchFamily="18" charset="0"/>
              </a:rPr>
              <a:t> an </a:t>
            </a:r>
            <a:r>
              <a:rPr lang="en-US" sz="2400" dirty="0" err="1" smtClean="0">
                <a:ea typeface="굴림" charset="-127"/>
                <a:cs typeface="Times New Roman" pitchFamily="18" charset="0"/>
              </a:rPr>
              <a:t>toàn</a:t>
            </a:r>
            <a:r>
              <a:rPr lang="en-US" sz="2400" dirty="0" smtClean="0">
                <a:ea typeface="굴림" charset="-127"/>
                <a:cs typeface="Times New Roman" pitchFamily="18" charset="0"/>
              </a:rPr>
              <a:t> </a:t>
            </a:r>
            <a:r>
              <a:rPr lang="en-US" sz="2400" dirty="0" err="1" smtClean="0">
                <a:ea typeface="굴림" charset="-127"/>
                <a:cs typeface="Times New Roman" pitchFamily="18" charset="0"/>
              </a:rPr>
              <a:t>của</a:t>
            </a:r>
            <a:r>
              <a:rPr lang="en-US" sz="2400" dirty="0" smtClean="0">
                <a:ea typeface="굴림" charset="-127"/>
                <a:cs typeface="Times New Roman" pitchFamily="18" charset="0"/>
              </a:rPr>
              <a:t> </a:t>
            </a:r>
            <a:r>
              <a:rPr lang="en-US" sz="2400" dirty="0" err="1" smtClean="0">
                <a:ea typeface="굴림" charset="-127"/>
                <a:cs typeface="Times New Roman" pitchFamily="18" charset="0"/>
              </a:rPr>
              <a:t>Cơ</a:t>
            </a:r>
            <a:r>
              <a:rPr lang="en-US" sz="2400" dirty="0" smtClean="0">
                <a:ea typeface="굴림" charset="-127"/>
                <a:cs typeface="Times New Roman" pitchFamily="18" charset="0"/>
              </a:rPr>
              <a:t> </a:t>
            </a:r>
            <a:r>
              <a:rPr lang="en-US" sz="2400" dirty="0" err="1" smtClean="0">
                <a:ea typeface="굴림" charset="-127"/>
                <a:cs typeface="Times New Roman" pitchFamily="18" charset="0"/>
              </a:rPr>
              <a:t>quan</a:t>
            </a:r>
            <a:r>
              <a:rPr lang="en-US" sz="2400" dirty="0" smtClean="0">
                <a:ea typeface="굴림" charset="-127"/>
                <a:cs typeface="Times New Roman" pitchFamily="18" charset="0"/>
              </a:rPr>
              <a:t> NLNT </a:t>
            </a:r>
            <a:r>
              <a:rPr lang="en-US" sz="2400" dirty="0" err="1" smtClean="0">
                <a:ea typeface="굴림" charset="-127"/>
                <a:cs typeface="Times New Roman" pitchFamily="18" charset="0"/>
              </a:rPr>
              <a:t>quốc</a:t>
            </a:r>
            <a:r>
              <a:rPr lang="en-US" sz="2400" dirty="0" smtClean="0">
                <a:ea typeface="굴림" charset="-127"/>
                <a:cs typeface="Times New Roman" pitchFamily="18" charset="0"/>
              </a:rPr>
              <a:t> </a:t>
            </a:r>
            <a:r>
              <a:rPr lang="en-US" sz="2400" dirty="0" err="1" smtClean="0">
                <a:ea typeface="굴림" charset="-127"/>
                <a:cs typeface="Times New Roman" pitchFamily="18" charset="0"/>
              </a:rPr>
              <a:t>tế</a:t>
            </a:r>
            <a:r>
              <a:rPr lang="en-US" sz="2400" dirty="0" smtClean="0">
                <a:ea typeface="굴림" charset="-127"/>
                <a:cs typeface="Times New Roman" pitchFamily="18" charset="0"/>
              </a:rPr>
              <a:t> (IAEA); </a:t>
            </a:r>
            <a:r>
              <a:rPr lang="en-US" sz="2400" dirty="0" err="1" smtClean="0">
                <a:ea typeface="굴림" charset="-127"/>
                <a:cs typeface="Times New Roman" pitchFamily="18" charset="0"/>
              </a:rPr>
              <a:t>yêu</a:t>
            </a:r>
            <a:r>
              <a:rPr lang="en-US" sz="2400" dirty="0" smtClean="0">
                <a:ea typeface="굴림" charset="-127"/>
                <a:cs typeface="Times New Roman" pitchFamily="18" charset="0"/>
              </a:rPr>
              <a:t> </a:t>
            </a:r>
            <a:r>
              <a:rPr lang="en-US" sz="2400" dirty="0" err="1" smtClean="0">
                <a:ea typeface="굴림" charset="-127"/>
                <a:cs typeface="Times New Roman" pitchFamily="18" charset="0"/>
              </a:rPr>
              <a:t>cầu</a:t>
            </a:r>
            <a:r>
              <a:rPr lang="en-US" sz="2400" dirty="0" smtClean="0">
                <a:ea typeface="굴림" charset="-127"/>
                <a:cs typeface="Times New Roman" pitchFamily="18" charset="0"/>
              </a:rPr>
              <a:t> </a:t>
            </a:r>
            <a:r>
              <a:rPr lang="en-US" sz="2400" dirty="0" err="1" smtClean="0">
                <a:ea typeface="굴림" charset="-127"/>
                <a:cs typeface="Times New Roman" pitchFamily="18" charset="0"/>
              </a:rPr>
              <a:t>của</a:t>
            </a:r>
            <a:r>
              <a:rPr lang="en-US" sz="2400" dirty="0" smtClean="0">
                <a:ea typeface="굴림" charset="-127"/>
                <a:cs typeface="Times New Roman" pitchFamily="18" charset="0"/>
              </a:rPr>
              <a:t> </a:t>
            </a:r>
            <a:r>
              <a:rPr lang="en-US" sz="2400" dirty="0" err="1" smtClean="0">
                <a:ea typeface="굴림" charset="-127"/>
                <a:cs typeface="Times New Roman" pitchFamily="18" charset="0"/>
              </a:rPr>
              <a:t>các</a:t>
            </a:r>
            <a:r>
              <a:rPr lang="en-US" sz="2400" dirty="0" smtClean="0">
                <a:ea typeface="굴림" charset="-127"/>
                <a:cs typeface="Times New Roman" pitchFamily="18" charset="0"/>
              </a:rPr>
              <a:t> </a:t>
            </a:r>
            <a:r>
              <a:rPr lang="en-US" sz="2400" dirty="0" err="1" smtClean="0">
                <a:ea typeface="굴림" charset="-127"/>
                <a:cs typeface="Times New Roman" pitchFamily="18" charset="0"/>
              </a:rPr>
              <a:t>Điều</a:t>
            </a:r>
            <a:r>
              <a:rPr lang="en-US" sz="2400" dirty="0" smtClean="0">
                <a:ea typeface="굴림" charset="-127"/>
                <a:cs typeface="Times New Roman" pitchFamily="18" charset="0"/>
              </a:rPr>
              <a:t> </a:t>
            </a:r>
            <a:r>
              <a:rPr lang="en-US" sz="2400" dirty="0" err="1" smtClean="0">
                <a:ea typeface="굴림" charset="-127"/>
                <a:cs typeface="Times New Roman" pitchFamily="18" charset="0"/>
              </a:rPr>
              <a:t>ước</a:t>
            </a:r>
            <a:r>
              <a:rPr lang="en-US" sz="2400" dirty="0" smtClean="0">
                <a:ea typeface="굴림" charset="-127"/>
                <a:cs typeface="Times New Roman" pitchFamily="18" charset="0"/>
              </a:rPr>
              <a:t> </a:t>
            </a:r>
            <a:r>
              <a:rPr lang="en-US" sz="2400" dirty="0" err="1" smtClean="0">
                <a:ea typeface="굴림" charset="-127"/>
                <a:cs typeface="Times New Roman" pitchFamily="18" charset="0"/>
              </a:rPr>
              <a:t>quốc</a:t>
            </a:r>
            <a:r>
              <a:rPr lang="en-US" sz="2400" dirty="0" smtClean="0">
                <a:ea typeface="굴림" charset="-127"/>
                <a:cs typeface="Times New Roman" pitchFamily="18" charset="0"/>
              </a:rPr>
              <a:t> </a:t>
            </a:r>
            <a:r>
              <a:rPr lang="en-US" sz="2400" dirty="0" err="1" smtClean="0">
                <a:ea typeface="굴림" charset="-127"/>
                <a:cs typeface="Times New Roman" pitchFamily="18" charset="0"/>
              </a:rPr>
              <a:t>tế</a:t>
            </a:r>
            <a:r>
              <a:rPr lang="en-US" sz="2400" dirty="0" smtClean="0">
                <a:ea typeface="굴림" charset="-127"/>
                <a:cs typeface="Times New Roman" pitchFamily="18" charset="0"/>
              </a:rPr>
              <a:t> </a:t>
            </a:r>
            <a:r>
              <a:rPr lang="en-US" sz="2400" dirty="0" err="1" smtClean="0">
                <a:ea typeface="굴림" charset="-127"/>
                <a:cs typeface="Times New Roman" pitchFamily="18" charset="0"/>
              </a:rPr>
              <a:t>mà</a:t>
            </a:r>
            <a:r>
              <a:rPr lang="en-US" sz="2400" dirty="0" smtClean="0">
                <a:ea typeface="굴림" charset="-127"/>
                <a:cs typeface="Times New Roman" pitchFamily="18" charset="0"/>
              </a:rPr>
              <a:t> </a:t>
            </a:r>
            <a:r>
              <a:rPr lang="en-US" sz="2400" dirty="0" err="1" smtClean="0">
                <a:ea typeface="굴림" charset="-127"/>
                <a:cs typeface="Times New Roman" pitchFamily="18" charset="0"/>
              </a:rPr>
              <a:t>Việt</a:t>
            </a:r>
            <a:r>
              <a:rPr lang="en-US" sz="2400" dirty="0" smtClean="0">
                <a:ea typeface="굴림" charset="-127"/>
                <a:cs typeface="Times New Roman" pitchFamily="18" charset="0"/>
              </a:rPr>
              <a:t> Nam </a:t>
            </a:r>
            <a:r>
              <a:rPr lang="en-US" sz="2400" dirty="0" err="1" smtClean="0">
                <a:ea typeface="굴림" charset="-127"/>
                <a:cs typeface="Times New Roman" pitchFamily="18" charset="0"/>
              </a:rPr>
              <a:t>là</a:t>
            </a:r>
            <a:r>
              <a:rPr lang="en-US" sz="2400" dirty="0" smtClean="0">
                <a:ea typeface="굴림" charset="-127"/>
                <a:cs typeface="Times New Roman" pitchFamily="18" charset="0"/>
              </a:rPr>
              <a:t> </a:t>
            </a:r>
            <a:r>
              <a:rPr lang="en-US" sz="2400" dirty="0" err="1" smtClean="0">
                <a:ea typeface="굴림" charset="-127"/>
                <a:cs typeface="Times New Roman" pitchFamily="18" charset="0"/>
              </a:rPr>
              <a:t>thành</a:t>
            </a:r>
            <a:r>
              <a:rPr lang="en-US" sz="2400" dirty="0" smtClean="0">
                <a:ea typeface="굴림" charset="-127"/>
                <a:cs typeface="Times New Roman" pitchFamily="18" charset="0"/>
              </a:rPr>
              <a:t> </a:t>
            </a:r>
            <a:r>
              <a:rPr lang="en-US" sz="2400" dirty="0" err="1" smtClean="0">
                <a:ea typeface="굴림" charset="-127"/>
                <a:cs typeface="Times New Roman" pitchFamily="18" charset="0"/>
              </a:rPr>
              <a:t>viên</a:t>
            </a:r>
            <a:r>
              <a:rPr lang="en-US" sz="2400" dirty="0" smtClean="0">
                <a:ea typeface="굴림" charset="-127"/>
                <a:cs typeface="Times New Roman" pitchFamily="18" charset="0"/>
              </a:rPr>
              <a:t> </a:t>
            </a:r>
            <a:r>
              <a:rPr lang="en-US" sz="2400" dirty="0" err="1" smtClean="0">
                <a:ea typeface="굴림" charset="-127"/>
                <a:cs typeface="Times New Roman" pitchFamily="18" charset="0"/>
              </a:rPr>
              <a:t>và</a:t>
            </a:r>
            <a:r>
              <a:rPr lang="en-US" sz="2400" dirty="0" smtClean="0">
                <a:ea typeface="굴림" charset="-127"/>
                <a:cs typeface="Times New Roman" pitchFamily="18" charset="0"/>
              </a:rPr>
              <a:t> </a:t>
            </a:r>
            <a:r>
              <a:rPr lang="en-US" sz="2400" dirty="0" err="1" smtClean="0">
                <a:ea typeface="굴림" charset="-127"/>
                <a:cs typeface="Times New Roman" pitchFamily="18" charset="0"/>
              </a:rPr>
              <a:t>hài</a:t>
            </a:r>
            <a:r>
              <a:rPr lang="en-US" sz="2400" dirty="0" smtClean="0">
                <a:ea typeface="굴림" charset="-127"/>
                <a:cs typeface="Times New Roman" pitchFamily="18" charset="0"/>
              </a:rPr>
              <a:t> </a:t>
            </a:r>
            <a:r>
              <a:rPr lang="en-US" sz="2400" dirty="0" err="1" smtClean="0">
                <a:ea typeface="굴림" charset="-127"/>
                <a:cs typeface="Times New Roman" pitchFamily="18" charset="0"/>
              </a:rPr>
              <a:t>hòa</a:t>
            </a:r>
            <a:r>
              <a:rPr lang="en-US" sz="2400" dirty="0" smtClean="0">
                <a:ea typeface="굴림" charset="-127"/>
                <a:cs typeface="Times New Roman" pitchFamily="18" charset="0"/>
              </a:rPr>
              <a:t> </a:t>
            </a:r>
            <a:r>
              <a:rPr lang="en-US" sz="2400" dirty="0" err="1" smtClean="0">
                <a:ea typeface="굴림" charset="-127"/>
                <a:cs typeface="Times New Roman" pitchFamily="18" charset="0"/>
              </a:rPr>
              <a:t>với</a:t>
            </a:r>
            <a:r>
              <a:rPr lang="en-US" sz="2400" dirty="0" smtClean="0">
                <a:ea typeface="굴림" charset="-127"/>
                <a:cs typeface="Times New Roman" pitchFamily="18" charset="0"/>
              </a:rPr>
              <a:t> </a:t>
            </a:r>
            <a:r>
              <a:rPr lang="en-US" sz="2400" dirty="0" err="1" smtClean="0">
                <a:ea typeface="굴림" charset="-127"/>
                <a:cs typeface="Times New Roman" pitchFamily="18" charset="0"/>
              </a:rPr>
              <a:t>hệ</a:t>
            </a:r>
            <a:r>
              <a:rPr lang="en-US" sz="2400" dirty="0" smtClean="0">
                <a:ea typeface="굴림" charset="-127"/>
                <a:cs typeface="Times New Roman" pitchFamily="18" charset="0"/>
              </a:rPr>
              <a:t> </a:t>
            </a:r>
            <a:r>
              <a:rPr lang="en-US" sz="2400" dirty="0" err="1" smtClean="0">
                <a:ea typeface="굴림" charset="-127"/>
                <a:cs typeface="Times New Roman" pitchFamily="18" charset="0"/>
              </a:rPr>
              <a:t>thống</a:t>
            </a:r>
            <a:r>
              <a:rPr lang="en-US" sz="2400" dirty="0" smtClean="0">
                <a:ea typeface="굴림" charset="-127"/>
                <a:cs typeface="Times New Roman" pitchFamily="18" charset="0"/>
              </a:rPr>
              <a:t> </a:t>
            </a:r>
            <a:r>
              <a:rPr lang="en-US" sz="2400" dirty="0" err="1" smtClean="0">
                <a:ea typeface="굴림" charset="-127"/>
                <a:cs typeface="Times New Roman" pitchFamily="18" charset="0"/>
              </a:rPr>
              <a:t>pháp</a:t>
            </a:r>
            <a:r>
              <a:rPr lang="en-US" sz="2400" dirty="0" smtClean="0">
                <a:ea typeface="굴림" charset="-127"/>
                <a:cs typeface="Times New Roman" pitchFamily="18" charset="0"/>
              </a:rPr>
              <a:t> </a:t>
            </a:r>
            <a:r>
              <a:rPr lang="en-US" sz="2400" dirty="0" err="1" smtClean="0">
                <a:ea typeface="굴림" charset="-127"/>
                <a:cs typeface="Times New Roman" pitchFamily="18" charset="0"/>
              </a:rPr>
              <a:t>luật</a:t>
            </a:r>
            <a:r>
              <a:rPr lang="en-US" sz="2400" dirty="0" smtClean="0">
                <a:ea typeface="굴림" charset="-127"/>
                <a:cs typeface="Times New Roman" pitchFamily="18" charset="0"/>
              </a:rPr>
              <a:t> </a:t>
            </a:r>
            <a:r>
              <a:rPr lang="en-US" sz="2400" dirty="0" err="1" smtClean="0">
                <a:ea typeface="굴림" charset="-127"/>
                <a:cs typeface="Times New Roman" pitchFamily="18" charset="0"/>
              </a:rPr>
              <a:t>liên</a:t>
            </a:r>
            <a:r>
              <a:rPr lang="en-US" sz="2400" dirty="0" smtClean="0">
                <a:ea typeface="굴림" charset="-127"/>
                <a:cs typeface="Times New Roman" pitchFamily="18" charset="0"/>
              </a:rPr>
              <a:t> </a:t>
            </a:r>
            <a:r>
              <a:rPr lang="en-US" sz="2400" dirty="0" err="1" smtClean="0">
                <a:ea typeface="굴림" charset="-127"/>
                <a:cs typeface="Times New Roman" pitchFamily="18" charset="0"/>
              </a:rPr>
              <a:t>quan</a:t>
            </a:r>
            <a:endParaRPr lang="en-US" sz="2400" dirty="0" smtClean="0">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r>
              <a:rPr lang="en-US" sz="2400" dirty="0" err="1" smtClean="0">
                <a:ea typeface="굴림" charset="-127"/>
                <a:cs typeface="Times New Roman" pitchFamily="18" charset="0"/>
              </a:rPr>
              <a:t>Tham</a:t>
            </a:r>
            <a:r>
              <a:rPr lang="en-US" sz="2400" dirty="0" smtClean="0">
                <a:ea typeface="굴림" charset="-127"/>
                <a:cs typeface="Times New Roman" pitchFamily="18" charset="0"/>
              </a:rPr>
              <a:t> </a:t>
            </a:r>
            <a:r>
              <a:rPr lang="en-US" sz="2400" dirty="0" err="1" smtClean="0">
                <a:ea typeface="굴림" charset="-127"/>
                <a:cs typeface="Times New Roman" pitchFamily="18" charset="0"/>
              </a:rPr>
              <a:t>vấn</a:t>
            </a:r>
            <a:r>
              <a:rPr lang="en-US" sz="2400" dirty="0" smtClean="0">
                <a:ea typeface="굴림" charset="-127"/>
                <a:cs typeface="Times New Roman" pitchFamily="18" charset="0"/>
              </a:rPr>
              <a:t> IAEA </a:t>
            </a:r>
            <a:r>
              <a:rPr lang="en-US" sz="2400" dirty="0" err="1" smtClean="0">
                <a:ea typeface="굴림" charset="-127"/>
                <a:cs typeface="Times New Roman" pitchFamily="18" charset="0"/>
              </a:rPr>
              <a:t>về</a:t>
            </a:r>
            <a:r>
              <a:rPr lang="en-US" sz="2400" dirty="0" smtClean="0">
                <a:ea typeface="굴림" charset="-127"/>
                <a:cs typeface="Times New Roman" pitchFamily="18" charset="0"/>
              </a:rPr>
              <a:t> </a:t>
            </a:r>
            <a:r>
              <a:rPr lang="en-US" sz="2400" dirty="0" err="1" smtClean="0">
                <a:ea typeface="굴림" charset="-127"/>
                <a:cs typeface="Times New Roman" pitchFamily="18" charset="0"/>
              </a:rPr>
              <a:t>các</a:t>
            </a:r>
            <a:r>
              <a:rPr lang="en-US" sz="2400" dirty="0" smtClean="0">
                <a:ea typeface="굴림" charset="-127"/>
                <a:cs typeface="Times New Roman" pitchFamily="18" charset="0"/>
              </a:rPr>
              <a:t> </a:t>
            </a:r>
            <a:r>
              <a:rPr lang="en-US" sz="2400" dirty="0" err="1" smtClean="0">
                <a:ea typeface="굴림" charset="-127"/>
                <a:cs typeface="Times New Roman" pitchFamily="18" charset="0"/>
              </a:rPr>
              <a:t>nội</a:t>
            </a:r>
            <a:r>
              <a:rPr lang="en-US" sz="2400" dirty="0" smtClean="0">
                <a:ea typeface="굴림" charset="-127"/>
                <a:cs typeface="Times New Roman" pitchFamily="18" charset="0"/>
              </a:rPr>
              <a:t> dung </a:t>
            </a:r>
            <a:r>
              <a:rPr lang="en-US" sz="2400" dirty="0" err="1" smtClean="0">
                <a:ea typeface="굴림" charset="-127"/>
                <a:cs typeface="Times New Roman" pitchFamily="18" charset="0"/>
              </a:rPr>
              <a:t>liên</a:t>
            </a:r>
            <a:r>
              <a:rPr lang="en-US" sz="2400" dirty="0" smtClean="0">
                <a:ea typeface="굴림" charset="-127"/>
                <a:cs typeface="Times New Roman" pitchFamily="18" charset="0"/>
              </a:rPr>
              <a:t> </a:t>
            </a:r>
            <a:r>
              <a:rPr lang="en-US" sz="2400" dirty="0" err="1" smtClean="0">
                <a:ea typeface="굴림" charset="-127"/>
                <a:cs typeface="Times New Roman" pitchFamily="18" charset="0"/>
              </a:rPr>
              <a:t>quan</a:t>
            </a:r>
            <a:r>
              <a:rPr lang="en-US" sz="2400" dirty="0" smtClean="0">
                <a:ea typeface="굴림" charset="-127"/>
                <a:cs typeface="Times New Roman" pitchFamily="18" charset="0"/>
              </a:rPr>
              <a:t> </a:t>
            </a:r>
            <a:r>
              <a:rPr lang="en-US" sz="2400" dirty="0" err="1" smtClean="0">
                <a:ea typeface="굴림" charset="-127"/>
                <a:cs typeface="Times New Roman" pitchFamily="18" charset="0"/>
              </a:rPr>
              <a:t>đến</a:t>
            </a:r>
            <a:r>
              <a:rPr lang="en-US" sz="2400" dirty="0" smtClean="0">
                <a:ea typeface="굴림" charset="-127"/>
                <a:cs typeface="Times New Roman" pitchFamily="18" charset="0"/>
              </a:rPr>
              <a:t> </a:t>
            </a:r>
            <a:r>
              <a:rPr lang="en-US" sz="2400" dirty="0" err="1" smtClean="0">
                <a:ea typeface="굴림" charset="-127"/>
                <a:cs typeface="Times New Roman" pitchFamily="18" charset="0"/>
              </a:rPr>
              <a:t>chỉnh</a:t>
            </a:r>
            <a:r>
              <a:rPr lang="en-US" sz="2400" dirty="0" smtClean="0">
                <a:ea typeface="굴림" charset="-127"/>
                <a:cs typeface="Times New Roman" pitchFamily="18" charset="0"/>
              </a:rPr>
              <a:t> </a:t>
            </a:r>
            <a:r>
              <a:rPr lang="en-US" sz="2400" dirty="0" err="1" smtClean="0">
                <a:ea typeface="굴림" charset="-127"/>
                <a:cs typeface="Times New Roman" pitchFamily="18" charset="0"/>
              </a:rPr>
              <a:t>sửa</a:t>
            </a:r>
            <a:r>
              <a:rPr lang="en-US" sz="2400" dirty="0" smtClean="0">
                <a:ea typeface="굴림" charset="-127"/>
                <a:cs typeface="Times New Roman" pitchFamily="18" charset="0"/>
              </a:rPr>
              <a:t> </a:t>
            </a:r>
            <a:r>
              <a:rPr lang="en-US" sz="2400" dirty="0" err="1" smtClean="0">
                <a:ea typeface="굴림" charset="-127"/>
                <a:cs typeface="Times New Roman" pitchFamily="18" charset="0"/>
              </a:rPr>
              <a:t>Luật</a:t>
            </a:r>
            <a:r>
              <a:rPr lang="en-US" sz="2400" dirty="0" smtClean="0">
                <a:ea typeface="굴림" charset="-127"/>
                <a:cs typeface="Times New Roman" pitchFamily="18" charset="0"/>
              </a:rPr>
              <a:t> NLNT </a:t>
            </a:r>
          </a:p>
          <a:p>
            <a:pPr marL="342900" indent="-342900" algn="just" eaLnBrk="0" fontAlgn="auto" hangingPunct="0">
              <a:spcBef>
                <a:spcPts val="500"/>
              </a:spcBef>
              <a:spcAft>
                <a:spcPts val="500"/>
              </a:spcAft>
              <a:buClr>
                <a:srgbClr val="080808"/>
              </a:buClr>
              <a:buFontTx/>
              <a:buChar char="-"/>
              <a:defRPr/>
            </a:pPr>
            <a:r>
              <a:rPr lang="en-US" sz="2400" dirty="0" err="1" smtClean="0">
                <a:ea typeface="굴림" charset="-127"/>
                <a:cs typeface="Times New Roman" pitchFamily="18" charset="0"/>
              </a:rPr>
              <a:t>Xây</a:t>
            </a:r>
            <a:r>
              <a:rPr lang="en-US" sz="2400" dirty="0" smtClean="0">
                <a:ea typeface="굴림" charset="-127"/>
                <a:cs typeface="Times New Roman" pitchFamily="18" charset="0"/>
              </a:rPr>
              <a:t> </a:t>
            </a:r>
            <a:r>
              <a:rPr lang="en-US" sz="2400" dirty="0" err="1" smtClean="0">
                <a:ea typeface="굴림" charset="-127"/>
                <a:cs typeface="Times New Roman" pitchFamily="18" charset="0"/>
              </a:rPr>
              <a:t>dựng</a:t>
            </a:r>
            <a:r>
              <a:rPr lang="en-US" sz="2400" dirty="0" smtClean="0">
                <a:ea typeface="굴림" charset="-127"/>
                <a:cs typeface="Times New Roman" pitchFamily="18" charset="0"/>
              </a:rPr>
              <a:t> </a:t>
            </a:r>
            <a:r>
              <a:rPr lang="en-US" sz="2400" dirty="0" err="1" smtClean="0">
                <a:ea typeface="굴림" charset="-127"/>
                <a:cs typeface="Times New Roman" pitchFamily="18" charset="0"/>
              </a:rPr>
              <a:t>kế</a:t>
            </a:r>
            <a:r>
              <a:rPr lang="en-US" sz="2400" dirty="0" smtClean="0">
                <a:ea typeface="굴림" charset="-127"/>
                <a:cs typeface="Times New Roman" pitchFamily="18" charset="0"/>
              </a:rPr>
              <a:t> </a:t>
            </a:r>
            <a:r>
              <a:rPr lang="en-US" sz="2400" dirty="0" err="1" smtClean="0">
                <a:ea typeface="굴림" charset="-127"/>
                <a:cs typeface="Times New Roman" pitchFamily="18" charset="0"/>
              </a:rPr>
              <a:t>hoạch</a:t>
            </a:r>
            <a:r>
              <a:rPr lang="en-US" sz="2400" dirty="0" smtClean="0">
                <a:ea typeface="굴림" charset="-127"/>
                <a:cs typeface="Times New Roman" pitchFamily="18" charset="0"/>
              </a:rPr>
              <a:t> </a:t>
            </a:r>
            <a:r>
              <a:rPr lang="en-US" sz="2400" dirty="0" err="1" smtClean="0">
                <a:ea typeface="굴림" charset="-127"/>
                <a:cs typeface="Times New Roman" pitchFamily="18" charset="0"/>
              </a:rPr>
              <a:t>chỉnh</a:t>
            </a:r>
            <a:r>
              <a:rPr lang="en-US" sz="2400" dirty="0" smtClean="0">
                <a:ea typeface="굴림" charset="-127"/>
                <a:cs typeface="Times New Roman" pitchFamily="18" charset="0"/>
              </a:rPr>
              <a:t> </a:t>
            </a:r>
            <a:r>
              <a:rPr lang="en-US" sz="2400" dirty="0" err="1" smtClean="0">
                <a:ea typeface="굴림" charset="-127"/>
                <a:cs typeface="Times New Roman" pitchFamily="18" charset="0"/>
              </a:rPr>
              <a:t>sửa</a:t>
            </a:r>
            <a:r>
              <a:rPr lang="en-US" sz="2400" dirty="0" smtClean="0">
                <a:ea typeface="굴림" charset="-127"/>
                <a:cs typeface="Times New Roman" pitchFamily="18" charset="0"/>
              </a:rPr>
              <a:t> </a:t>
            </a:r>
            <a:r>
              <a:rPr lang="en-US" sz="2400" dirty="0" err="1" smtClean="0">
                <a:ea typeface="굴림" charset="-127"/>
                <a:cs typeface="Times New Roman" pitchFamily="18" charset="0"/>
              </a:rPr>
              <a:t>Luật</a:t>
            </a:r>
            <a:r>
              <a:rPr lang="en-US" sz="2400" dirty="0" smtClean="0">
                <a:ea typeface="굴림" charset="-127"/>
                <a:cs typeface="Times New Roman" pitchFamily="18" charset="0"/>
              </a:rPr>
              <a:t> NLNT </a:t>
            </a:r>
            <a:r>
              <a:rPr lang="en-US" sz="2400" dirty="0" err="1" smtClean="0">
                <a:ea typeface="굴림" charset="-127"/>
                <a:cs typeface="Times New Roman" pitchFamily="18" charset="0"/>
              </a:rPr>
              <a:t>trình</a:t>
            </a:r>
            <a:r>
              <a:rPr lang="en-US" sz="2400" dirty="0" smtClean="0">
                <a:ea typeface="굴림" charset="-127"/>
                <a:cs typeface="Times New Roman" pitchFamily="18" charset="0"/>
              </a:rPr>
              <a:t> </a:t>
            </a:r>
            <a:r>
              <a:rPr lang="en-US" sz="2400" dirty="0" err="1" smtClean="0">
                <a:ea typeface="굴림" charset="-127"/>
                <a:cs typeface="Times New Roman" pitchFamily="18" charset="0"/>
              </a:rPr>
              <a:t>Chính</a:t>
            </a:r>
            <a:r>
              <a:rPr lang="en-US" sz="2400" dirty="0" smtClean="0">
                <a:ea typeface="굴림" charset="-127"/>
                <a:cs typeface="Times New Roman" pitchFamily="18" charset="0"/>
              </a:rPr>
              <a:t> </a:t>
            </a:r>
            <a:r>
              <a:rPr lang="en-US" sz="2400" dirty="0" err="1" smtClean="0">
                <a:ea typeface="굴림" charset="-127"/>
                <a:cs typeface="Times New Roman" pitchFamily="18" charset="0"/>
              </a:rPr>
              <a:t>phủ</a:t>
            </a:r>
            <a:r>
              <a:rPr lang="en-US" sz="2400" dirty="0" smtClean="0">
                <a:ea typeface="굴림" charset="-127"/>
                <a:cs typeface="Times New Roman" pitchFamily="18" charset="0"/>
              </a:rPr>
              <a:t> </a:t>
            </a:r>
            <a:r>
              <a:rPr lang="en-US" sz="2400" dirty="0" err="1" smtClean="0">
                <a:ea typeface="굴림" charset="-127"/>
                <a:cs typeface="Times New Roman" pitchFamily="18" charset="0"/>
              </a:rPr>
              <a:t>đưa</a:t>
            </a:r>
            <a:r>
              <a:rPr lang="en-US" sz="2400" dirty="0" smtClean="0">
                <a:ea typeface="굴림" charset="-127"/>
                <a:cs typeface="Times New Roman" pitchFamily="18" charset="0"/>
              </a:rPr>
              <a:t> </a:t>
            </a:r>
            <a:r>
              <a:rPr lang="en-US" sz="2400" dirty="0" err="1" smtClean="0">
                <a:ea typeface="굴림" charset="-127"/>
                <a:cs typeface="Times New Roman" pitchFamily="18" charset="0"/>
              </a:rPr>
              <a:t>vào</a:t>
            </a:r>
            <a:r>
              <a:rPr lang="en-US" sz="2400" dirty="0" smtClean="0">
                <a:ea typeface="굴림" charset="-127"/>
                <a:cs typeface="Times New Roman" pitchFamily="18" charset="0"/>
              </a:rPr>
              <a:t> </a:t>
            </a:r>
            <a:r>
              <a:rPr lang="en-US" sz="2400" dirty="0" err="1" smtClean="0">
                <a:ea typeface="굴림" charset="-127"/>
                <a:cs typeface="Times New Roman" pitchFamily="18" charset="0"/>
              </a:rPr>
              <a:t>chương</a:t>
            </a:r>
            <a:r>
              <a:rPr lang="en-US" sz="2400" dirty="0" smtClean="0">
                <a:ea typeface="굴림" charset="-127"/>
                <a:cs typeface="Times New Roman" pitchFamily="18" charset="0"/>
              </a:rPr>
              <a:t> </a:t>
            </a:r>
            <a:r>
              <a:rPr lang="en-US" sz="2400" dirty="0" err="1" smtClean="0">
                <a:ea typeface="굴림" charset="-127"/>
                <a:cs typeface="Times New Roman" pitchFamily="18" charset="0"/>
              </a:rPr>
              <a:t>trình</a:t>
            </a:r>
            <a:r>
              <a:rPr lang="en-US" sz="2400" dirty="0" smtClean="0">
                <a:ea typeface="굴림" charset="-127"/>
                <a:cs typeface="Times New Roman" pitchFamily="18" charset="0"/>
              </a:rPr>
              <a:t> </a:t>
            </a:r>
            <a:r>
              <a:rPr lang="en-US" sz="2400" dirty="0" err="1" smtClean="0">
                <a:ea typeface="굴림" charset="-127"/>
                <a:cs typeface="Times New Roman" pitchFamily="18" charset="0"/>
              </a:rPr>
              <a:t>xây</a:t>
            </a:r>
            <a:r>
              <a:rPr lang="en-US" sz="2400" dirty="0" smtClean="0">
                <a:ea typeface="굴림" charset="-127"/>
                <a:cs typeface="Times New Roman" pitchFamily="18" charset="0"/>
              </a:rPr>
              <a:t> </a:t>
            </a:r>
            <a:r>
              <a:rPr lang="en-US" sz="2400" dirty="0" err="1" smtClean="0">
                <a:ea typeface="굴림" charset="-127"/>
                <a:cs typeface="Times New Roman" pitchFamily="18" charset="0"/>
              </a:rPr>
              <a:t>dựng</a:t>
            </a:r>
            <a:r>
              <a:rPr lang="en-US" sz="2400" dirty="0" smtClean="0">
                <a:ea typeface="굴림" charset="-127"/>
                <a:cs typeface="Times New Roman" pitchFamily="18" charset="0"/>
              </a:rPr>
              <a:t> </a:t>
            </a:r>
            <a:r>
              <a:rPr lang="en-US" sz="2400" dirty="0" err="1" smtClean="0">
                <a:ea typeface="굴림" charset="-127"/>
                <a:cs typeface="Times New Roman" pitchFamily="18" charset="0"/>
              </a:rPr>
              <a:t>Luật</a:t>
            </a:r>
            <a:r>
              <a:rPr lang="en-US" sz="2400" dirty="0" smtClean="0">
                <a:ea typeface="굴림" charset="-127"/>
                <a:cs typeface="Times New Roman" pitchFamily="18" charset="0"/>
              </a:rPr>
              <a:t> </a:t>
            </a:r>
            <a:r>
              <a:rPr lang="en-US" sz="2400" dirty="0" err="1" smtClean="0">
                <a:ea typeface="굴림" charset="-127"/>
                <a:cs typeface="Times New Roman" pitchFamily="18" charset="0"/>
              </a:rPr>
              <a:t>của</a:t>
            </a:r>
            <a:r>
              <a:rPr lang="en-US" sz="2400" dirty="0" smtClean="0">
                <a:ea typeface="굴림" charset="-127"/>
                <a:cs typeface="Times New Roman" pitchFamily="18" charset="0"/>
              </a:rPr>
              <a:t> </a:t>
            </a:r>
            <a:r>
              <a:rPr lang="en-US" sz="2400" dirty="0" err="1" smtClean="0">
                <a:ea typeface="굴림" charset="-127"/>
                <a:cs typeface="Times New Roman" pitchFamily="18" charset="0"/>
              </a:rPr>
              <a:t>Quốc</a:t>
            </a:r>
            <a:r>
              <a:rPr lang="en-US" sz="2400" dirty="0" smtClean="0">
                <a:ea typeface="굴림" charset="-127"/>
                <a:cs typeface="Times New Roman" pitchFamily="18" charset="0"/>
              </a:rPr>
              <a:t> </a:t>
            </a:r>
            <a:r>
              <a:rPr lang="en-US" sz="2400" dirty="0" err="1">
                <a:ea typeface="굴림" charset="-127"/>
                <a:cs typeface="Times New Roman" pitchFamily="18" charset="0"/>
              </a:rPr>
              <a:t>h</a:t>
            </a:r>
            <a:r>
              <a:rPr lang="en-US" sz="2400" dirty="0" err="1" smtClean="0">
                <a:ea typeface="굴림" charset="-127"/>
                <a:cs typeface="Times New Roman" pitchFamily="18" charset="0"/>
              </a:rPr>
              <a:t>ội</a:t>
            </a:r>
            <a:r>
              <a:rPr lang="en-US" sz="2400" dirty="0" smtClean="0">
                <a:ea typeface="굴림" charset="-127"/>
                <a:cs typeface="Times New Roman" pitchFamily="18" charset="0"/>
              </a:rPr>
              <a:t> </a:t>
            </a:r>
            <a:r>
              <a:rPr lang="en-US" sz="2400" dirty="0" err="1" smtClean="0">
                <a:ea typeface="굴림" charset="-127"/>
                <a:cs typeface="Times New Roman" pitchFamily="18" charset="0"/>
              </a:rPr>
              <a:t>năm</a:t>
            </a:r>
            <a:r>
              <a:rPr lang="en-US" sz="2400" dirty="0" smtClean="0">
                <a:ea typeface="굴림" charset="-127"/>
                <a:cs typeface="Times New Roman" pitchFamily="18" charset="0"/>
              </a:rPr>
              <a:t> 2021.</a:t>
            </a:r>
            <a:endParaRPr lang="en-US" sz="2400" dirty="0">
              <a:ea typeface="굴림" charset="-127"/>
              <a:cs typeface="Times New Roman" pitchFamily="18" charset="0"/>
            </a:endParaRPr>
          </a:p>
        </p:txBody>
      </p:sp>
    </p:spTree>
  </p:cSld>
  <p:clrMapOvr>
    <a:masterClrMapping/>
  </p:clrMapOvr>
  <p:transition spd="slow">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7</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2.1. </a:t>
            </a:r>
            <a:r>
              <a:rPr lang="en-US" sz="2800" dirty="0" err="1" smtClean="0"/>
              <a:t>Xây</a:t>
            </a:r>
            <a:r>
              <a:rPr lang="en-US" sz="2800" dirty="0" smtClean="0"/>
              <a:t> </a:t>
            </a:r>
            <a:r>
              <a:rPr lang="en-US" sz="2800" dirty="0" err="1" smtClean="0"/>
              <a:t>dựng</a:t>
            </a:r>
            <a:r>
              <a:rPr lang="en-US" sz="2800" dirty="0" smtClean="0"/>
              <a:t> </a:t>
            </a:r>
            <a:r>
              <a:rPr lang="en-US" sz="2800" dirty="0" err="1" smtClean="0"/>
              <a:t>hệ</a:t>
            </a:r>
            <a:r>
              <a:rPr lang="en-US" sz="2800" dirty="0" smtClean="0"/>
              <a:t> </a:t>
            </a:r>
            <a:r>
              <a:rPr lang="en-US" sz="2800" dirty="0" err="1" smtClean="0"/>
              <a:t>thống</a:t>
            </a:r>
            <a:r>
              <a:rPr lang="en-US" sz="2800" dirty="0" smtClean="0"/>
              <a:t> </a:t>
            </a:r>
            <a:r>
              <a:rPr lang="en-US" sz="2800" dirty="0" err="1" smtClean="0"/>
              <a:t>văn</a:t>
            </a:r>
            <a:r>
              <a:rPr lang="en-US" sz="2800" dirty="0" smtClean="0"/>
              <a:t> </a:t>
            </a:r>
            <a:r>
              <a:rPr lang="en-US" sz="2800" dirty="0" err="1" smtClean="0"/>
              <a:t>bản</a:t>
            </a:r>
            <a:r>
              <a:rPr lang="en-US" sz="2800" dirty="0" smtClean="0"/>
              <a:t> </a:t>
            </a:r>
            <a:r>
              <a:rPr lang="en-US" sz="2800" dirty="0" err="1" smtClean="0"/>
              <a:t>quy</a:t>
            </a:r>
            <a:r>
              <a:rPr lang="en-US" sz="2800" dirty="0" smtClean="0"/>
              <a:t> </a:t>
            </a:r>
            <a:r>
              <a:rPr lang="en-US" sz="2800" dirty="0" err="1" smtClean="0"/>
              <a:t>phạm</a:t>
            </a:r>
            <a:r>
              <a:rPr lang="en-US" sz="2800" dirty="0" smtClean="0"/>
              <a:t> </a:t>
            </a:r>
            <a:r>
              <a:rPr lang="en-US" sz="2800" dirty="0" err="1" smtClean="0"/>
              <a:t>pháp</a:t>
            </a:r>
            <a:r>
              <a:rPr lang="en-US" sz="2800" dirty="0" smtClean="0"/>
              <a:t> </a:t>
            </a:r>
            <a:r>
              <a:rPr lang="en-US" sz="2800" dirty="0" err="1" smtClean="0"/>
              <a:t>luật</a:t>
            </a:r>
            <a:r>
              <a:rPr lang="en-US" sz="2800" dirty="0" smtClean="0"/>
              <a:t> </a:t>
            </a:r>
            <a:r>
              <a:rPr lang="en-US" sz="1800" b="0" dirty="0" smtClean="0"/>
              <a:t>(2/7)</a:t>
            </a:r>
            <a:endParaRPr lang="en-US" sz="2800" b="0" dirty="0" smtClean="0"/>
          </a:p>
        </p:txBody>
      </p:sp>
      <p:sp>
        <p:nvSpPr>
          <p:cNvPr id="5" name="Rectangle 3"/>
          <p:cNvSpPr txBox="1">
            <a:spLocks noChangeArrowheads="1"/>
          </p:cNvSpPr>
          <p:nvPr/>
        </p:nvSpPr>
        <p:spPr bwMode="auto">
          <a:xfrm>
            <a:off x="393700" y="1323975"/>
            <a:ext cx="8445500" cy="51530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400" b="1" dirty="0" err="1" smtClean="0">
                <a:solidFill>
                  <a:srgbClr val="080808"/>
                </a:solidFill>
                <a:ea typeface="굴림" charset="-127"/>
                <a:cs typeface="Times New Roman" pitchFamily="18" charset="0"/>
              </a:rPr>
              <a:t>Các</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văn</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bản</a:t>
            </a:r>
            <a:r>
              <a:rPr lang="en-US" sz="2400" b="1" dirty="0" smtClean="0">
                <a:solidFill>
                  <a:srgbClr val="080808"/>
                </a:solidFill>
                <a:ea typeface="굴림" charset="-127"/>
                <a:cs typeface="Times New Roman" pitchFamily="18" charset="0"/>
              </a:rPr>
              <a:t> QPPL ban </a:t>
            </a:r>
            <a:r>
              <a:rPr lang="en-US" sz="2400" b="1" dirty="0" err="1" smtClean="0">
                <a:solidFill>
                  <a:srgbClr val="080808"/>
                </a:solidFill>
                <a:ea typeface="굴림" charset="-127"/>
                <a:cs typeface="Times New Roman" pitchFamily="18" charset="0"/>
              </a:rPr>
              <a:t>hành</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từ</a:t>
            </a:r>
            <a:r>
              <a:rPr lang="en-US" sz="2400" b="1" dirty="0" smtClean="0">
                <a:solidFill>
                  <a:srgbClr val="080808"/>
                </a:solidFill>
                <a:ea typeface="굴림" charset="-127"/>
                <a:cs typeface="Times New Roman" pitchFamily="18" charset="0"/>
              </a:rPr>
              <a:t> 2015 – 6/2018</a:t>
            </a:r>
          </a:p>
          <a:p>
            <a:pPr marL="342900" indent="-342900" algn="just" eaLnBrk="0" fontAlgn="auto" hangingPunct="0">
              <a:spcBef>
                <a:spcPts val="500"/>
              </a:spcBef>
              <a:spcAft>
                <a:spcPts val="0"/>
              </a:spcAft>
              <a:buClr>
                <a:srgbClr val="080808"/>
              </a:buClr>
              <a:buFontTx/>
              <a:buChar char="-"/>
              <a:defRPr/>
            </a:pPr>
            <a:r>
              <a:rPr lang="en-US" sz="2100" b="1" spc="-60" dirty="0" err="1" smtClean="0">
                <a:solidFill>
                  <a:srgbClr val="003399"/>
                </a:solidFill>
              </a:rPr>
              <a:t>Thời</a:t>
            </a:r>
            <a:r>
              <a:rPr lang="en-US" sz="2100" b="1" spc="-60" dirty="0" smtClean="0">
                <a:solidFill>
                  <a:srgbClr val="003399"/>
                </a:solidFill>
              </a:rPr>
              <a:t> </a:t>
            </a:r>
            <a:r>
              <a:rPr lang="en-US" sz="2100" b="1" spc="-60" dirty="0" err="1" smtClean="0">
                <a:solidFill>
                  <a:srgbClr val="003399"/>
                </a:solidFill>
              </a:rPr>
              <a:t>gian</a:t>
            </a:r>
            <a:r>
              <a:rPr lang="en-US" sz="2100" b="1" spc="-60" dirty="0" smtClean="0">
                <a:solidFill>
                  <a:srgbClr val="003399"/>
                </a:solidFill>
              </a:rPr>
              <a:t> 2015-2016: </a:t>
            </a:r>
            <a:r>
              <a:rPr lang="en-US" sz="2100" b="1" spc="-60" dirty="0" err="1" smtClean="0">
                <a:solidFill>
                  <a:srgbClr val="003399"/>
                </a:solidFill>
              </a:rPr>
              <a:t>Tập</a:t>
            </a:r>
            <a:r>
              <a:rPr lang="en-US" sz="2100" b="1" spc="-60" dirty="0" smtClean="0">
                <a:solidFill>
                  <a:srgbClr val="003399"/>
                </a:solidFill>
              </a:rPr>
              <a:t> </a:t>
            </a:r>
            <a:r>
              <a:rPr lang="en-US" sz="2100" b="1" spc="-60" dirty="0" err="1" smtClean="0">
                <a:solidFill>
                  <a:srgbClr val="003399"/>
                </a:solidFill>
              </a:rPr>
              <a:t>trung</a:t>
            </a:r>
            <a:r>
              <a:rPr lang="en-US" sz="2100" b="1" spc="-60" dirty="0" smtClean="0">
                <a:solidFill>
                  <a:srgbClr val="003399"/>
                </a:solidFill>
              </a:rPr>
              <a:t> </a:t>
            </a:r>
            <a:r>
              <a:rPr lang="en-US" sz="2100" b="1" spc="-60" dirty="0" err="1" smtClean="0">
                <a:solidFill>
                  <a:srgbClr val="003399"/>
                </a:solidFill>
              </a:rPr>
              <a:t>ưu</a:t>
            </a:r>
            <a:r>
              <a:rPr lang="en-US" sz="2100" b="1" spc="-60" dirty="0" smtClean="0">
                <a:solidFill>
                  <a:srgbClr val="003399"/>
                </a:solidFill>
              </a:rPr>
              <a:t> </a:t>
            </a:r>
            <a:r>
              <a:rPr lang="en-US" sz="2100" b="1" spc="-60" dirty="0" err="1" smtClean="0">
                <a:solidFill>
                  <a:srgbClr val="003399"/>
                </a:solidFill>
              </a:rPr>
              <a:t>tiên</a:t>
            </a:r>
            <a:r>
              <a:rPr lang="en-US" sz="2100" b="1" spc="-60" dirty="0" smtClean="0">
                <a:solidFill>
                  <a:srgbClr val="003399"/>
                </a:solidFill>
              </a:rPr>
              <a:t> </a:t>
            </a:r>
            <a:r>
              <a:rPr lang="en-US" sz="2100" b="1" spc="-60" dirty="0" err="1" smtClean="0">
                <a:solidFill>
                  <a:srgbClr val="003399"/>
                </a:solidFill>
              </a:rPr>
              <a:t>xây</a:t>
            </a:r>
            <a:r>
              <a:rPr lang="en-US" sz="2100" b="1" spc="-60" dirty="0" smtClean="0">
                <a:solidFill>
                  <a:srgbClr val="003399"/>
                </a:solidFill>
              </a:rPr>
              <a:t> </a:t>
            </a:r>
            <a:r>
              <a:rPr lang="en-US" sz="2100" b="1" spc="-60" dirty="0" err="1" smtClean="0">
                <a:solidFill>
                  <a:srgbClr val="003399"/>
                </a:solidFill>
              </a:rPr>
              <a:t>dựng</a:t>
            </a:r>
            <a:r>
              <a:rPr lang="en-US" sz="2100" b="1" spc="-60" dirty="0" smtClean="0">
                <a:solidFill>
                  <a:srgbClr val="003399"/>
                </a:solidFill>
              </a:rPr>
              <a:t> </a:t>
            </a:r>
            <a:r>
              <a:rPr lang="en-US" sz="2100" b="1" spc="-60" dirty="0" err="1" smtClean="0">
                <a:solidFill>
                  <a:srgbClr val="003399"/>
                </a:solidFill>
              </a:rPr>
              <a:t>các</a:t>
            </a:r>
            <a:r>
              <a:rPr lang="en-US" sz="2100" b="1" spc="-60" dirty="0" smtClean="0">
                <a:solidFill>
                  <a:srgbClr val="003399"/>
                </a:solidFill>
              </a:rPr>
              <a:t> </a:t>
            </a:r>
            <a:r>
              <a:rPr lang="en-US" sz="2100" b="1" spc="-60" dirty="0" err="1" smtClean="0">
                <a:solidFill>
                  <a:srgbClr val="003399"/>
                </a:solidFill>
              </a:rPr>
              <a:t>văn</a:t>
            </a:r>
            <a:r>
              <a:rPr lang="en-US" sz="2100" b="1" spc="-60" dirty="0" smtClean="0">
                <a:solidFill>
                  <a:srgbClr val="003399"/>
                </a:solidFill>
              </a:rPr>
              <a:t> </a:t>
            </a:r>
            <a:r>
              <a:rPr lang="en-US" sz="2100" b="1" spc="-60" dirty="0" err="1" smtClean="0">
                <a:solidFill>
                  <a:srgbClr val="003399"/>
                </a:solidFill>
              </a:rPr>
              <a:t>bản</a:t>
            </a:r>
            <a:r>
              <a:rPr lang="en-US" sz="2100" b="1" spc="-60" dirty="0" smtClean="0">
                <a:solidFill>
                  <a:srgbClr val="003399"/>
                </a:solidFill>
              </a:rPr>
              <a:t> </a:t>
            </a:r>
            <a:r>
              <a:rPr lang="en-US" sz="2100" b="1" spc="-60" dirty="0" err="1" smtClean="0">
                <a:solidFill>
                  <a:srgbClr val="003399"/>
                </a:solidFill>
              </a:rPr>
              <a:t>pháp</a:t>
            </a:r>
            <a:r>
              <a:rPr lang="en-US" sz="2100" b="1" spc="-60" dirty="0" smtClean="0">
                <a:solidFill>
                  <a:srgbClr val="003399"/>
                </a:solidFill>
              </a:rPr>
              <a:t> </a:t>
            </a:r>
            <a:r>
              <a:rPr lang="en-US" sz="2100" b="1" spc="-60" dirty="0" err="1" smtClean="0">
                <a:solidFill>
                  <a:srgbClr val="003399"/>
                </a:solidFill>
              </a:rPr>
              <a:t>luật</a:t>
            </a:r>
            <a:r>
              <a:rPr lang="en-US" sz="2100" b="1" spc="-60" dirty="0" smtClean="0">
                <a:solidFill>
                  <a:srgbClr val="003399"/>
                </a:solidFill>
              </a:rPr>
              <a:t> </a:t>
            </a:r>
            <a:r>
              <a:rPr lang="en-US" sz="2100" b="1" spc="-60" dirty="0" err="1" smtClean="0">
                <a:solidFill>
                  <a:srgbClr val="003399"/>
                </a:solidFill>
              </a:rPr>
              <a:t>phục</a:t>
            </a:r>
            <a:r>
              <a:rPr lang="en-US" sz="2100" b="1" spc="-60" dirty="0" smtClean="0">
                <a:solidFill>
                  <a:srgbClr val="003399"/>
                </a:solidFill>
              </a:rPr>
              <a:t> </a:t>
            </a:r>
            <a:r>
              <a:rPr lang="en-US" sz="2100" b="1" spc="-60" dirty="0" err="1" smtClean="0">
                <a:solidFill>
                  <a:srgbClr val="003399"/>
                </a:solidFill>
              </a:rPr>
              <a:t>vụ</a:t>
            </a:r>
            <a:r>
              <a:rPr lang="en-US" sz="2100" b="1" spc="-60" dirty="0" smtClean="0">
                <a:solidFill>
                  <a:srgbClr val="003399"/>
                </a:solidFill>
              </a:rPr>
              <a:t> </a:t>
            </a:r>
            <a:r>
              <a:rPr lang="en-US" sz="2100" b="1" spc="-60" dirty="0" err="1" smtClean="0">
                <a:solidFill>
                  <a:srgbClr val="003399"/>
                </a:solidFill>
              </a:rPr>
              <a:t>quản</a:t>
            </a:r>
            <a:r>
              <a:rPr lang="en-US" sz="2100" b="1" spc="-60" dirty="0" smtClean="0">
                <a:solidFill>
                  <a:srgbClr val="003399"/>
                </a:solidFill>
              </a:rPr>
              <a:t> </a:t>
            </a:r>
            <a:r>
              <a:rPr lang="en-US" sz="2100" b="1" spc="-60" dirty="0" err="1" smtClean="0">
                <a:solidFill>
                  <a:srgbClr val="003399"/>
                </a:solidFill>
              </a:rPr>
              <a:t>lý</a:t>
            </a:r>
            <a:r>
              <a:rPr lang="en-US" sz="2100" b="1" spc="-60" dirty="0" smtClean="0">
                <a:solidFill>
                  <a:srgbClr val="003399"/>
                </a:solidFill>
              </a:rPr>
              <a:t> </a:t>
            </a:r>
            <a:r>
              <a:rPr lang="en-US" sz="2100" b="1" spc="-60" dirty="0" err="1" smtClean="0">
                <a:solidFill>
                  <a:srgbClr val="003399"/>
                </a:solidFill>
              </a:rPr>
              <a:t>dự</a:t>
            </a:r>
            <a:r>
              <a:rPr lang="en-US" sz="2100" b="1" spc="-60" dirty="0" smtClean="0">
                <a:solidFill>
                  <a:srgbClr val="003399"/>
                </a:solidFill>
              </a:rPr>
              <a:t> </a:t>
            </a:r>
            <a:r>
              <a:rPr lang="en-US" sz="2100" b="1" spc="-60" dirty="0" err="1" smtClean="0">
                <a:solidFill>
                  <a:srgbClr val="003399"/>
                </a:solidFill>
              </a:rPr>
              <a:t>án</a:t>
            </a:r>
            <a:r>
              <a:rPr lang="en-US" sz="2100" b="1" spc="-60" dirty="0" smtClean="0">
                <a:solidFill>
                  <a:srgbClr val="003399"/>
                </a:solidFill>
              </a:rPr>
              <a:t> </a:t>
            </a:r>
            <a:r>
              <a:rPr lang="en-US" sz="2100" b="1" spc="-60" dirty="0" err="1" smtClean="0">
                <a:solidFill>
                  <a:srgbClr val="003399"/>
                </a:solidFill>
              </a:rPr>
              <a:t>điện</a:t>
            </a:r>
            <a:r>
              <a:rPr lang="en-US" sz="2100" b="1" spc="-60" dirty="0" smtClean="0">
                <a:solidFill>
                  <a:srgbClr val="003399"/>
                </a:solidFill>
              </a:rPr>
              <a:t> </a:t>
            </a:r>
            <a:r>
              <a:rPr lang="en-US" sz="2100" b="1" spc="-60" dirty="0" err="1" smtClean="0">
                <a:solidFill>
                  <a:srgbClr val="003399"/>
                </a:solidFill>
              </a:rPr>
              <a:t>hạt</a:t>
            </a:r>
            <a:r>
              <a:rPr lang="en-US" sz="2100" b="1" spc="-60" dirty="0" smtClean="0">
                <a:solidFill>
                  <a:srgbClr val="003399"/>
                </a:solidFill>
              </a:rPr>
              <a:t> </a:t>
            </a:r>
            <a:r>
              <a:rPr lang="en-US" sz="2100" b="1" spc="-60" dirty="0" err="1" smtClean="0">
                <a:solidFill>
                  <a:srgbClr val="003399"/>
                </a:solidFill>
              </a:rPr>
              <a:t>nhân</a:t>
            </a:r>
            <a:r>
              <a:rPr lang="en-US" sz="2100" b="1" spc="-60" dirty="0" smtClean="0">
                <a:solidFill>
                  <a:srgbClr val="003399"/>
                </a:solidFill>
              </a:rPr>
              <a:t> </a:t>
            </a:r>
            <a:r>
              <a:rPr lang="en-US" sz="2100" b="1" spc="-60" dirty="0" err="1" smtClean="0">
                <a:solidFill>
                  <a:srgbClr val="003399"/>
                </a:solidFill>
              </a:rPr>
              <a:t>Ninh</a:t>
            </a:r>
            <a:r>
              <a:rPr lang="en-US" sz="2100" b="1" spc="-60" dirty="0" smtClean="0">
                <a:solidFill>
                  <a:srgbClr val="003399"/>
                </a:solidFill>
              </a:rPr>
              <a:t> </a:t>
            </a:r>
            <a:r>
              <a:rPr lang="en-US" sz="2100" b="1" spc="-60" dirty="0" err="1" smtClean="0">
                <a:solidFill>
                  <a:srgbClr val="003399"/>
                </a:solidFill>
              </a:rPr>
              <a:t>Thuận</a:t>
            </a:r>
            <a:endParaRPr lang="en-US" sz="2100" b="1" spc="-60" dirty="0" smtClean="0">
              <a:solidFill>
                <a:srgbClr val="003399"/>
              </a:solidFill>
            </a:endParaRPr>
          </a:p>
          <a:p>
            <a:pPr marL="342900" indent="-342900" algn="just" eaLnBrk="0" fontAlgn="auto" hangingPunct="0">
              <a:spcBef>
                <a:spcPts val="500"/>
              </a:spcBef>
              <a:spcAft>
                <a:spcPts val="0"/>
              </a:spcAft>
              <a:buClr>
                <a:srgbClr val="080808"/>
              </a:buClr>
              <a:buFontTx/>
              <a:buChar char="-"/>
              <a:defRPr/>
            </a:pPr>
            <a:r>
              <a:rPr lang="en-US" sz="2100" b="1" spc="-60" dirty="0" smtClean="0">
                <a:solidFill>
                  <a:srgbClr val="003399"/>
                </a:solidFill>
              </a:rPr>
              <a:t>N</a:t>
            </a:r>
            <a:r>
              <a:rPr lang="vi-VN" sz="2100" b="1" spc="-60" dirty="0" smtClean="0">
                <a:solidFill>
                  <a:srgbClr val="003399"/>
                </a:solidFill>
              </a:rPr>
              <a:t>gày 22-11-2016 Quốc hội</a:t>
            </a:r>
            <a:r>
              <a:rPr lang="en-US" sz="2100" b="1" spc="-60" dirty="0" smtClean="0">
                <a:solidFill>
                  <a:srgbClr val="003399"/>
                </a:solidFill>
              </a:rPr>
              <a:t> </a:t>
            </a:r>
            <a:r>
              <a:rPr lang="en-US" sz="2100" b="1" spc="-60" dirty="0" err="1" smtClean="0">
                <a:solidFill>
                  <a:srgbClr val="003399"/>
                </a:solidFill>
              </a:rPr>
              <a:t>thông</a:t>
            </a:r>
            <a:r>
              <a:rPr lang="en-US" sz="2100" b="1" spc="-60" dirty="0" smtClean="0">
                <a:solidFill>
                  <a:srgbClr val="003399"/>
                </a:solidFill>
              </a:rPr>
              <a:t> qua </a:t>
            </a:r>
            <a:r>
              <a:rPr lang="en-US" sz="2100" b="1" spc="-60" dirty="0" err="1" smtClean="0">
                <a:solidFill>
                  <a:srgbClr val="003399"/>
                </a:solidFill>
              </a:rPr>
              <a:t>Nghị</a:t>
            </a:r>
            <a:r>
              <a:rPr lang="en-US" sz="2100" b="1" spc="-60" dirty="0" smtClean="0">
                <a:solidFill>
                  <a:srgbClr val="003399"/>
                </a:solidFill>
              </a:rPr>
              <a:t> </a:t>
            </a:r>
            <a:r>
              <a:rPr lang="en-US" sz="2100" b="1" spc="-60" dirty="0" err="1" smtClean="0">
                <a:solidFill>
                  <a:srgbClr val="003399"/>
                </a:solidFill>
              </a:rPr>
              <a:t>quyết</a:t>
            </a:r>
            <a:r>
              <a:rPr lang="vi-VN" sz="2100" b="1" spc="-60" dirty="0" smtClean="0">
                <a:solidFill>
                  <a:srgbClr val="003399"/>
                </a:solidFill>
              </a:rPr>
              <a:t> </a:t>
            </a:r>
            <a:r>
              <a:rPr lang="vi-VN" sz="2100" b="1" spc="-60" dirty="0">
                <a:solidFill>
                  <a:srgbClr val="003399"/>
                </a:solidFill>
              </a:rPr>
              <a:t>về dừng thực hiện chủ trương đầu tư dự án điện hạt nhân </a:t>
            </a:r>
            <a:r>
              <a:rPr lang="vi-VN" sz="2100" b="1" spc="-60" dirty="0" smtClean="0">
                <a:solidFill>
                  <a:srgbClr val="003399"/>
                </a:solidFill>
              </a:rPr>
              <a:t>Ninh</a:t>
            </a:r>
            <a:r>
              <a:rPr lang="en-US" sz="2100" b="1" spc="-60" dirty="0" smtClean="0">
                <a:solidFill>
                  <a:srgbClr val="003399"/>
                </a:solidFill>
              </a:rPr>
              <a:t> </a:t>
            </a:r>
            <a:r>
              <a:rPr lang="en-US" sz="2100" b="1" spc="-60" dirty="0" err="1" smtClean="0">
                <a:solidFill>
                  <a:srgbClr val="003399"/>
                </a:solidFill>
              </a:rPr>
              <a:t>Thuận</a:t>
            </a:r>
            <a:r>
              <a:rPr lang="en-US" sz="2100" b="1" spc="-60" dirty="0" smtClean="0">
                <a:solidFill>
                  <a:srgbClr val="003399"/>
                </a:solidFill>
              </a:rPr>
              <a:t> (</a:t>
            </a:r>
            <a:r>
              <a:rPr lang="en-US" sz="2100" b="1" spc="-60" dirty="0" err="1" smtClean="0">
                <a:solidFill>
                  <a:srgbClr val="003399"/>
                </a:solidFill>
              </a:rPr>
              <a:t>Nghị</a:t>
            </a:r>
            <a:r>
              <a:rPr lang="en-US" sz="2100" b="1" spc="-60" dirty="0" smtClean="0">
                <a:solidFill>
                  <a:srgbClr val="003399"/>
                </a:solidFill>
              </a:rPr>
              <a:t> </a:t>
            </a:r>
            <a:r>
              <a:rPr lang="en-US" sz="2100" b="1" spc="-60" dirty="0" err="1" smtClean="0">
                <a:solidFill>
                  <a:srgbClr val="003399"/>
                </a:solidFill>
              </a:rPr>
              <a:t>quyết</a:t>
            </a:r>
            <a:r>
              <a:rPr lang="en-US" sz="2100" b="1" spc="-60" dirty="0" smtClean="0">
                <a:solidFill>
                  <a:srgbClr val="003399"/>
                </a:solidFill>
              </a:rPr>
              <a:t> </a:t>
            </a:r>
            <a:r>
              <a:rPr lang="en-US" sz="2100" b="1" spc="-60" dirty="0" err="1" smtClean="0">
                <a:solidFill>
                  <a:srgbClr val="003399"/>
                </a:solidFill>
              </a:rPr>
              <a:t>số</a:t>
            </a:r>
            <a:r>
              <a:rPr lang="en-US" sz="2100" b="1" spc="-60" dirty="0" smtClean="0">
                <a:solidFill>
                  <a:srgbClr val="003399"/>
                </a:solidFill>
              </a:rPr>
              <a:t> </a:t>
            </a:r>
            <a:r>
              <a:rPr lang="vi-VN" sz="2100" b="1" spc="-60" dirty="0" smtClean="0">
                <a:solidFill>
                  <a:srgbClr val="003399"/>
                </a:solidFill>
              </a:rPr>
              <a:t>31/2016/QH14</a:t>
            </a:r>
            <a:r>
              <a:rPr lang="en-US" sz="2100" b="1" spc="-60" dirty="0" smtClean="0">
                <a:solidFill>
                  <a:srgbClr val="003399"/>
                </a:solidFill>
              </a:rPr>
              <a:t>)</a:t>
            </a:r>
          </a:p>
          <a:p>
            <a:pPr marL="342900" indent="-342900" algn="just" eaLnBrk="0" fontAlgn="auto" hangingPunct="0">
              <a:spcBef>
                <a:spcPts val="500"/>
              </a:spcBef>
              <a:spcAft>
                <a:spcPts val="0"/>
              </a:spcAft>
              <a:buClr>
                <a:srgbClr val="080808"/>
              </a:buClr>
              <a:buFontTx/>
              <a:buChar char="-"/>
              <a:defRPr/>
            </a:pPr>
            <a:r>
              <a:rPr lang="en-US" sz="2100" b="1" spc="-60" dirty="0" err="1" smtClean="0">
                <a:solidFill>
                  <a:srgbClr val="003399"/>
                </a:solidFill>
              </a:rPr>
              <a:t>Từ</a:t>
            </a:r>
            <a:r>
              <a:rPr lang="en-US" sz="2100" b="1" spc="-60" dirty="0" smtClean="0">
                <a:solidFill>
                  <a:srgbClr val="003399"/>
                </a:solidFill>
              </a:rPr>
              <a:t> 2017-nay: </a:t>
            </a:r>
            <a:r>
              <a:rPr lang="en-US" sz="2100" b="1" spc="-60" dirty="0" err="1" smtClean="0">
                <a:solidFill>
                  <a:srgbClr val="003399"/>
                </a:solidFill>
              </a:rPr>
              <a:t>Tập</a:t>
            </a:r>
            <a:r>
              <a:rPr lang="en-US" sz="2100" b="1" spc="-60" dirty="0" smtClean="0">
                <a:solidFill>
                  <a:srgbClr val="003399"/>
                </a:solidFill>
              </a:rPr>
              <a:t> </a:t>
            </a:r>
            <a:r>
              <a:rPr lang="en-US" sz="2100" b="1" spc="-60" dirty="0" err="1" smtClean="0">
                <a:solidFill>
                  <a:srgbClr val="003399"/>
                </a:solidFill>
              </a:rPr>
              <a:t>trung</a:t>
            </a:r>
            <a:r>
              <a:rPr lang="en-US" sz="2100" b="1" spc="-60" dirty="0" smtClean="0">
                <a:solidFill>
                  <a:srgbClr val="003399"/>
                </a:solidFill>
              </a:rPr>
              <a:t> </a:t>
            </a:r>
            <a:r>
              <a:rPr lang="en-US" sz="2100" b="1" spc="-60" dirty="0" err="1" smtClean="0">
                <a:solidFill>
                  <a:srgbClr val="003399"/>
                </a:solidFill>
              </a:rPr>
              <a:t>xây</a:t>
            </a:r>
            <a:r>
              <a:rPr lang="en-US" sz="2100" b="1" spc="-60" dirty="0" smtClean="0">
                <a:solidFill>
                  <a:srgbClr val="003399"/>
                </a:solidFill>
              </a:rPr>
              <a:t> </a:t>
            </a:r>
            <a:r>
              <a:rPr lang="en-US" sz="2100" b="1" spc="-60" dirty="0" err="1" smtClean="0">
                <a:solidFill>
                  <a:srgbClr val="003399"/>
                </a:solidFill>
              </a:rPr>
              <a:t>dựng</a:t>
            </a:r>
            <a:r>
              <a:rPr lang="en-US" sz="2100" b="1" spc="-60" dirty="0" smtClean="0">
                <a:solidFill>
                  <a:srgbClr val="003399"/>
                </a:solidFill>
              </a:rPr>
              <a:t> </a:t>
            </a:r>
            <a:r>
              <a:rPr lang="en-US" sz="2100" b="1" spc="-60" dirty="0" err="1" smtClean="0">
                <a:solidFill>
                  <a:srgbClr val="003399"/>
                </a:solidFill>
              </a:rPr>
              <a:t>các</a:t>
            </a:r>
            <a:r>
              <a:rPr lang="en-US" sz="2100" b="1" spc="-60" dirty="0" smtClean="0">
                <a:solidFill>
                  <a:srgbClr val="003399"/>
                </a:solidFill>
              </a:rPr>
              <a:t> </a:t>
            </a:r>
            <a:r>
              <a:rPr lang="en-US" sz="2100" b="1" spc="-60" dirty="0" err="1" smtClean="0">
                <a:solidFill>
                  <a:srgbClr val="003399"/>
                </a:solidFill>
              </a:rPr>
              <a:t>văn</a:t>
            </a:r>
            <a:r>
              <a:rPr lang="en-US" sz="2100" b="1" spc="-60" dirty="0" smtClean="0">
                <a:solidFill>
                  <a:srgbClr val="003399"/>
                </a:solidFill>
              </a:rPr>
              <a:t> </a:t>
            </a:r>
            <a:r>
              <a:rPr lang="en-US" sz="2100" b="1" spc="-60" dirty="0" err="1" smtClean="0">
                <a:solidFill>
                  <a:srgbClr val="003399"/>
                </a:solidFill>
              </a:rPr>
              <a:t>bản</a:t>
            </a:r>
            <a:r>
              <a:rPr lang="en-US" sz="2100" b="1" spc="-60" dirty="0" smtClean="0">
                <a:solidFill>
                  <a:srgbClr val="003399"/>
                </a:solidFill>
              </a:rPr>
              <a:t> </a:t>
            </a:r>
            <a:r>
              <a:rPr lang="en-US" sz="2100" b="1" spc="-60" dirty="0" err="1" smtClean="0">
                <a:solidFill>
                  <a:srgbClr val="003399"/>
                </a:solidFill>
              </a:rPr>
              <a:t>phục</a:t>
            </a:r>
            <a:r>
              <a:rPr lang="en-US" sz="2100" b="1" spc="-60" dirty="0" smtClean="0">
                <a:solidFill>
                  <a:srgbClr val="003399"/>
                </a:solidFill>
              </a:rPr>
              <a:t> </a:t>
            </a:r>
            <a:r>
              <a:rPr lang="en-US" sz="2100" b="1" spc="-60" dirty="0" err="1" smtClean="0">
                <a:solidFill>
                  <a:srgbClr val="003399"/>
                </a:solidFill>
              </a:rPr>
              <a:t>vụ</a:t>
            </a:r>
            <a:r>
              <a:rPr lang="en-US" sz="2100" b="1" spc="-60" dirty="0" smtClean="0">
                <a:solidFill>
                  <a:srgbClr val="003399"/>
                </a:solidFill>
              </a:rPr>
              <a:t> </a:t>
            </a:r>
            <a:r>
              <a:rPr lang="en-US" sz="2100" b="1" spc="-60" dirty="0" err="1" smtClean="0">
                <a:solidFill>
                  <a:srgbClr val="003399"/>
                </a:solidFill>
              </a:rPr>
              <a:t>quản</a:t>
            </a:r>
            <a:r>
              <a:rPr lang="en-US" sz="2100" b="1" spc="-60" dirty="0" smtClean="0">
                <a:solidFill>
                  <a:srgbClr val="003399"/>
                </a:solidFill>
              </a:rPr>
              <a:t> </a:t>
            </a:r>
            <a:r>
              <a:rPr lang="en-US" sz="2100" b="1" spc="-60" dirty="0" err="1" smtClean="0">
                <a:solidFill>
                  <a:srgbClr val="003399"/>
                </a:solidFill>
              </a:rPr>
              <a:t>lý</a:t>
            </a:r>
            <a:r>
              <a:rPr lang="en-US" sz="2100" b="1" spc="-60" dirty="0" smtClean="0">
                <a:solidFill>
                  <a:srgbClr val="003399"/>
                </a:solidFill>
              </a:rPr>
              <a:t> an </a:t>
            </a:r>
            <a:r>
              <a:rPr lang="en-US" sz="2100" b="1" spc="-60" dirty="0" err="1" smtClean="0">
                <a:solidFill>
                  <a:srgbClr val="003399"/>
                </a:solidFill>
              </a:rPr>
              <a:t>toàn</a:t>
            </a:r>
            <a:r>
              <a:rPr lang="en-US" sz="2100" b="1" spc="-60" dirty="0" smtClean="0">
                <a:solidFill>
                  <a:srgbClr val="003399"/>
                </a:solidFill>
              </a:rPr>
              <a:t> </a:t>
            </a:r>
            <a:r>
              <a:rPr lang="en-US" sz="2100" b="1" spc="-60" dirty="0" err="1" smtClean="0">
                <a:solidFill>
                  <a:srgbClr val="003399"/>
                </a:solidFill>
              </a:rPr>
              <a:t>bức</a:t>
            </a:r>
            <a:r>
              <a:rPr lang="en-US" sz="2100" b="1" spc="-60" dirty="0" smtClean="0">
                <a:solidFill>
                  <a:srgbClr val="003399"/>
                </a:solidFill>
              </a:rPr>
              <a:t> </a:t>
            </a:r>
            <a:r>
              <a:rPr lang="en-US" sz="2100" b="1" spc="-60" dirty="0" err="1" smtClean="0">
                <a:solidFill>
                  <a:srgbClr val="003399"/>
                </a:solidFill>
              </a:rPr>
              <a:t>xạ</a:t>
            </a:r>
            <a:r>
              <a:rPr lang="en-US" sz="2100" b="1" spc="-60" dirty="0" smtClean="0">
                <a:solidFill>
                  <a:srgbClr val="003399"/>
                </a:solidFill>
              </a:rPr>
              <a:t>, an </a:t>
            </a:r>
            <a:r>
              <a:rPr lang="en-US" sz="2100" b="1" spc="-60" dirty="0" err="1" smtClean="0">
                <a:solidFill>
                  <a:srgbClr val="003399"/>
                </a:solidFill>
              </a:rPr>
              <a:t>ninh</a:t>
            </a:r>
            <a:r>
              <a:rPr lang="en-US" sz="2100" b="1" spc="-60" dirty="0" smtClean="0">
                <a:solidFill>
                  <a:srgbClr val="003399"/>
                </a:solidFill>
              </a:rPr>
              <a:t> </a:t>
            </a:r>
            <a:r>
              <a:rPr lang="en-US" sz="2100" b="1" spc="-60" dirty="0" err="1" smtClean="0">
                <a:solidFill>
                  <a:srgbClr val="003399"/>
                </a:solidFill>
              </a:rPr>
              <a:t>nguồn</a:t>
            </a:r>
            <a:r>
              <a:rPr lang="en-US" sz="2100" b="1" spc="-60" dirty="0" smtClean="0">
                <a:solidFill>
                  <a:srgbClr val="003399"/>
                </a:solidFill>
              </a:rPr>
              <a:t> </a:t>
            </a:r>
            <a:r>
              <a:rPr lang="en-US" sz="2100" b="1" spc="-60" dirty="0" err="1" smtClean="0">
                <a:solidFill>
                  <a:srgbClr val="003399"/>
                </a:solidFill>
              </a:rPr>
              <a:t>phóng</a:t>
            </a:r>
            <a:r>
              <a:rPr lang="en-US" sz="2100" b="1" spc="-60" dirty="0" smtClean="0">
                <a:solidFill>
                  <a:srgbClr val="003399"/>
                </a:solidFill>
              </a:rPr>
              <a:t> </a:t>
            </a:r>
            <a:r>
              <a:rPr lang="en-US" sz="2100" b="1" spc="-60" dirty="0" err="1" smtClean="0">
                <a:solidFill>
                  <a:srgbClr val="003399"/>
                </a:solidFill>
              </a:rPr>
              <a:t>x</a:t>
            </a:r>
            <a:r>
              <a:rPr lang="en-US" sz="2100" b="1" spc="-60" dirty="0" err="1" smtClean="0">
                <a:solidFill>
                  <a:srgbClr val="003399"/>
                </a:solidFill>
                <a:ea typeface="굴림" charset="-127"/>
                <a:cs typeface="Times New Roman" pitchFamily="18" charset="0"/>
              </a:rPr>
              <a:t>ạ</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và</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nghiên</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cứu</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xây</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dựng</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văn</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bản</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phục</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vụ</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quản</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lý</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lò</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phản</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ứng</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hạt</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nhân</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nghiên</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cứu</a:t>
            </a:r>
            <a:endParaRPr lang="en-US" sz="2100" b="1" spc="-60" dirty="0" smtClean="0">
              <a:solidFill>
                <a:srgbClr val="003399"/>
              </a:solidFill>
              <a:ea typeface="굴림" charset="-127"/>
              <a:cs typeface="Times New Roman" pitchFamily="18" charset="0"/>
            </a:endParaRPr>
          </a:p>
          <a:p>
            <a:pPr marL="342900" indent="-342900" algn="just" eaLnBrk="0" fontAlgn="auto" hangingPunct="0">
              <a:spcBef>
                <a:spcPts val="500"/>
              </a:spcBef>
              <a:spcAft>
                <a:spcPts val="0"/>
              </a:spcAft>
              <a:buClr>
                <a:srgbClr val="080808"/>
              </a:buClr>
              <a:buFontTx/>
              <a:buChar char="-"/>
              <a:defRPr/>
            </a:pPr>
            <a:r>
              <a:rPr lang="en-US" sz="2100" b="1" spc="-60" dirty="0" err="1" smtClean="0">
                <a:solidFill>
                  <a:srgbClr val="FF0000"/>
                </a:solidFill>
                <a:ea typeface="굴림" charset="-127"/>
                <a:cs typeface="Times New Roman" pitchFamily="18" charset="0"/>
              </a:rPr>
              <a:t>Từ</a:t>
            </a:r>
            <a:r>
              <a:rPr lang="en-US" sz="2100" b="1" spc="-60" dirty="0" smtClean="0">
                <a:solidFill>
                  <a:srgbClr val="FF0000"/>
                </a:solidFill>
                <a:ea typeface="굴림" charset="-127"/>
                <a:cs typeface="Times New Roman" pitchFamily="18" charset="0"/>
              </a:rPr>
              <a:t> 2015 – 6/2018: </a:t>
            </a:r>
            <a:r>
              <a:rPr lang="en-US" sz="2100" b="1" spc="-60" dirty="0" err="1" smtClean="0">
                <a:solidFill>
                  <a:srgbClr val="FF0000"/>
                </a:solidFill>
                <a:ea typeface="굴림" charset="-127"/>
                <a:cs typeface="Times New Roman" pitchFamily="18" charset="0"/>
              </a:rPr>
              <a:t>Cục</a:t>
            </a:r>
            <a:r>
              <a:rPr lang="en-US" sz="2100" b="1" spc="-60" dirty="0" smtClean="0">
                <a:solidFill>
                  <a:srgbClr val="FF0000"/>
                </a:solidFill>
                <a:ea typeface="굴림" charset="-127"/>
                <a:cs typeface="Times New Roman" pitchFamily="18" charset="0"/>
              </a:rPr>
              <a:t> ATBXHN </a:t>
            </a:r>
            <a:r>
              <a:rPr lang="en-US" sz="2100" b="1" spc="-60" dirty="0" err="1" smtClean="0">
                <a:solidFill>
                  <a:srgbClr val="FF0000"/>
                </a:solidFill>
                <a:ea typeface="굴림" charset="-127"/>
                <a:cs typeface="Times New Roman" pitchFamily="18" charset="0"/>
              </a:rPr>
              <a:t>đã</a:t>
            </a:r>
            <a:r>
              <a:rPr lang="en-US" sz="2100" b="1" spc="-60" dirty="0" smtClean="0">
                <a:solidFill>
                  <a:srgbClr val="FF0000"/>
                </a:solidFill>
                <a:ea typeface="굴림" charset="-127"/>
                <a:cs typeface="Times New Roman" pitchFamily="18" charset="0"/>
              </a:rPr>
              <a:t> </a:t>
            </a:r>
            <a:r>
              <a:rPr lang="en-US" sz="2100" b="1" spc="-60" dirty="0" err="1" smtClean="0">
                <a:solidFill>
                  <a:srgbClr val="FF0000"/>
                </a:solidFill>
                <a:ea typeface="굴림" charset="-127"/>
                <a:cs typeface="Times New Roman" pitchFamily="18" charset="0"/>
              </a:rPr>
              <a:t>trình</a:t>
            </a:r>
            <a:r>
              <a:rPr lang="en-US" sz="2100" b="1" spc="-60" dirty="0" smtClean="0">
                <a:solidFill>
                  <a:srgbClr val="FF0000"/>
                </a:solidFill>
                <a:ea typeface="굴림" charset="-127"/>
                <a:cs typeface="Times New Roman" pitchFamily="18" charset="0"/>
              </a:rPr>
              <a:t> ban </a:t>
            </a:r>
            <a:r>
              <a:rPr lang="en-US" sz="2100" b="1" spc="-60" dirty="0" err="1" smtClean="0">
                <a:solidFill>
                  <a:srgbClr val="FF0000"/>
                </a:solidFill>
                <a:ea typeface="굴림" charset="-127"/>
                <a:cs typeface="Times New Roman" pitchFamily="18" charset="0"/>
              </a:rPr>
              <a:t>hành</a:t>
            </a:r>
            <a:r>
              <a:rPr lang="en-US" sz="2100" b="1" spc="-60" dirty="0" smtClean="0">
                <a:solidFill>
                  <a:srgbClr val="FF0000"/>
                </a:solidFill>
                <a:ea typeface="굴림" charset="-127"/>
                <a:cs typeface="Times New Roman" pitchFamily="18" charset="0"/>
              </a:rPr>
              <a:t> 1 </a:t>
            </a:r>
            <a:r>
              <a:rPr lang="en-US" sz="2100" b="1" spc="-60" dirty="0" err="1" smtClean="0">
                <a:solidFill>
                  <a:srgbClr val="FF0000"/>
                </a:solidFill>
                <a:ea typeface="굴림" charset="-127"/>
                <a:cs typeface="Times New Roman" pitchFamily="18" charset="0"/>
              </a:rPr>
              <a:t>Quyết</a:t>
            </a:r>
            <a:r>
              <a:rPr lang="en-US" sz="2100" b="1" spc="-60" dirty="0" smtClean="0">
                <a:solidFill>
                  <a:srgbClr val="FF0000"/>
                </a:solidFill>
                <a:ea typeface="굴림" charset="-127"/>
                <a:cs typeface="Times New Roman" pitchFamily="18" charset="0"/>
              </a:rPr>
              <a:t> </a:t>
            </a:r>
            <a:r>
              <a:rPr lang="en-US" sz="2100" b="1" spc="-60" dirty="0" err="1" smtClean="0">
                <a:solidFill>
                  <a:srgbClr val="FF0000"/>
                </a:solidFill>
                <a:ea typeface="굴림" charset="-127"/>
                <a:cs typeface="Times New Roman" pitchFamily="18" charset="0"/>
              </a:rPr>
              <a:t>định</a:t>
            </a:r>
            <a:r>
              <a:rPr lang="en-US" sz="2100" b="1" spc="-60" dirty="0" smtClean="0">
                <a:solidFill>
                  <a:srgbClr val="FF0000"/>
                </a:solidFill>
                <a:ea typeface="굴림" charset="-127"/>
                <a:cs typeface="Times New Roman" pitchFamily="18" charset="0"/>
              </a:rPr>
              <a:t> </a:t>
            </a:r>
            <a:r>
              <a:rPr lang="en-US" sz="2100" b="1" spc="-60" dirty="0" err="1" smtClean="0">
                <a:solidFill>
                  <a:srgbClr val="FF0000"/>
                </a:solidFill>
                <a:ea typeface="굴림" charset="-127"/>
                <a:cs typeface="Times New Roman" pitchFamily="18" charset="0"/>
              </a:rPr>
              <a:t>của</a:t>
            </a:r>
            <a:r>
              <a:rPr lang="en-US" sz="2100" b="1" spc="-60" dirty="0" smtClean="0">
                <a:solidFill>
                  <a:srgbClr val="FF0000"/>
                </a:solidFill>
                <a:ea typeface="굴림" charset="-127"/>
                <a:cs typeface="Times New Roman" pitchFamily="18" charset="0"/>
              </a:rPr>
              <a:t> </a:t>
            </a:r>
            <a:r>
              <a:rPr lang="en-US" sz="2100" b="1" spc="-60" dirty="0" err="1" smtClean="0">
                <a:solidFill>
                  <a:srgbClr val="FF0000"/>
                </a:solidFill>
                <a:ea typeface="굴림" charset="-127"/>
                <a:cs typeface="Times New Roman" pitchFamily="18" charset="0"/>
              </a:rPr>
              <a:t>Thủ</a:t>
            </a:r>
            <a:r>
              <a:rPr lang="en-US" sz="2100" b="1" spc="-60" dirty="0" smtClean="0">
                <a:solidFill>
                  <a:srgbClr val="FF0000"/>
                </a:solidFill>
                <a:ea typeface="굴림" charset="-127"/>
                <a:cs typeface="Times New Roman" pitchFamily="18" charset="0"/>
              </a:rPr>
              <a:t> </a:t>
            </a:r>
            <a:r>
              <a:rPr lang="en-US" sz="2100" b="1" spc="-60" dirty="0" err="1" smtClean="0">
                <a:solidFill>
                  <a:srgbClr val="FF0000"/>
                </a:solidFill>
                <a:ea typeface="굴림" charset="-127"/>
                <a:cs typeface="Times New Roman" pitchFamily="18" charset="0"/>
              </a:rPr>
              <a:t>tướng</a:t>
            </a:r>
            <a:r>
              <a:rPr lang="en-US" sz="2100" b="1" spc="-60" dirty="0" smtClean="0">
                <a:solidFill>
                  <a:srgbClr val="FF0000"/>
                </a:solidFill>
                <a:ea typeface="굴림" charset="-127"/>
                <a:cs typeface="Times New Roman" pitchFamily="18" charset="0"/>
              </a:rPr>
              <a:t> </a:t>
            </a:r>
            <a:r>
              <a:rPr lang="en-US" sz="2100" b="1" spc="-60" dirty="0" err="1" smtClean="0">
                <a:solidFill>
                  <a:srgbClr val="FF0000"/>
                </a:solidFill>
                <a:ea typeface="굴림" charset="-127"/>
                <a:cs typeface="Times New Roman" pitchFamily="18" charset="0"/>
              </a:rPr>
              <a:t>Chính</a:t>
            </a:r>
            <a:r>
              <a:rPr lang="en-US" sz="2100" b="1" spc="-60" dirty="0" smtClean="0">
                <a:solidFill>
                  <a:srgbClr val="FF0000"/>
                </a:solidFill>
                <a:ea typeface="굴림" charset="-127"/>
                <a:cs typeface="Times New Roman" pitchFamily="18" charset="0"/>
              </a:rPr>
              <a:t> </a:t>
            </a:r>
            <a:r>
              <a:rPr lang="en-US" sz="2100" b="1" spc="-60" dirty="0" err="1" smtClean="0">
                <a:solidFill>
                  <a:srgbClr val="FF0000"/>
                </a:solidFill>
                <a:ea typeface="굴림" charset="-127"/>
                <a:cs typeface="Times New Roman" pitchFamily="18" charset="0"/>
              </a:rPr>
              <a:t>phủ</a:t>
            </a:r>
            <a:r>
              <a:rPr lang="en-US" sz="2100" b="1" spc="-60" dirty="0" smtClean="0">
                <a:solidFill>
                  <a:srgbClr val="FF0000"/>
                </a:solidFill>
                <a:ea typeface="굴림" charset="-127"/>
                <a:cs typeface="Times New Roman" pitchFamily="18" charset="0"/>
              </a:rPr>
              <a:t>, 8 </a:t>
            </a:r>
            <a:r>
              <a:rPr lang="en-US" sz="2100" b="1" spc="-60" dirty="0" err="1" smtClean="0">
                <a:solidFill>
                  <a:srgbClr val="FF0000"/>
                </a:solidFill>
                <a:ea typeface="굴림" charset="-127"/>
                <a:cs typeface="Times New Roman" pitchFamily="18" charset="0"/>
              </a:rPr>
              <a:t>Thông</a:t>
            </a:r>
            <a:r>
              <a:rPr lang="en-US" sz="2100" b="1" spc="-60" dirty="0" smtClean="0">
                <a:solidFill>
                  <a:srgbClr val="FF0000"/>
                </a:solidFill>
                <a:ea typeface="굴림" charset="-127"/>
                <a:cs typeface="Times New Roman" pitchFamily="18" charset="0"/>
              </a:rPr>
              <a:t> </a:t>
            </a:r>
            <a:r>
              <a:rPr lang="en-US" sz="2100" b="1" spc="-60" dirty="0" err="1" smtClean="0">
                <a:solidFill>
                  <a:srgbClr val="FF0000"/>
                </a:solidFill>
                <a:ea typeface="굴림" charset="-127"/>
                <a:cs typeface="Times New Roman" pitchFamily="18" charset="0"/>
              </a:rPr>
              <a:t>tư</a:t>
            </a:r>
            <a:r>
              <a:rPr lang="en-US" sz="2100" b="1" spc="-60" dirty="0" smtClean="0">
                <a:solidFill>
                  <a:srgbClr val="FF0000"/>
                </a:solidFill>
                <a:ea typeface="굴림" charset="-127"/>
                <a:cs typeface="Times New Roman" pitchFamily="18" charset="0"/>
              </a:rPr>
              <a:t> </a:t>
            </a:r>
            <a:r>
              <a:rPr lang="en-US" sz="2100" b="1" spc="-60" dirty="0" err="1" smtClean="0">
                <a:solidFill>
                  <a:srgbClr val="FF0000"/>
                </a:solidFill>
                <a:ea typeface="굴림" charset="-127"/>
                <a:cs typeface="Times New Roman" pitchFamily="18" charset="0"/>
              </a:rPr>
              <a:t>của</a:t>
            </a:r>
            <a:r>
              <a:rPr lang="en-US" sz="2100" b="1" spc="-60" dirty="0" smtClean="0">
                <a:solidFill>
                  <a:srgbClr val="FF0000"/>
                </a:solidFill>
                <a:ea typeface="굴림" charset="-127"/>
                <a:cs typeface="Times New Roman" pitchFamily="18" charset="0"/>
              </a:rPr>
              <a:t> </a:t>
            </a:r>
            <a:r>
              <a:rPr lang="en-US" sz="2100" b="1" spc="-60" dirty="0" err="1" smtClean="0">
                <a:solidFill>
                  <a:srgbClr val="FF0000"/>
                </a:solidFill>
                <a:ea typeface="굴림" charset="-127"/>
                <a:cs typeface="Times New Roman" pitchFamily="18" charset="0"/>
              </a:rPr>
              <a:t>Bộ</a:t>
            </a:r>
            <a:r>
              <a:rPr lang="en-US" sz="2100" b="1" spc="-60" dirty="0" smtClean="0">
                <a:solidFill>
                  <a:srgbClr val="FF0000"/>
                </a:solidFill>
                <a:ea typeface="굴림" charset="-127"/>
                <a:cs typeface="Times New Roman" pitchFamily="18" charset="0"/>
              </a:rPr>
              <a:t> </a:t>
            </a:r>
            <a:r>
              <a:rPr lang="en-US" sz="2100" b="1" spc="-60" dirty="0" err="1" smtClean="0">
                <a:solidFill>
                  <a:srgbClr val="FF0000"/>
                </a:solidFill>
                <a:ea typeface="굴림" charset="-127"/>
                <a:cs typeface="Times New Roman" pitchFamily="18" charset="0"/>
              </a:rPr>
              <a:t>trưởng</a:t>
            </a:r>
            <a:r>
              <a:rPr lang="en-US" sz="2100" b="1" spc="-60" dirty="0" smtClean="0">
                <a:solidFill>
                  <a:srgbClr val="FF0000"/>
                </a:solidFill>
                <a:ea typeface="굴림" charset="-127"/>
                <a:cs typeface="Times New Roman" pitchFamily="18" charset="0"/>
              </a:rPr>
              <a:t> </a:t>
            </a:r>
            <a:r>
              <a:rPr lang="en-US" sz="2100" b="1" spc="-60" dirty="0" err="1" smtClean="0">
                <a:solidFill>
                  <a:srgbClr val="FF0000"/>
                </a:solidFill>
                <a:ea typeface="굴림" charset="-127"/>
                <a:cs typeface="Times New Roman" pitchFamily="18" charset="0"/>
              </a:rPr>
              <a:t>Bộ</a:t>
            </a:r>
            <a:r>
              <a:rPr lang="en-US" sz="2100" b="1" spc="-60" dirty="0" smtClean="0">
                <a:solidFill>
                  <a:srgbClr val="FF0000"/>
                </a:solidFill>
                <a:ea typeface="굴림" charset="-127"/>
                <a:cs typeface="Times New Roman" pitchFamily="18" charset="0"/>
              </a:rPr>
              <a:t> KH&amp;CN, </a:t>
            </a:r>
            <a:r>
              <a:rPr lang="en-US" sz="2100" b="1" spc="-60" dirty="0" err="1" smtClean="0">
                <a:solidFill>
                  <a:srgbClr val="FF0000"/>
                </a:solidFill>
                <a:ea typeface="굴림" charset="-127"/>
                <a:cs typeface="Times New Roman" pitchFamily="18" charset="0"/>
              </a:rPr>
              <a:t>phối</a:t>
            </a:r>
            <a:r>
              <a:rPr lang="en-US" sz="2100" b="1" spc="-60" dirty="0" smtClean="0">
                <a:solidFill>
                  <a:srgbClr val="FF0000"/>
                </a:solidFill>
                <a:ea typeface="굴림" charset="-127"/>
                <a:cs typeface="Times New Roman" pitchFamily="18" charset="0"/>
              </a:rPr>
              <a:t> </a:t>
            </a:r>
            <a:r>
              <a:rPr lang="en-US" sz="2100" b="1" spc="-60" dirty="0" err="1" smtClean="0">
                <a:solidFill>
                  <a:srgbClr val="FF0000"/>
                </a:solidFill>
                <a:ea typeface="굴림" charset="-127"/>
                <a:cs typeface="Times New Roman" pitchFamily="18" charset="0"/>
              </a:rPr>
              <a:t>hợp</a:t>
            </a:r>
            <a:r>
              <a:rPr lang="en-US" sz="2100" b="1" spc="-60" dirty="0" smtClean="0">
                <a:solidFill>
                  <a:srgbClr val="FF0000"/>
                </a:solidFill>
                <a:ea typeface="굴림" charset="-127"/>
                <a:cs typeface="Times New Roman" pitchFamily="18" charset="0"/>
              </a:rPr>
              <a:t> </a:t>
            </a:r>
            <a:r>
              <a:rPr lang="en-US" sz="2100" b="1" spc="-60" dirty="0" err="1" smtClean="0">
                <a:solidFill>
                  <a:srgbClr val="FF0000"/>
                </a:solidFill>
                <a:ea typeface="굴림" charset="-127"/>
                <a:cs typeface="Times New Roman" pitchFamily="18" charset="0"/>
              </a:rPr>
              <a:t>trình</a:t>
            </a:r>
            <a:r>
              <a:rPr lang="en-US" sz="2100" b="1" spc="-60" dirty="0" smtClean="0">
                <a:solidFill>
                  <a:srgbClr val="FF0000"/>
                </a:solidFill>
                <a:ea typeface="굴림" charset="-127"/>
                <a:cs typeface="Times New Roman" pitchFamily="18" charset="0"/>
              </a:rPr>
              <a:t> ban </a:t>
            </a:r>
            <a:r>
              <a:rPr lang="en-US" sz="2100" b="1" spc="-60" dirty="0" err="1" smtClean="0">
                <a:solidFill>
                  <a:srgbClr val="FF0000"/>
                </a:solidFill>
                <a:ea typeface="굴림" charset="-127"/>
                <a:cs typeface="Times New Roman" pitchFamily="18" charset="0"/>
              </a:rPr>
              <a:t>hành</a:t>
            </a:r>
            <a:r>
              <a:rPr lang="en-US" sz="2100" b="1" spc="-60" dirty="0" smtClean="0">
                <a:solidFill>
                  <a:srgbClr val="FF0000"/>
                </a:solidFill>
                <a:ea typeface="굴림" charset="-127"/>
                <a:cs typeface="Times New Roman" pitchFamily="18" charset="0"/>
              </a:rPr>
              <a:t> 02 </a:t>
            </a:r>
            <a:r>
              <a:rPr lang="en-US" sz="2100" b="1" spc="-60" dirty="0" err="1" smtClean="0">
                <a:solidFill>
                  <a:srgbClr val="FF0000"/>
                </a:solidFill>
                <a:ea typeface="굴림" charset="-127"/>
                <a:cs typeface="Times New Roman" pitchFamily="18" charset="0"/>
              </a:rPr>
              <a:t>Thông</a:t>
            </a:r>
            <a:r>
              <a:rPr lang="en-US" sz="2100" b="1" spc="-60" dirty="0" smtClean="0">
                <a:solidFill>
                  <a:srgbClr val="FF0000"/>
                </a:solidFill>
                <a:ea typeface="굴림" charset="-127"/>
                <a:cs typeface="Times New Roman" pitchFamily="18" charset="0"/>
              </a:rPr>
              <a:t> </a:t>
            </a:r>
            <a:r>
              <a:rPr lang="en-US" sz="2100" b="1" spc="-60" dirty="0" err="1" smtClean="0">
                <a:solidFill>
                  <a:srgbClr val="FF0000"/>
                </a:solidFill>
                <a:ea typeface="굴림" charset="-127"/>
                <a:cs typeface="Times New Roman" pitchFamily="18" charset="0"/>
              </a:rPr>
              <a:t>tư</a:t>
            </a:r>
            <a:r>
              <a:rPr lang="en-US" sz="2100" b="1" spc="-60" dirty="0" smtClean="0">
                <a:solidFill>
                  <a:srgbClr val="FF0000"/>
                </a:solidFill>
                <a:ea typeface="굴림" charset="-127"/>
                <a:cs typeface="Times New Roman" pitchFamily="18" charset="0"/>
              </a:rPr>
              <a:t> </a:t>
            </a:r>
            <a:r>
              <a:rPr lang="en-US" sz="2100" b="1" spc="-60" dirty="0" err="1" smtClean="0">
                <a:solidFill>
                  <a:srgbClr val="FF0000"/>
                </a:solidFill>
                <a:ea typeface="굴림" charset="-127"/>
                <a:cs typeface="Times New Roman" pitchFamily="18" charset="0"/>
              </a:rPr>
              <a:t>của</a:t>
            </a:r>
            <a:r>
              <a:rPr lang="en-US" sz="2100" b="1" spc="-60" dirty="0" smtClean="0">
                <a:solidFill>
                  <a:srgbClr val="FF0000"/>
                </a:solidFill>
                <a:ea typeface="굴림" charset="-127"/>
                <a:cs typeface="Times New Roman" pitchFamily="18" charset="0"/>
              </a:rPr>
              <a:t> </a:t>
            </a:r>
            <a:r>
              <a:rPr lang="en-US" sz="2100" b="1" spc="-60" dirty="0" err="1" smtClean="0">
                <a:solidFill>
                  <a:srgbClr val="FF0000"/>
                </a:solidFill>
                <a:ea typeface="굴림" charset="-127"/>
                <a:cs typeface="Times New Roman" pitchFamily="18" charset="0"/>
              </a:rPr>
              <a:t>Bộ</a:t>
            </a:r>
            <a:r>
              <a:rPr lang="en-US" sz="2100" b="1" spc="-60" dirty="0" smtClean="0">
                <a:solidFill>
                  <a:srgbClr val="FF0000"/>
                </a:solidFill>
                <a:ea typeface="굴림" charset="-127"/>
                <a:cs typeface="Times New Roman" pitchFamily="18" charset="0"/>
              </a:rPr>
              <a:t> </a:t>
            </a:r>
            <a:r>
              <a:rPr lang="en-US" sz="2100" b="1" spc="-60" dirty="0" err="1" smtClean="0">
                <a:solidFill>
                  <a:srgbClr val="FF0000"/>
                </a:solidFill>
                <a:ea typeface="굴림" charset="-127"/>
                <a:cs typeface="Times New Roman" pitchFamily="18" charset="0"/>
              </a:rPr>
              <a:t>Tài</a:t>
            </a:r>
            <a:r>
              <a:rPr lang="en-US" sz="2100" b="1" spc="-60" dirty="0" smtClean="0">
                <a:solidFill>
                  <a:srgbClr val="FF0000"/>
                </a:solidFill>
                <a:ea typeface="굴림" charset="-127"/>
                <a:cs typeface="Times New Roman" pitchFamily="18" charset="0"/>
              </a:rPr>
              <a:t> </a:t>
            </a:r>
            <a:r>
              <a:rPr lang="en-US" sz="2100" b="1" spc="-60" dirty="0" err="1" smtClean="0">
                <a:solidFill>
                  <a:srgbClr val="FF0000"/>
                </a:solidFill>
                <a:ea typeface="굴림" charset="-127"/>
                <a:cs typeface="Times New Roman" pitchFamily="18" charset="0"/>
              </a:rPr>
              <a:t>chính</a:t>
            </a:r>
            <a:endParaRPr lang="en-US" sz="2100" b="1" spc="-60" dirty="0" smtClean="0">
              <a:solidFill>
                <a:srgbClr val="FF0000"/>
              </a:solidFill>
              <a:ea typeface="굴림" charset="-127"/>
              <a:cs typeface="Times New Roman" pitchFamily="18" charset="0"/>
            </a:endParaRPr>
          </a:p>
          <a:p>
            <a:pPr marL="342900" indent="-342900" algn="just" eaLnBrk="0" fontAlgn="auto" hangingPunct="0">
              <a:spcBef>
                <a:spcPts val="500"/>
              </a:spcBef>
              <a:spcAft>
                <a:spcPts val="0"/>
              </a:spcAft>
              <a:buClr>
                <a:srgbClr val="080808"/>
              </a:buClr>
              <a:buFontTx/>
              <a:buChar char="-"/>
              <a:defRPr/>
            </a:pPr>
            <a:r>
              <a:rPr lang="en-US" sz="2100" b="1" spc="-60" dirty="0" err="1" smtClean="0">
                <a:solidFill>
                  <a:srgbClr val="003399"/>
                </a:solidFill>
                <a:ea typeface="굴림" charset="-127"/>
                <a:cs typeface="Times New Roman" pitchFamily="18" charset="0"/>
              </a:rPr>
              <a:t>Ngoài</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ra</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Cục</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còn</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tham</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gia</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sửa</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đổi</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Điều</a:t>
            </a:r>
            <a:r>
              <a:rPr lang="en-US" sz="2100" b="1" spc="-60" dirty="0" smtClean="0">
                <a:solidFill>
                  <a:srgbClr val="003399"/>
                </a:solidFill>
                <a:ea typeface="굴림" charset="-127"/>
                <a:cs typeface="Times New Roman" pitchFamily="18" charset="0"/>
              </a:rPr>
              <a:t> 235 </a:t>
            </a:r>
            <a:r>
              <a:rPr lang="en-US" sz="2100" b="1" spc="-60" dirty="0" err="1" smtClean="0">
                <a:solidFill>
                  <a:srgbClr val="003399"/>
                </a:solidFill>
                <a:ea typeface="굴림" charset="-127"/>
                <a:cs typeface="Times New Roman" pitchFamily="18" charset="0"/>
              </a:rPr>
              <a:t>của</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Bộ</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luật</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hình</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sự</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năm</a:t>
            </a:r>
            <a:r>
              <a:rPr lang="en-US" sz="2100" b="1" spc="-60" dirty="0" smtClean="0">
                <a:solidFill>
                  <a:srgbClr val="003399"/>
                </a:solidFill>
                <a:ea typeface="굴림" charset="-127"/>
                <a:cs typeface="Times New Roman" pitchFamily="18" charset="0"/>
              </a:rPr>
              <a:t> 2015 </a:t>
            </a:r>
            <a:r>
              <a:rPr lang="en-US" sz="2100" b="1" spc="-60" dirty="0" err="1" smtClean="0">
                <a:solidFill>
                  <a:srgbClr val="003399"/>
                </a:solidFill>
                <a:ea typeface="굴림" charset="-127"/>
                <a:cs typeface="Times New Roman" pitchFamily="18" charset="0"/>
              </a:rPr>
              <a:t>về</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các</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tội</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phạm</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môi</a:t>
            </a:r>
            <a:r>
              <a:rPr lang="en-US" sz="2100" b="1" spc="-60" dirty="0" smtClean="0">
                <a:solidFill>
                  <a:srgbClr val="003399"/>
                </a:solidFill>
                <a:ea typeface="굴림" charset="-127"/>
                <a:cs typeface="Times New Roman" pitchFamily="18" charset="0"/>
              </a:rPr>
              <a:t> </a:t>
            </a:r>
            <a:r>
              <a:rPr lang="en-US" sz="2100" b="1" spc="-60" dirty="0" err="1" smtClean="0">
                <a:solidFill>
                  <a:srgbClr val="003399"/>
                </a:solidFill>
                <a:ea typeface="굴림" charset="-127"/>
                <a:cs typeface="Times New Roman" pitchFamily="18" charset="0"/>
              </a:rPr>
              <a:t>trường</a:t>
            </a:r>
            <a:endParaRPr lang="en-US" sz="2100" b="1" spc="-60" dirty="0" smtClean="0">
              <a:solidFill>
                <a:srgbClr val="003399"/>
              </a:solidFill>
            </a:endParaRPr>
          </a:p>
        </p:txBody>
      </p:sp>
    </p:spTree>
  </p:cSld>
  <p:clrMapOvr>
    <a:masterClrMapping/>
  </p:clrMapOvr>
  <p:transition spd="slow">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8</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2.1. </a:t>
            </a:r>
            <a:r>
              <a:rPr lang="en-US" sz="2800" dirty="0" err="1" smtClean="0"/>
              <a:t>Xây</a:t>
            </a:r>
            <a:r>
              <a:rPr lang="en-US" sz="2800" dirty="0" smtClean="0"/>
              <a:t> </a:t>
            </a:r>
            <a:r>
              <a:rPr lang="en-US" sz="2800" dirty="0" err="1" smtClean="0"/>
              <a:t>dựng</a:t>
            </a:r>
            <a:r>
              <a:rPr lang="en-US" sz="2800" dirty="0" smtClean="0"/>
              <a:t> </a:t>
            </a:r>
            <a:r>
              <a:rPr lang="en-US" sz="2800" dirty="0" err="1" smtClean="0"/>
              <a:t>hệ</a:t>
            </a:r>
            <a:r>
              <a:rPr lang="en-US" sz="2800" dirty="0" smtClean="0"/>
              <a:t> </a:t>
            </a:r>
            <a:r>
              <a:rPr lang="en-US" sz="2800" dirty="0" err="1" smtClean="0"/>
              <a:t>thống</a:t>
            </a:r>
            <a:r>
              <a:rPr lang="en-US" sz="2800" dirty="0" smtClean="0"/>
              <a:t> </a:t>
            </a:r>
            <a:r>
              <a:rPr lang="en-US" sz="2800" dirty="0" err="1" smtClean="0"/>
              <a:t>văn</a:t>
            </a:r>
            <a:r>
              <a:rPr lang="en-US" sz="2800" dirty="0" smtClean="0"/>
              <a:t> </a:t>
            </a:r>
            <a:r>
              <a:rPr lang="en-US" sz="2800" dirty="0" err="1" smtClean="0"/>
              <a:t>bản</a:t>
            </a:r>
            <a:r>
              <a:rPr lang="en-US" sz="2800" dirty="0" smtClean="0"/>
              <a:t> </a:t>
            </a:r>
            <a:r>
              <a:rPr lang="en-US" sz="2800" dirty="0" err="1" smtClean="0"/>
              <a:t>quy</a:t>
            </a:r>
            <a:r>
              <a:rPr lang="en-US" sz="2800" dirty="0" smtClean="0"/>
              <a:t> </a:t>
            </a:r>
            <a:r>
              <a:rPr lang="en-US" sz="2800" dirty="0" err="1" smtClean="0"/>
              <a:t>phạm</a:t>
            </a:r>
            <a:r>
              <a:rPr lang="en-US" sz="2800" dirty="0" smtClean="0"/>
              <a:t> </a:t>
            </a:r>
            <a:r>
              <a:rPr lang="en-US" sz="2800" dirty="0" err="1" smtClean="0"/>
              <a:t>pháp</a:t>
            </a:r>
            <a:r>
              <a:rPr lang="en-US" sz="2800" dirty="0" smtClean="0"/>
              <a:t> </a:t>
            </a:r>
            <a:r>
              <a:rPr lang="en-US" sz="2800" dirty="0" err="1" smtClean="0"/>
              <a:t>luật</a:t>
            </a:r>
            <a:r>
              <a:rPr lang="en-US" sz="2800" dirty="0" smtClean="0"/>
              <a:t> </a:t>
            </a:r>
            <a:r>
              <a:rPr lang="en-US" sz="1800" b="0" dirty="0" smtClean="0"/>
              <a:t>(3/7)</a:t>
            </a:r>
            <a:endParaRPr lang="en-US" sz="2800" b="0" dirty="0" smtClean="0"/>
          </a:p>
        </p:txBody>
      </p:sp>
      <p:sp>
        <p:nvSpPr>
          <p:cNvPr id="5" name="Rectangle 3"/>
          <p:cNvSpPr txBox="1">
            <a:spLocks noChangeArrowheads="1"/>
          </p:cNvSpPr>
          <p:nvPr/>
        </p:nvSpPr>
        <p:spPr bwMode="auto">
          <a:xfrm>
            <a:off x="393700" y="1247775"/>
            <a:ext cx="8445500" cy="5153025"/>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400" b="1" dirty="0" err="1" smtClean="0">
                <a:solidFill>
                  <a:srgbClr val="080808"/>
                </a:solidFill>
                <a:ea typeface="굴림" charset="-127"/>
                <a:cs typeface="Times New Roman" pitchFamily="18" charset="0"/>
              </a:rPr>
              <a:t>Các</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văn</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bản</a:t>
            </a:r>
            <a:r>
              <a:rPr lang="en-US" sz="2400" b="1" dirty="0" smtClean="0">
                <a:solidFill>
                  <a:srgbClr val="080808"/>
                </a:solidFill>
                <a:ea typeface="굴림" charset="-127"/>
                <a:cs typeface="Times New Roman" pitchFamily="18" charset="0"/>
              </a:rPr>
              <a:t> QPPL ban </a:t>
            </a:r>
            <a:r>
              <a:rPr lang="en-US" sz="2400" b="1" dirty="0" err="1" smtClean="0">
                <a:solidFill>
                  <a:srgbClr val="080808"/>
                </a:solidFill>
                <a:ea typeface="굴림" charset="-127"/>
                <a:cs typeface="Times New Roman" pitchFamily="18" charset="0"/>
              </a:rPr>
              <a:t>hành</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từ</a:t>
            </a:r>
            <a:r>
              <a:rPr lang="en-US" sz="2400" b="1" dirty="0" smtClean="0">
                <a:solidFill>
                  <a:srgbClr val="080808"/>
                </a:solidFill>
                <a:ea typeface="굴림" charset="-127"/>
                <a:cs typeface="Times New Roman" pitchFamily="18" charset="0"/>
              </a:rPr>
              <a:t> 2015 – 6/2018</a:t>
            </a:r>
          </a:p>
          <a:p>
            <a:pPr marL="342900" indent="-342900" algn="just" eaLnBrk="0" fontAlgn="auto" hangingPunct="0">
              <a:spcBef>
                <a:spcPts val="500"/>
              </a:spcBef>
              <a:spcAft>
                <a:spcPts val="500"/>
              </a:spcAft>
              <a:buClr>
                <a:srgbClr val="080808"/>
              </a:buClr>
              <a:buFont typeface="Wingdings" panose="05000000000000000000" pitchFamily="2" charset="2"/>
              <a:buChar char="v"/>
              <a:defRPr/>
            </a:pPr>
            <a:r>
              <a:rPr lang="en-US" sz="2100" b="1" dirty="0" smtClean="0">
                <a:solidFill>
                  <a:srgbClr val="0000FF"/>
                </a:solidFill>
                <a:ea typeface="굴림" charset="-127"/>
                <a:cs typeface="Times New Roman" pitchFamily="18" charset="0"/>
              </a:rPr>
              <a:t> </a:t>
            </a:r>
            <a:r>
              <a:rPr lang="en-US" sz="2100" b="1" dirty="0" err="1" smtClean="0">
                <a:solidFill>
                  <a:srgbClr val="0000FF"/>
                </a:solidFill>
                <a:ea typeface="굴림" charset="-127"/>
                <a:cs typeface="Times New Roman" pitchFamily="18" charset="0"/>
              </a:rPr>
              <a:t>Quyết</a:t>
            </a:r>
            <a:r>
              <a:rPr lang="en-US" sz="2100" b="1" dirty="0" smtClean="0">
                <a:solidFill>
                  <a:srgbClr val="0000FF"/>
                </a:solidFill>
                <a:ea typeface="굴림" charset="-127"/>
                <a:cs typeface="Times New Roman" pitchFamily="18" charset="0"/>
              </a:rPr>
              <a:t> </a:t>
            </a:r>
            <a:r>
              <a:rPr lang="en-US" sz="2100" b="1" dirty="0" err="1" smtClean="0">
                <a:solidFill>
                  <a:srgbClr val="0000FF"/>
                </a:solidFill>
                <a:ea typeface="굴림" charset="-127"/>
                <a:cs typeface="Times New Roman" pitchFamily="18" charset="0"/>
              </a:rPr>
              <a:t>định</a:t>
            </a:r>
            <a:r>
              <a:rPr lang="en-US" sz="2100" b="1" dirty="0" smtClean="0">
                <a:solidFill>
                  <a:srgbClr val="0000FF"/>
                </a:solidFill>
                <a:ea typeface="굴림" charset="-127"/>
                <a:cs typeface="Times New Roman" pitchFamily="18" charset="0"/>
              </a:rPr>
              <a:t> </a:t>
            </a:r>
            <a:r>
              <a:rPr lang="en-US" sz="2100" b="1" dirty="0" err="1" smtClean="0">
                <a:solidFill>
                  <a:srgbClr val="0000FF"/>
                </a:solidFill>
                <a:ea typeface="굴림" charset="-127"/>
                <a:cs typeface="Times New Roman" pitchFamily="18" charset="0"/>
              </a:rPr>
              <a:t>của</a:t>
            </a:r>
            <a:r>
              <a:rPr lang="en-US" sz="2100" b="1" dirty="0" smtClean="0">
                <a:solidFill>
                  <a:srgbClr val="0000FF"/>
                </a:solidFill>
                <a:ea typeface="굴림" charset="-127"/>
                <a:cs typeface="Times New Roman" pitchFamily="18" charset="0"/>
              </a:rPr>
              <a:t> </a:t>
            </a:r>
            <a:r>
              <a:rPr lang="en-US" sz="2100" b="1" dirty="0" err="1" smtClean="0">
                <a:solidFill>
                  <a:srgbClr val="0000FF"/>
                </a:solidFill>
                <a:ea typeface="굴림" charset="-127"/>
                <a:cs typeface="Times New Roman" pitchFamily="18" charset="0"/>
              </a:rPr>
              <a:t>Thủ</a:t>
            </a:r>
            <a:r>
              <a:rPr lang="en-US" sz="2100" b="1" dirty="0" smtClean="0">
                <a:solidFill>
                  <a:srgbClr val="0000FF"/>
                </a:solidFill>
                <a:ea typeface="굴림" charset="-127"/>
                <a:cs typeface="Times New Roman" pitchFamily="18" charset="0"/>
              </a:rPr>
              <a:t> </a:t>
            </a:r>
            <a:r>
              <a:rPr lang="en-US" sz="2100" b="1" dirty="0" err="1" smtClean="0">
                <a:solidFill>
                  <a:srgbClr val="0000FF"/>
                </a:solidFill>
                <a:ea typeface="굴림" charset="-127"/>
                <a:cs typeface="Times New Roman" pitchFamily="18" charset="0"/>
              </a:rPr>
              <a:t>tướng</a:t>
            </a:r>
            <a:r>
              <a:rPr lang="en-US" sz="2100" b="1" dirty="0" smtClean="0">
                <a:solidFill>
                  <a:srgbClr val="0000FF"/>
                </a:solidFill>
                <a:ea typeface="굴림" charset="-127"/>
                <a:cs typeface="Times New Roman" pitchFamily="18" charset="0"/>
              </a:rPr>
              <a:t> </a:t>
            </a:r>
            <a:r>
              <a:rPr lang="en-US" sz="2100" b="1" dirty="0" err="1" smtClean="0">
                <a:solidFill>
                  <a:srgbClr val="0000FF"/>
                </a:solidFill>
                <a:ea typeface="굴림" charset="-127"/>
                <a:cs typeface="Times New Roman" pitchFamily="18" charset="0"/>
              </a:rPr>
              <a:t>Chính</a:t>
            </a:r>
            <a:r>
              <a:rPr lang="en-US" sz="2100" b="1" dirty="0" smtClean="0">
                <a:solidFill>
                  <a:srgbClr val="0000FF"/>
                </a:solidFill>
                <a:ea typeface="굴림" charset="-127"/>
                <a:cs typeface="Times New Roman" pitchFamily="18" charset="0"/>
              </a:rPr>
              <a:t> </a:t>
            </a:r>
            <a:r>
              <a:rPr lang="en-US" sz="2100" b="1" dirty="0" err="1" smtClean="0">
                <a:solidFill>
                  <a:srgbClr val="0000FF"/>
                </a:solidFill>
                <a:ea typeface="굴림" charset="-127"/>
                <a:cs typeface="Times New Roman" pitchFamily="18" charset="0"/>
              </a:rPr>
              <a:t>phủ</a:t>
            </a:r>
            <a:r>
              <a:rPr lang="en-US" sz="2100" b="1" dirty="0" smtClean="0">
                <a:solidFill>
                  <a:srgbClr val="0000FF"/>
                </a:solidFill>
                <a:ea typeface="굴림" charset="-127"/>
                <a:cs typeface="Times New Roman" pitchFamily="18" charset="0"/>
              </a:rPr>
              <a:t>: </a:t>
            </a:r>
            <a:r>
              <a:rPr lang="pt-BR" sz="2100" dirty="0">
                <a:solidFill>
                  <a:srgbClr val="FF0000"/>
                </a:solidFill>
              </a:rPr>
              <a:t>Quyết định số 884/QĐ-TTg ngày 16/6/2017 phê duyệt Kế hoạch ứng phó sự cố bức xạ, sự cố hạt nhân cấp quốc </a:t>
            </a:r>
            <a:r>
              <a:rPr lang="pt-BR" sz="2100" dirty="0" smtClean="0">
                <a:solidFill>
                  <a:srgbClr val="FF0000"/>
                </a:solidFill>
              </a:rPr>
              <a:t>gia</a:t>
            </a:r>
          </a:p>
          <a:p>
            <a:pPr marL="342900" indent="-342900" algn="just" eaLnBrk="0" fontAlgn="auto" hangingPunct="0">
              <a:spcBef>
                <a:spcPts val="500"/>
              </a:spcBef>
              <a:spcAft>
                <a:spcPts val="500"/>
              </a:spcAft>
              <a:buClr>
                <a:srgbClr val="080808"/>
              </a:buClr>
              <a:buFont typeface="Wingdings" panose="05000000000000000000" pitchFamily="2" charset="2"/>
              <a:buChar char="v"/>
              <a:defRPr/>
            </a:pPr>
            <a:r>
              <a:rPr lang="pt-BR" sz="2100" b="1" dirty="0" smtClean="0">
                <a:solidFill>
                  <a:srgbClr val="0033CC"/>
                </a:solidFill>
                <a:ea typeface="굴림" charset="-127"/>
                <a:cs typeface="Times New Roman" pitchFamily="18" charset="0"/>
              </a:rPr>
              <a:t> Thông tư của Bộ trưởng:</a:t>
            </a:r>
          </a:p>
          <a:p>
            <a:pPr marL="342900" indent="-342900" algn="just" eaLnBrk="0" fontAlgn="auto" hangingPunct="0">
              <a:spcBef>
                <a:spcPts val="500"/>
              </a:spcBef>
              <a:spcAft>
                <a:spcPts val="500"/>
              </a:spcAft>
              <a:buClr>
                <a:srgbClr val="080808"/>
              </a:buClr>
              <a:buFontTx/>
              <a:buChar char="-"/>
              <a:defRPr/>
            </a:pPr>
            <a:r>
              <a:rPr lang="it-IT" sz="2100" dirty="0" smtClean="0">
                <a:solidFill>
                  <a:srgbClr val="0033CC"/>
                </a:solidFill>
              </a:rPr>
              <a:t>Thông tư số 13/2015/TT-BKHCN ngày 21/7/2015</a:t>
            </a:r>
            <a:r>
              <a:rPr lang="it-IT" sz="2100" dirty="0" smtClean="0"/>
              <a:t> sửa </a:t>
            </a:r>
            <a:r>
              <a:rPr lang="it-IT" sz="2100" dirty="0"/>
              <a:t>đổi, bổ sung một số điều của Thông tư số 23/2010/TT-BKHCN </a:t>
            </a:r>
            <a:r>
              <a:rPr lang="it-IT" sz="2100" dirty="0" smtClean="0"/>
              <a:t>hướng </a:t>
            </a:r>
            <a:r>
              <a:rPr lang="it-IT" sz="2100" dirty="0"/>
              <a:t>dẫn bảo đảm an ninh nguồn phóng xạ </a:t>
            </a:r>
            <a:endParaRPr lang="it-IT" sz="2100" dirty="0" smtClean="0"/>
          </a:p>
          <a:p>
            <a:pPr marL="342900" indent="-342900" algn="just" eaLnBrk="0" fontAlgn="auto" hangingPunct="0">
              <a:spcBef>
                <a:spcPts val="500"/>
              </a:spcBef>
              <a:spcAft>
                <a:spcPts val="500"/>
              </a:spcAft>
              <a:buClr>
                <a:srgbClr val="080808"/>
              </a:buClr>
              <a:buFontTx/>
              <a:buChar char="-"/>
              <a:defRPr/>
            </a:pPr>
            <a:r>
              <a:rPr lang="it-IT" sz="2100" dirty="0">
                <a:solidFill>
                  <a:srgbClr val="0033CC"/>
                </a:solidFill>
              </a:rPr>
              <a:t>Thông tư số </a:t>
            </a:r>
            <a:r>
              <a:rPr lang="it-IT" sz="2100" dirty="0" smtClean="0">
                <a:solidFill>
                  <a:srgbClr val="0033CC"/>
                </a:solidFill>
              </a:rPr>
              <a:t>28/2015/TT-BKHCN </a:t>
            </a:r>
            <a:r>
              <a:rPr lang="it-IT" sz="2100" dirty="0">
                <a:solidFill>
                  <a:srgbClr val="0033CC"/>
                </a:solidFill>
              </a:rPr>
              <a:t>ngày </a:t>
            </a:r>
            <a:r>
              <a:rPr lang="it-IT" sz="2100" dirty="0" smtClean="0">
                <a:solidFill>
                  <a:srgbClr val="0033CC"/>
                </a:solidFill>
              </a:rPr>
              <a:t>30/12/2015</a:t>
            </a:r>
            <a:r>
              <a:rPr lang="it-IT" sz="2100" dirty="0" smtClean="0"/>
              <a:t> </a:t>
            </a:r>
            <a:r>
              <a:rPr lang="pt-BR" sz="2100" dirty="0" smtClean="0"/>
              <a:t>ban </a:t>
            </a:r>
            <a:r>
              <a:rPr lang="pt-BR" sz="2100" dirty="0"/>
              <a:t>hành “Quy chuẩn kỹ thuật quốc gia đối với thiết bị chụp X quang tổng hợp dùng trong y tế” (QCVN 11:2015/BKHCN)</a:t>
            </a:r>
            <a:endParaRPr lang="it-IT" sz="2100" dirty="0" smtClean="0"/>
          </a:p>
          <a:p>
            <a:pPr marL="342900" indent="-342900" algn="just" eaLnBrk="0" fontAlgn="auto" hangingPunct="0">
              <a:spcBef>
                <a:spcPts val="500"/>
              </a:spcBef>
              <a:spcAft>
                <a:spcPts val="500"/>
              </a:spcAft>
              <a:buClr>
                <a:srgbClr val="080808"/>
              </a:buClr>
              <a:buFontTx/>
              <a:buChar char="-"/>
              <a:defRPr/>
            </a:pPr>
            <a:r>
              <a:rPr lang="pt-BR" sz="2100" dirty="0" smtClean="0">
                <a:solidFill>
                  <a:srgbClr val="0033CC"/>
                </a:solidFill>
              </a:rPr>
              <a:t>(</a:t>
            </a:r>
            <a:r>
              <a:rPr lang="pt-BR" sz="2100" i="1" dirty="0" smtClean="0">
                <a:solidFill>
                  <a:srgbClr val="0033CC"/>
                </a:solidFill>
              </a:rPr>
              <a:t>TTLT</a:t>
            </a:r>
            <a:r>
              <a:rPr lang="pt-BR" sz="2100" dirty="0" smtClean="0">
                <a:solidFill>
                  <a:srgbClr val="0033CC"/>
                </a:solidFill>
              </a:rPr>
              <a:t> </a:t>
            </a:r>
            <a:r>
              <a:rPr lang="pt-BR" sz="2100" i="1" dirty="0" smtClean="0">
                <a:solidFill>
                  <a:srgbClr val="0033CC"/>
                </a:solidFill>
              </a:rPr>
              <a:t>Bộ </a:t>
            </a:r>
            <a:r>
              <a:rPr lang="pt-BR" sz="2100" i="1" dirty="0">
                <a:solidFill>
                  <a:srgbClr val="0033CC"/>
                </a:solidFill>
              </a:rPr>
              <a:t>Tài chính</a:t>
            </a:r>
            <a:r>
              <a:rPr lang="pt-BR" sz="2100" dirty="0">
                <a:solidFill>
                  <a:srgbClr val="0033CC"/>
                </a:solidFill>
              </a:rPr>
              <a:t>) 112/2015/TTLT-BTC-BKHCN </a:t>
            </a:r>
            <a:r>
              <a:rPr lang="pt-BR" sz="2100" dirty="0" smtClean="0">
                <a:solidFill>
                  <a:srgbClr val="0033CC"/>
                </a:solidFill>
              </a:rPr>
              <a:t>ngày 20/7/2015</a:t>
            </a:r>
            <a:r>
              <a:rPr lang="pt-BR" sz="2100" dirty="0" smtClean="0"/>
              <a:t> Hướng </a:t>
            </a:r>
            <a:r>
              <a:rPr lang="pt-BR" sz="2100" dirty="0"/>
              <a:t>dẫn cơ chế phối hợp và xử lý trong việc kiểm tra, phát hiện chất phóng xạ tại các cửa khẩu</a:t>
            </a:r>
            <a:endParaRPr lang="pt-BR" sz="2100" dirty="0" smtClean="0">
              <a:solidFill>
                <a:srgbClr val="0033CC"/>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buFontTx/>
              <a:buChar char="-"/>
              <a:defRPr/>
            </a:pPr>
            <a:endParaRPr lang="en-US" sz="2100" dirty="0" smtClean="0">
              <a:solidFill>
                <a:srgbClr val="0033CC"/>
              </a:solidFill>
              <a:ea typeface="굴림" charset="-127"/>
              <a:cs typeface="Times New Roman" pitchFamily="18" charset="0"/>
            </a:endParaRPr>
          </a:p>
          <a:p>
            <a:pPr marL="342900" indent="-342900" algn="just" eaLnBrk="0" fontAlgn="auto" hangingPunct="0">
              <a:spcBef>
                <a:spcPts val="500"/>
              </a:spcBef>
              <a:spcAft>
                <a:spcPts val="500"/>
              </a:spcAft>
              <a:buClr>
                <a:srgbClr val="080808"/>
              </a:buClr>
              <a:defRPr/>
            </a:pPr>
            <a:r>
              <a:rPr lang="en-US" sz="2100" dirty="0" smtClean="0"/>
              <a:t>	</a:t>
            </a:r>
            <a:endParaRPr lang="en-US" sz="2100" dirty="0">
              <a:solidFill>
                <a:srgbClr val="FF0000"/>
              </a:solidFill>
              <a:ea typeface="굴림" charset="-127"/>
              <a:cs typeface="Times New Roman" pitchFamily="18" charset="0"/>
            </a:endParaRPr>
          </a:p>
        </p:txBody>
      </p:sp>
    </p:spTree>
  </p:cSld>
  <p:clrMapOvr>
    <a:masterClrMapping/>
  </p:clrMapOvr>
  <p:transition spd="slow">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0"/>
          </p:nvPr>
        </p:nvSpPr>
        <p:spPr bwMode="auto">
          <a:xfrm>
            <a:off x="6553200" y="6243638"/>
            <a:ext cx="2133600" cy="457200"/>
          </a:xfrm>
          <a:noFill/>
          <a:ln>
            <a:miter lim="800000"/>
            <a:headEnd/>
            <a:tailEnd/>
          </a:ln>
        </p:spPr>
        <p:txBody>
          <a:bodyPr/>
          <a:lstStyle/>
          <a:p>
            <a:fld id="{07C84173-05EC-4446-B6E9-6E720DA9C75C}" type="slidenum">
              <a:rPr lang="en-US" altLang="en-US"/>
              <a:pPr/>
              <a:t>9</a:t>
            </a:fld>
            <a:endParaRPr lang="en-US" altLang="en-US"/>
          </a:p>
        </p:txBody>
      </p:sp>
      <p:sp>
        <p:nvSpPr>
          <p:cNvPr id="5123" name="Rectangle 2"/>
          <p:cNvSpPr>
            <a:spLocks noGrp="1" noChangeArrowheads="1"/>
          </p:cNvSpPr>
          <p:nvPr>
            <p:ph type="title"/>
          </p:nvPr>
        </p:nvSpPr>
        <p:spPr>
          <a:xfrm>
            <a:off x="0" y="0"/>
            <a:ext cx="9144000" cy="1139825"/>
          </a:xfrm>
        </p:spPr>
        <p:txBody>
          <a:bodyPr>
            <a:normAutofit/>
          </a:bodyPr>
          <a:lstStyle/>
          <a:p>
            <a:pPr eaLnBrk="1" hangingPunct="1">
              <a:defRPr/>
            </a:pPr>
            <a:r>
              <a:rPr lang="en-US" sz="2800" dirty="0" smtClean="0"/>
              <a:t>2.1. </a:t>
            </a:r>
            <a:r>
              <a:rPr lang="en-US" sz="2800" dirty="0" err="1" smtClean="0"/>
              <a:t>Xây</a:t>
            </a:r>
            <a:r>
              <a:rPr lang="en-US" sz="2800" dirty="0" smtClean="0"/>
              <a:t> </a:t>
            </a:r>
            <a:r>
              <a:rPr lang="en-US" sz="2800" dirty="0" err="1" smtClean="0"/>
              <a:t>dựng</a:t>
            </a:r>
            <a:r>
              <a:rPr lang="en-US" sz="2800" dirty="0" smtClean="0"/>
              <a:t> </a:t>
            </a:r>
            <a:r>
              <a:rPr lang="en-US" sz="2800" dirty="0" err="1" smtClean="0"/>
              <a:t>hệ</a:t>
            </a:r>
            <a:r>
              <a:rPr lang="en-US" sz="2800" dirty="0" smtClean="0"/>
              <a:t> </a:t>
            </a:r>
            <a:r>
              <a:rPr lang="en-US" sz="2800" dirty="0" err="1" smtClean="0"/>
              <a:t>thống</a:t>
            </a:r>
            <a:r>
              <a:rPr lang="en-US" sz="2800" dirty="0" smtClean="0"/>
              <a:t> </a:t>
            </a:r>
            <a:r>
              <a:rPr lang="en-US" sz="2800" dirty="0" err="1" smtClean="0"/>
              <a:t>văn</a:t>
            </a:r>
            <a:r>
              <a:rPr lang="en-US" sz="2800" dirty="0" smtClean="0"/>
              <a:t> </a:t>
            </a:r>
            <a:r>
              <a:rPr lang="en-US" sz="2800" dirty="0" err="1" smtClean="0"/>
              <a:t>bản</a:t>
            </a:r>
            <a:r>
              <a:rPr lang="en-US" sz="2800" dirty="0" smtClean="0"/>
              <a:t> </a:t>
            </a:r>
            <a:r>
              <a:rPr lang="en-US" sz="2800" dirty="0" err="1" smtClean="0"/>
              <a:t>quy</a:t>
            </a:r>
            <a:r>
              <a:rPr lang="en-US" sz="2800" dirty="0" smtClean="0"/>
              <a:t> </a:t>
            </a:r>
            <a:r>
              <a:rPr lang="en-US" sz="2800" dirty="0" err="1" smtClean="0"/>
              <a:t>phạm</a:t>
            </a:r>
            <a:r>
              <a:rPr lang="en-US" sz="2800" dirty="0" smtClean="0"/>
              <a:t> </a:t>
            </a:r>
            <a:r>
              <a:rPr lang="en-US" sz="2800" dirty="0" err="1" smtClean="0"/>
              <a:t>pháp</a:t>
            </a:r>
            <a:r>
              <a:rPr lang="en-US" sz="2800" dirty="0" smtClean="0"/>
              <a:t> </a:t>
            </a:r>
            <a:r>
              <a:rPr lang="en-US" sz="2800" dirty="0" err="1" smtClean="0"/>
              <a:t>luật</a:t>
            </a:r>
            <a:r>
              <a:rPr lang="en-US" sz="2800" dirty="0" smtClean="0"/>
              <a:t> </a:t>
            </a:r>
            <a:r>
              <a:rPr lang="en-US" sz="1800" b="0" dirty="0" smtClean="0"/>
              <a:t>(4/7)</a:t>
            </a:r>
            <a:endParaRPr lang="en-US" sz="2800" b="0" dirty="0" smtClean="0"/>
          </a:p>
        </p:txBody>
      </p:sp>
      <p:sp>
        <p:nvSpPr>
          <p:cNvPr id="5" name="Rectangle 3"/>
          <p:cNvSpPr txBox="1">
            <a:spLocks noChangeArrowheads="1"/>
          </p:cNvSpPr>
          <p:nvPr/>
        </p:nvSpPr>
        <p:spPr bwMode="auto">
          <a:xfrm>
            <a:off x="393700" y="1392915"/>
            <a:ext cx="8445500" cy="5453063"/>
          </a:xfrm>
          <a:prstGeom prst="rect">
            <a:avLst/>
          </a:prstGeom>
          <a:noFill/>
          <a:ln w="9525">
            <a:noFill/>
            <a:miter lim="800000"/>
            <a:headEnd/>
            <a:tailEnd/>
          </a:ln>
        </p:spPr>
        <p:txBody>
          <a:bodyPr lIns="92075" tIns="46038" rIns="92075" bIns="46038"/>
          <a:lstStyle/>
          <a:p>
            <a:pPr marL="342900" indent="-342900" algn="just" eaLnBrk="0" fontAlgn="auto" hangingPunct="0">
              <a:spcBef>
                <a:spcPts val="500"/>
              </a:spcBef>
              <a:spcAft>
                <a:spcPts val="500"/>
              </a:spcAft>
              <a:buClr>
                <a:srgbClr val="080808"/>
              </a:buClr>
              <a:buFont typeface="Wingdings" pitchFamily="2" charset="2"/>
              <a:buChar char="§"/>
              <a:defRPr/>
            </a:pPr>
            <a:r>
              <a:rPr lang="en-US" sz="2400" b="1" dirty="0" err="1" smtClean="0">
                <a:solidFill>
                  <a:srgbClr val="080808"/>
                </a:solidFill>
                <a:ea typeface="굴림" charset="-127"/>
                <a:cs typeface="Times New Roman" pitchFamily="18" charset="0"/>
              </a:rPr>
              <a:t>Các</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văn</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bản</a:t>
            </a:r>
            <a:r>
              <a:rPr lang="en-US" sz="2400" b="1" dirty="0" smtClean="0">
                <a:solidFill>
                  <a:srgbClr val="080808"/>
                </a:solidFill>
                <a:ea typeface="굴림" charset="-127"/>
                <a:cs typeface="Times New Roman" pitchFamily="18" charset="0"/>
              </a:rPr>
              <a:t> QPPL ban </a:t>
            </a:r>
            <a:r>
              <a:rPr lang="en-US" sz="2400" b="1" dirty="0" err="1" smtClean="0">
                <a:solidFill>
                  <a:srgbClr val="080808"/>
                </a:solidFill>
                <a:ea typeface="굴림" charset="-127"/>
                <a:cs typeface="Times New Roman" pitchFamily="18" charset="0"/>
              </a:rPr>
              <a:t>hành</a:t>
            </a:r>
            <a:r>
              <a:rPr lang="en-US" sz="2400" b="1" dirty="0" smtClean="0">
                <a:solidFill>
                  <a:srgbClr val="080808"/>
                </a:solidFill>
                <a:ea typeface="굴림" charset="-127"/>
                <a:cs typeface="Times New Roman" pitchFamily="18" charset="0"/>
              </a:rPr>
              <a:t> </a:t>
            </a:r>
            <a:r>
              <a:rPr lang="en-US" sz="2400" b="1" dirty="0" err="1" smtClean="0">
                <a:solidFill>
                  <a:srgbClr val="080808"/>
                </a:solidFill>
                <a:ea typeface="굴림" charset="-127"/>
                <a:cs typeface="Times New Roman" pitchFamily="18" charset="0"/>
              </a:rPr>
              <a:t>từ</a:t>
            </a:r>
            <a:r>
              <a:rPr lang="en-US" sz="2400" b="1" dirty="0" smtClean="0">
                <a:solidFill>
                  <a:srgbClr val="080808"/>
                </a:solidFill>
                <a:ea typeface="굴림" charset="-127"/>
                <a:cs typeface="Times New Roman" pitchFamily="18" charset="0"/>
              </a:rPr>
              <a:t> 2015 – 6/2018</a:t>
            </a:r>
            <a:endParaRPr lang="en-US" sz="2100" b="1" dirty="0" smtClean="0">
              <a:solidFill>
                <a:srgbClr val="080808"/>
              </a:solidFill>
              <a:ea typeface="굴림" charset="-127"/>
              <a:cs typeface="Times New Roman" pitchFamily="18" charset="0"/>
            </a:endParaRPr>
          </a:p>
          <a:p>
            <a:pPr marL="342900" indent="-342900">
              <a:buFontTx/>
              <a:buChar char="-"/>
            </a:pPr>
            <a:r>
              <a:rPr lang="it-IT" sz="2100" dirty="0">
                <a:hlinkClick r:id="rId3"/>
              </a:rPr>
              <a:t>Thông tư số </a:t>
            </a:r>
            <a:r>
              <a:rPr lang="it-IT" sz="2100" dirty="0" smtClean="0">
                <a:hlinkClick r:id="rId3"/>
              </a:rPr>
              <a:t>02/2016/TT-BKHCN </a:t>
            </a:r>
            <a:r>
              <a:rPr lang="it-IT" sz="2100" dirty="0">
                <a:hlinkClick r:id="rId3"/>
              </a:rPr>
              <a:t>ngày </a:t>
            </a:r>
            <a:r>
              <a:rPr lang="it-IT" sz="2100" dirty="0" smtClean="0">
                <a:hlinkClick r:id="rId3"/>
              </a:rPr>
              <a:t>25/3/201</a:t>
            </a:r>
            <a:r>
              <a:rPr lang="it-IT" sz="2100" dirty="0" smtClean="0">
                <a:solidFill>
                  <a:srgbClr val="0033CC"/>
                </a:solidFill>
              </a:rPr>
              <a:t>6 </a:t>
            </a:r>
            <a:r>
              <a:rPr lang="pt-BR" sz="2100" dirty="0" smtClean="0"/>
              <a:t>Ban </a:t>
            </a:r>
            <a:r>
              <a:rPr lang="pt-BR" sz="2100" dirty="0"/>
              <a:t>hành “Quy chuẩn kỹ thuật quốc gia đối với thiết bị chụp cắt lớp vi tính dùng trong y tế” (QCVN 12:2016/BKHCN</a:t>
            </a:r>
            <a:r>
              <a:rPr lang="pt-BR" sz="2100" dirty="0" smtClean="0"/>
              <a:t>)</a:t>
            </a:r>
            <a:endParaRPr lang="it-IT" sz="2100" dirty="0" smtClean="0"/>
          </a:p>
          <a:p>
            <a:pPr marL="342900" indent="-342900">
              <a:buFontTx/>
              <a:buChar char="-"/>
            </a:pPr>
            <a:r>
              <a:rPr lang="it-IT" sz="2100" dirty="0" smtClean="0">
                <a:hlinkClick r:id="rId3"/>
              </a:rPr>
              <a:t>Thông </a:t>
            </a:r>
            <a:r>
              <a:rPr lang="it-IT" sz="2100" dirty="0">
                <a:hlinkClick r:id="rId3"/>
              </a:rPr>
              <a:t>tư số 04/2016/TT-BKHCN ngày </a:t>
            </a:r>
            <a:r>
              <a:rPr lang="it-IT" sz="2100" dirty="0" smtClean="0">
                <a:hlinkClick r:id="rId3"/>
              </a:rPr>
              <a:t>04/4/201</a:t>
            </a:r>
            <a:r>
              <a:rPr lang="it-IT" sz="2100" dirty="0" smtClean="0">
                <a:solidFill>
                  <a:srgbClr val="0033CC"/>
                </a:solidFill>
              </a:rPr>
              <a:t>6</a:t>
            </a:r>
            <a:r>
              <a:rPr lang="it-IT" sz="2100" dirty="0" smtClean="0"/>
              <a:t> quy </a:t>
            </a:r>
            <a:r>
              <a:rPr lang="it-IT" sz="2100" dirty="0"/>
              <a:t>định về thẩm định báo cáo đánh giá an toàn bức xạ trong hoạt động thăm dò, khai thác quặng phóng </a:t>
            </a:r>
            <a:r>
              <a:rPr lang="it-IT" sz="2100" dirty="0" smtClean="0"/>
              <a:t>xạ</a:t>
            </a:r>
          </a:p>
          <a:p>
            <a:pPr marL="342900" indent="-342900">
              <a:buFontTx/>
              <a:buChar char="-"/>
            </a:pPr>
            <a:r>
              <a:rPr lang="it-IT" sz="2100" dirty="0" smtClean="0">
                <a:hlinkClick r:id="rId3"/>
              </a:rPr>
              <a:t>Thông </a:t>
            </a:r>
            <a:r>
              <a:rPr lang="it-IT" sz="2100" dirty="0">
                <a:hlinkClick r:id="rId3"/>
              </a:rPr>
              <a:t>tư số 06/2016/TT-BKHCN ngày </a:t>
            </a:r>
            <a:r>
              <a:rPr lang="it-IT" sz="2100" dirty="0" smtClean="0">
                <a:hlinkClick r:id="rId3"/>
              </a:rPr>
              <a:t>22/4/201</a:t>
            </a:r>
            <a:r>
              <a:rPr lang="it-IT" sz="2100" dirty="0" smtClean="0">
                <a:solidFill>
                  <a:srgbClr val="0033CC"/>
                </a:solidFill>
              </a:rPr>
              <a:t>6</a:t>
            </a:r>
            <a:r>
              <a:rPr lang="it-IT" sz="2100" dirty="0" smtClean="0"/>
              <a:t> quy </a:t>
            </a:r>
            <a:r>
              <a:rPr lang="it-IT" sz="2100" dirty="0"/>
              <a:t>định về việc cấp Giấy đăng ký và cấp Chứng chỉ hành nghề đối với một số hoạt động dịch vụ hỗ trợ ứng dụng năng lượng nguyên </a:t>
            </a:r>
            <a:r>
              <a:rPr lang="it-IT" sz="2100" dirty="0" smtClean="0"/>
              <a:t>tử</a:t>
            </a:r>
          </a:p>
          <a:p>
            <a:pPr marL="342900" indent="-342900">
              <a:buFontTx/>
              <a:buChar char="-"/>
            </a:pPr>
            <a:r>
              <a:rPr lang="it-IT" sz="2100" dirty="0" smtClean="0">
                <a:hlinkClick r:id="rId3"/>
              </a:rPr>
              <a:t>Thông </a:t>
            </a:r>
            <a:r>
              <a:rPr lang="it-IT" sz="2100" dirty="0">
                <a:hlinkClick r:id="rId3"/>
              </a:rPr>
              <a:t>tư số 10/2016/TT-BKHCN ngày </a:t>
            </a:r>
            <a:r>
              <a:rPr lang="it-IT" sz="2100" dirty="0" smtClean="0">
                <a:hlinkClick r:id="rId3"/>
              </a:rPr>
              <a:t>13/6/201</a:t>
            </a:r>
            <a:r>
              <a:rPr lang="it-IT" sz="2100" dirty="0" smtClean="0">
                <a:solidFill>
                  <a:srgbClr val="0033CC"/>
                </a:solidFill>
              </a:rPr>
              <a:t>6</a:t>
            </a:r>
            <a:r>
              <a:rPr lang="it-IT" sz="2100" dirty="0" smtClean="0"/>
              <a:t> quy </a:t>
            </a:r>
            <a:r>
              <a:rPr lang="it-IT" sz="2100" dirty="0"/>
              <a:t>định nội dung báo cáo phân tích an toàn trong hồ sơ đề nghị cấp phép xây dựng nhà máy điện hạt </a:t>
            </a:r>
            <a:r>
              <a:rPr lang="it-IT" sz="2100" dirty="0" smtClean="0"/>
              <a:t>nhân</a:t>
            </a:r>
          </a:p>
          <a:p>
            <a:pPr marL="342900" indent="-342900">
              <a:buFontTx/>
              <a:buChar char="-"/>
            </a:pPr>
            <a:r>
              <a:rPr lang="it-IT" sz="2100" dirty="0" smtClean="0">
                <a:hlinkClick r:id="rId3"/>
              </a:rPr>
              <a:t>Thông </a:t>
            </a:r>
            <a:r>
              <a:rPr lang="it-IT" sz="2100" dirty="0">
                <a:hlinkClick r:id="rId3"/>
              </a:rPr>
              <a:t>tư số 287/2016/TT-BTC ngày </a:t>
            </a:r>
            <a:r>
              <a:rPr lang="it-IT" sz="2100" dirty="0" smtClean="0">
                <a:hlinkClick r:id="rId3"/>
              </a:rPr>
              <a:t>15/11/2016</a:t>
            </a:r>
            <a:r>
              <a:rPr lang="it-IT" sz="2100" dirty="0" smtClean="0"/>
              <a:t> quy </a:t>
            </a:r>
            <a:r>
              <a:rPr lang="it-IT" sz="2100" dirty="0"/>
              <a:t>định mức thu, chế độ thu, nộp, quản lý và sử dụng phí, lệ phí trong lĩnh vực năng lượng nguyên tử.</a:t>
            </a:r>
            <a:endParaRPr lang="en-US" sz="2100" dirty="0" smtClean="0">
              <a:solidFill>
                <a:srgbClr val="FF0000"/>
              </a:solidFill>
            </a:endParaRPr>
          </a:p>
          <a:p>
            <a:pPr marL="342900" indent="-342900" algn="just" eaLnBrk="0" fontAlgn="auto" hangingPunct="0">
              <a:spcBef>
                <a:spcPts val="500"/>
              </a:spcBef>
              <a:spcAft>
                <a:spcPts val="500"/>
              </a:spcAft>
              <a:buClr>
                <a:srgbClr val="080808"/>
              </a:buClr>
              <a:defRPr/>
            </a:pPr>
            <a:r>
              <a:rPr lang="en-US" sz="2100" dirty="0" smtClean="0">
                <a:solidFill>
                  <a:srgbClr val="FF0000"/>
                </a:solidFill>
              </a:rPr>
              <a:t>	</a:t>
            </a:r>
            <a:endParaRPr lang="en-US" sz="2100" dirty="0">
              <a:solidFill>
                <a:srgbClr val="FF0000"/>
              </a:solidFill>
              <a:ea typeface="굴림" charset="-127"/>
              <a:cs typeface="Times New Roman" pitchFamily="18" charset="0"/>
            </a:endParaRPr>
          </a:p>
        </p:txBody>
      </p:sp>
    </p:spTree>
  </p:cSld>
  <p:clrMapOvr>
    <a:masterClrMapping/>
  </p:clrMapOvr>
  <p:transition spd="slow">
    <p:pull dir="d"/>
  </p:transition>
  <p:timing>
    <p:tnLst>
      <p:par>
        <p:cTn id="1" dur="indefinite" restart="never" nodeType="tmRoot"/>
      </p:par>
    </p:tnLst>
  </p:timing>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18692</TotalTime>
  <Words>8632</Words>
  <Application>Microsoft Office PowerPoint</Application>
  <PresentationFormat>On-screen Show (4:3)</PresentationFormat>
  <Paragraphs>435</Paragraphs>
  <Slides>58</Slides>
  <Notes>55</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Theme2</vt:lpstr>
      <vt:lpstr>Công tác quản lý nhà nước về an toàn bức xạ và hạt nhân ở Việt Nam kể từ Hội nghị pháp quy lần thứ hai  </vt:lpstr>
      <vt:lpstr>Nội dung</vt:lpstr>
      <vt:lpstr>1. Mở đầu (1/2)</vt:lpstr>
      <vt:lpstr>1. Mở đầu (2/2)</vt:lpstr>
      <vt:lpstr>Nội dung</vt:lpstr>
      <vt:lpstr>2.1. Xây dựng hệ thống văn bản quy phạm pháp luật (1/7)</vt:lpstr>
      <vt:lpstr>2.1. Xây dựng hệ thống văn bản quy phạm pháp luật (2/7)</vt:lpstr>
      <vt:lpstr>2.1. Xây dựng hệ thống văn bản quy phạm pháp luật (3/7)</vt:lpstr>
      <vt:lpstr>2.1. Xây dựng hệ thống văn bản quy phạm pháp luật (4/7)</vt:lpstr>
      <vt:lpstr>2.1. Xây dựng hệ thống văn bản quy phạm pháp luật (5/7)</vt:lpstr>
      <vt:lpstr>2.1. Xây dựng hệ thống văn bản quy phạm pháp luật (6/7)</vt:lpstr>
      <vt:lpstr>2.1. Xây dựng hệ thống văn bản quy phạm pháp luật (7/7)</vt:lpstr>
      <vt:lpstr>2.2. Xây dựng HT tổ chức QLNN ở TW và địa phương (1/2)</vt:lpstr>
      <vt:lpstr>2.2. Xây dựng HT tổ chức QLNN ở TW và địa phương (2/2)</vt:lpstr>
      <vt:lpstr>2.3. Hoạt động cấp phép (1/5)</vt:lpstr>
      <vt:lpstr>2.3. Hoạt động cấp phép (2/5)</vt:lpstr>
      <vt:lpstr>2.3. Hoạt động cấp phép (3/5)</vt:lpstr>
      <vt:lpstr>2.3. Hoạt động cấp phép (4/5)</vt:lpstr>
      <vt:lpstr>2.3. Hoạt động cấp phép (5/5)</vt:lpstr>
      <vt:lpstr>2.3. Hoạt động cấp phép (4/4)</vt:lpstr>
      <vt:lpstr>2.4. Hoạt động thanh tra và xử lý vi phạm (1/5)</vt:lpstr>
      <vt:lpstr>2.4. Hoạt động thanh tra và xử lý vi phạm (2/5)</vt:lpstr>
      <vt:lpstr>2.4. Hoạt động thanh tra và xử lý vi phạm (3/5)</vt:lpstr>
      <vt:lpstr>2.4. Hoạt động thanh tra và xử lý vi phạm (4/5)</vt:lpstr>
      <vt:lpstr>2.4. Hoạt động thanh tra và xử lý vi phạm (5/5)</vt:lpstr>
      <vt:lpstr>2.5. Ứng phó sự cố bức xạ hạt nhân (1/4)</vt:lpstr>
      <vt:lpstr>2.5. Ứng phó sự cố bức xạ hạt nhân (2/4)</vt:lpstr>
      <vt:lpstr>2.5. Ứng phó sự cố bức xạ hạt nhân (3/4)</vt:lpstr>
      <vt:lpstr>2.5. Ứng phó sự cố bức xạ hạt nhân (4/4)</vt:lpstr>
      <vt:lpstr>2.6. Quản lý chuẩn đo lường bức xạ, hoạt động đo liều bức xạ, hoạt động kiểm định và hiệu chuẩn (1/2)</vt:lpstr>
      <vt:lpstr>2.6. Quản lý chuẩn đo lường bức xạ, hoạt động đo liều bức xạ, hoạt động kiểm định và hiệu chuẩn (2/2)</vt:lpstr>
      <vt:lpstr>2.7. Quản lý phóng xạ môi trường (1/5)</vt:lpstr>
      <vt:lpstr>2.7. Quản lý phóng xạ môi trường (2/5)</vt:lpstr>
      <vt:lpstr>2.7. Quản lý phóng xạ môi trường (3/5)</vt:lpstr>
      <vt:lpstr>2.7. Quản lý phóng xạ môi trường (4/5)</vt:lpstr>
      <vt:lpstr>2.7. Quản lý phóng xạ môi trường (5/5)</vt:lpstr>
      <vt:lpstr>2.8. Quản lý an ninh nguồn phóng xạ, vật liệu hạt nhân và cơ sở hạt nhân (1/2)</vt:lpstr>
      <vt:lpstr>2.8. Quản lý an ninh nguồn phóng xạ, vật liệu hạt nhân và cơ sở hạt nhân (2/2)</vt:lpstr>
      <vt:lpstr>2.9. Thực thi các điều ước quốc tế về an toàn, an ninh và không phổ biến hạt nhân </vt:lpstr>
      <vt:lpstr>2.10. Quản lý công tác đào tạo an toàn bức xạ và đào tạo chuyên môn nghiệp vụ</vt:lpstr>
      <vt:lpstr>Nội dung</vt:lpstr>
      <vt:lpstr>3.1. Hoạt động chuyên môn về an toàn hạt nhân </vt:lpstr>
      <vt:lpstr>3.2. Xây dựng năng lực thanh tra an toàn (1/2)</vt:lpstr>
      <vt:lpstr>3.2. Xây dựng năng lực thanh tra an toàn (2/2)</vt:lpstr>
      <vt:lpstr>3.3. Xây dựng năng lực ứng phó sự cố</vt:lpstr>
      <vt:lpstr>3.4. Thông tin pháp quy hạt nhân (1/3)</vt:lpstr>
      <vt:lpstr>3.4. Thông tin pháp quy hạt nhân (2/3)</vt:lpstr>
      <vt:lpstr>3.4. Thông tin pháp quy hạt nhân (3/3)</vt:lpstr>
      <vt:lpstr>3.5. Hợp tác quốc tế về pháp quy hạt nhân</vt:lpstr>
      <vt:lpstr>PowerPoint Presentation</vt:lpstr>
      <vt:lpstr>PowerPoint Presentation</vt:lpstr>
      <vt:lpstr>Nội dung</vt:lpstr>
      <vt:lpstr>4. Kết luận và kiến nghị (1/5)</vt:lpstr>
      <vt:lpstr>4. Kết luận và kiến nghị (2/5)</vt:lpstr>
      <vt:lpstr>4. Kết luận và kiến nghị (3/5)</vt:lpstr>
      <vt:lpstr>4. Kết luận và kiến nghị (4/5)</vt:lpstr>
      <vt:lpstr>4. Kết luận và kiến nghị (5/5)</vt:lpstr>
      <vt:lpstr>PowerPoint Presentation</vt:lpstr>
    </vt:vector>
  </TitlesOfParts>
  <Company>VARANS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VARANS Presentation</dc:title>
  <dc:creator>ptson</dc:creator>
  <cp:lastModifiedBy>User</cp:lastModifiedBy>
  <cp:revision>1211</cp:revision>
  <dcterms:created xsi:type="dcterms:W3CDTF">2009-10-29T02:53:45Z</dcterms:created>
  <dcterms:modified xsi:type="dcterms:W3CDTF">2018-07-18T01:38:55Z</dcterms:modified>
</cp:coreProperties>
</file>